
<file path=[Content_Types].xml><?xml version="1.0" encoding="utf-8"?>
<Types xmlns="http://schemas.openxmlformats.org/package/2006/content-types">
  <Default Extension="xml" ContentType="application/xml"/>
  <Default Extension="jpeg" ContentType="image/jpeg"/>
  <Default Extension="tiff" ContentType="image/tiff"/>
  <Default Extension="emf" ContentType="image/x-emf"/>
  <Default Extension="rels" ContentType="application/vnd.openxmlformats-package.relationships+xml"/>
  <Default Extension="vml" ContentType="application/vnd.openxmlformats-officedocument.vmlDrawing"/>
  <Default Extension="gif" ContentType="image/gif"/>
  <Default Extension="docx" ContentType="application/vnd.openxmlformats-officedocument.wordprocessingml.document"/>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charts/chart7.xml" ContentType="application/vnd.openxmlformats-officedocument.drawingml.chart+xml"/>
  <Override PartName="/ppt/charts/chart8.xml" ContentType="application/vnd.openxmlformats-officedocument.drawingml.chart+xml"/>
  <Override PartName="/ppt/charts/chart9.xml" ContentType="application/vnd.openxmlformats-officedocument.drawingml.chart+xml"/>
  <Override PartName="/ppt/charts/chart10.xml" ContentType="application/vnd.openxmlformats-officedocument.drawingml.chart+xml"/>
  <Override PartName="/ppt/charts/chart11.xml" ContentType="application/vnd.openxmlformats-officedocument.drawingml.chart+xml"/>
  <Override PartName="/ppt/charts/chart12.xml" ContentType="application/vnd.openxmlformats-officedocument.drawingml.chart+xml"/>
  <Override PartName="/ppt/charts/chart13.xml" ContentType="application/vnd.openxmlformats-officedocument.drawingml.chart+xml"/>
  <Override PartName="/ppt/charts/chart14.xml" ContentType="application/vnd.openxmlformats-officedocument.drawingml.chart+xml"/>
  <Override PartName="/ppt/charts/chart15.xml" ContentType="application/vnd.openxmlformats-officedocument.drawingml.chart+xml"/>
  <Override PartName="/ppt/charts/chart16.xml" ContentType="application/vnd.openxmlformats-officedocument.drawingml.chart+xml"/>
  <Override PartName="/ppt/notesSlides/notesSlide1.xml" ContentType="application/vnd.openxmlformats-officedocument.presentationml.notesSlide+xml"/>
  <Override PartName="/ppt/charts/chart17.xml" ContentType="application/vnd.openxmlformats-officedocument.drawingml.chart+xml"/>
  <Override PartName="/ppt/drawings/drawing1.xml" ContentType="application/vnd.openxmlformats-officedocument.drawingml.chartshape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0"/>
  </p:notesMasterIdLst>
  <p:sldIdLst>
    <p:sldId id="260" r:id="rId2"/>
    <p:sldId id="261" r:id="rId3"/>
    <p:sldId id="262" r:id="rId4"/>
    <p:sldId id="263" r:id="rId5"/>
    <p:sldId id="264" r:id="rId6"/>
    <p:sldId id="367" r:id="rId7"/>
    <p:sldId id="265" r:id="rId8"/>
    <p:sldId id="266" r:id="rId9"/>
    <p:sldId id="267" r:id="rId10"/>
    <p:sldId id="268" r:id="rId11"/>
    <p:sldId id="269" r:id="rId12"/>
    <p:sldId id="270" r:id="rId13"/>
    <p:sldId id="271" r:id="rId14"/>
    <p:sldId id="272" r:id="rId15"/>
    <p:sldId id="273" r:id="rId16"/>
    <p:sldId id="274" r:id="rId17"/>
    <p:sldId id="275" r:id="rId18"/>
    <p:sldId id="276" r:id="rId19"/>
    <p:sldId id="277" r:id="rId20"/>
    <p:sldId id="278" r:id="rId21"/>
    <p:sldId id="279" r:id="rId22"/>
    <p:sldId id="280" r:id="rId23"/>
    <p:sldId id="281" r:id="rId24"/>
    <p:sldId id="282" r:id="rId25"/>
    <p:sldId id="283" r:id="rId26"/>
    <p:sldId id="284" r:id="rId27"/>
    <p:sldId id="285" r:id="rId28"/>
    <p:sldId id="286" r:id="rId29"/>
    <p:sldId id="287" r:id="rId30"/>
    <p:sldId id="368" r:id="rId31"/>
    <p:sldId id="288" r:id="rId32"/>
    <p:sldId id="289" r:id="rId33"/>
    <p:sldId id="290" r:id="rId34"/>
    <p:sldId id="291" r:id="rId35"/>
    <p:sldId id="292" r:id="rId36"/>
    <p:sldId id="369" r:id="rId37"/>
    <p:sldId id="293" r:id="rId38"/>
    <p:sldId id="294" r:id="rId39"/>
    <p:sldId id="295" r:id="rId40"/>
    <p:sldId id="296" r:id="rId41"/>
    <p:sldId id="297" r:id="rId42"/>
    <p:sldId id="298" r:id="rId43"/>
    <p:sldId id="299" r:id="rId44"/>
    <p:sldId id="300" r:id="rId45"/>
    <p:sldId id="301" r:id="rId46"/>
    <p:sldId id="302" r:id="rId47"/>
    <p:sldId id="303" r:id="rId48"/>
    <p:sldId id="304" r:id="rId49"/>
    <p:sldId id="305" r:id="rId50"/>
    <p:sldId id="306" r:id="rId51"/>
    <p:sldId id="307" r:id="rId52"/>
    <p:sldId id="308" r:id="rId53"/>
    <p:sldId id="309" r:id="rId54"/>
    <p:sldId id="310" r:id="rId55"/>
    <p:sldId id="311" r:id="rId56"/>
    <p:sldId id="312" r:id="rId57"/>
    <p:sldId id="370"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5" r:id="rId89"/>
    <p:sldId id="346" r:id="rId90"/>
    <p:sldId id="347" r:id="rId91"/>
    <p:sldId id="348" r:id="rId92"/>
    <p:sldId id="349" r:id="rId93"/>
    <p:sldId id="350" r:id="rId94"/>
    <p:sldId id="351" r:id="rId95"/>
    <p:sldId id="353" r:id="rId96"/>
    <p:sldId id="354" r:id="rId97"/>
    <p:sldId id="355" r:id="rId98"/>
    <p:sldId id="356" r:id="rId99"/>
    <p:sldId id="357" r:id="rId100"/>
    <p:sldId id="358" r:id="rId101"/>
    <p:sldId id="359" r:id="rId102"/>
    <p:sldId id="360" r:id="rId103"/>
    <p:sldId id="361" r:id="rId104"/>
    <p:sldId id="362" r:id="rId105"/>
    <p:sldId id="363" r:id="rId106"/>
    <p:sldId id="364" r:id="rId107"/>
    <p:sldId id="365" r:id="rId108"/>
    <p:sldId id="366" r:id="rId109"/>
  </p:sldIdLst>
  <p:sldSz cx="9144000" cy="6858000" type="screen4x3"/>
  <p:notesSz cx="6858000" cy="9144000"/>
  <p:defaultTextStyle>
    <a:defPPr>
      <a:defRPr lang="en-GB"/>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93" d="100"/>
          <a:sy n="93" d="100"/>
        </p:scale>
        <p:origin x="-2088" y="-112"/>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8" Type="http://schemas.openxmlformats.org/officeDocument/2006/relationships/slide" Target="slides/slide107.xml"/><Relationship Id="rId109" Type="http://schemas.openxmlformats.org/officeDocument/2006/relationships/slide" Target="slides/slide10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110" Type="http://schemas.openxmlformats.org/officeDocument/2006/relationships/notesMaster" Target="notesMasters/notesMaster1.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111" Type="http://schemas.openxmlformats.org/officeDocument/2006/relationships/printerSettings" Target="printerSettings/printerSettings1.bin"/><Relationship Id="rId112" Type="http://schemas.openxmlformats.org/officeDocument/2006/relationships/presProps" Target="presProps.xml"/><Relationship Id="rId113" Type="http://schemas.openxmlformats.org/officeDocument/2006/relationships/viewProps" Target="viewProps.xml"/><Relationship Id="rId114" Type="http://schemas.openxmlformats.org/officeDocument/2006/relationships/theme" Target="theme/theme1.xml"/><Relationship Id="rId115"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00" Type="http://schemas.openxmlformats.org/officeDocument/2006/relationships/slide" Target="slides/slide99.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charts/_rels/chart1.xml.rels><?xml version="1.0" encoding="UTF-8" standalone="yes"?>
<Relationships xmlns="http://schemas.openxmlformats.org/package/2006/relationships"><Relationship Id="rId1" Type="http://schemas.openxmlformats.org/officeDocument/2006/relationships/oleObject" Target="Book1" TargetMode="External"/></Relationships>
</file>

<file path=ppt/charts/_rels/chart10.xml.rels><?xml version="1.0" encoding="UTF-8" standalone="yes"?>
<Relationships xmlns="http://schemas.openxmlformats.org/package/2006/relationships"><Relationship Id="rId1" Type="http://schemas.openxmlformats.org/officeDocument/2006/relationships/oleObject" Target="Book1" TargetMode="External"/></Relationships>
</file>

<file path=ppt/charts/_rels/chart11.xml.rels><?xml version="1.0" encoding="UTF-8" standalone="yes"?>
<Relationships xmlns="http://schemas.openxmlformats.org/package/2006/relationships"><Relationship Id="rId1" Type="http://schemas.openxmlformats.org/officeDocument/2006/relationships/oleObject" Target="Book1" TargetMode="External"/></Relationships>
</file>

<file path=ppt/charts/_rels/chart12.xml.rels><?xml version="1.0" encoding="UTF-8" standalone="yes"?>
<Relationships xmlns="http://schemas.openxmlformats.org/package/2006/relationships"><Relationship Id="rId1" Type="http://schemas.openxmlformats.org/officeDocument/2006/relationships/oleObject" Target="Book1" TargetMode="External"/></Relationships>
</file>

<file path=ppt/charts/_rels/chart13.xml.rels><?xml version="1.0" encoding="UTF-8" standalone="yes"?>
<Relationships xmlns="http://schemas.openxmlformats.org/package/2006/relationships"><Relationship Id="rId1" Type="http://schemas.openxmlformats.org/officeDocument/2006/relationships/oleObject" Target="Book1" TargetMode="External"/></Relationships>
</file>

<file path=ppt/charts/_rels/chart14.xml.rels><?xml version="1.0" encoding="UTF-8" standalone="yes"?>
<Relationships xmlns="http://schemas.openxmlformats.org/package/2006/relationships"><Relationship Id="rId1" Type="http://schemas.openxmlformats.org/officeDocument/2006/relationships/oleObject" Target="Book1" TargetMode="External"/></Relationships>
</file>

<file path=ppt/charts/_rels/chart15.xml.rels><?xml version="1.0" encoding="UTF-8" standalone="yes"?>
<Relationships xmlns="http://schemas.openxmlformats.org/package/2006/relationships"><Relationship Id="rId1" Type="http://schemas.openxmlformats.org/officeDocument/2006/relationships/oleObject" Target="Book1" TargetMode="External"/></Relationships>
</file>

<file path=ppt/charts/_rels/chart16.xml.rels><?xml version="1.0" encoding="UTF-8" standalone="yes"?>
<Relationships xmlns="http://schemas.openxmlformats.org/package/2006/relationships"><Relationship Id="rId1" Type="http://schemas.openxmlformats.org/officeDocument/2006/relationships/oleObject" Target="Book1" TargetMode="External"/></Relationships>
</file>

<file path=ppt/charts/_rels/chart17.xml.rels><?xml version="1.0" encoding="UTF-8" standalone="yes"?>
<Relationships xmlns="http://schemas.openxmlformats.org/package/2006/relationships"><Relationship Id="rId1" Type="http://schemas.openxmlformats.org/officeDocument/2006/relationships/oleObject" Target="Book1" TargetMode="External"/><Relationship Id="rId2" Type="http://schemas.openxmlformats.org/officeDocument/2006/relationships/chartUserShapes" Target="../drawings/drawing1.xml"/></Relationships>
</file>

<file path=ppt/charts/_rels/chart2.xml.rels><?xml version="1.0" encoding="UTF-8" standalone="yes"?>
<Relationships xmlns="http://schemas.openxmlformats.org/package/2006/relationships"><Relationship Id="rId1" Type="http://schemas.openxmlformats.org/officeDocument/2006/relationships/oleObject" Target="Book1" TargetMode="External"/></Relationships>
</file>

<file path=ppt/charts/_rels/chart3.xml.rels><?xml version="1.0" encoding="UTF-8" standalone="yes"?>
<Relationships xmlns="http://schemas.openxmlformats.org/package/2006/relationships"><Relationship Id="rId1" Type="http://schemas.openxmlformats.org/officeDocument/2006/relationships/oleObject" Target="Book1" TargetMode="External"/></Relationships>
</file>

<file path=ppt/charts/_rels/chart4.xml.rels><?xml version="1.0" encoding="UTF-8" standalone="yes"?>
<Relationships xmlns="http://schemas.openxmlformats.org/package/2006/relationships"><Relationship Id="rId1" Type="http://schemas.openxmlformats.org/officeDocument/2006/relationships/oleObject" Target="Book1" TargetMode="External"/></Relationships>
</file>

<file path=ppt/charts/_rels/chart5.xml.rels><?xml version="1.0" encoding="UTF-8" standalone="yes"?>
<Relationships xmlns="http://schemas.openxmlformats.org/package/2006/relationships"><Relationship Id="rId1" Type="http://schemas.openxmlformats.org/officeDocument/2006/relationships/oleObject" Target="Book1" TargetMode="External"/></Relationships>
</file>

<file path=ppt/charts/_rels/chart6.xml.rels><?xml version="1.0" encoding="UTF-8" standalone="yes"?>
<Relationships xmlns="http://schemas.openxmlformats.org/package/2006/relationships"><Relationship Id="rId1" Type="http://schemas.openxmlformats.org/officeDocument/2006/relationships/oleObject" Target="Book1" TargetMode="External"/></Relationships>
</file>

<file path=ppt/charts/_rels/chart7.xml.rels><?xml version="1.0" encoding="UTF-8" standalone="yes"?>
<Relationships xmlns="http://schemas.openxmlformats.org/package/2006/relationships"><Relationship Id="rId1" Type="http://schemas.openxmlformats.org/officeDocument/2006/relationships/oleObject" Target="Book1" TargetMode="External"/></Relationships>
</file>

<file path=ppt/charts/_rels/chart8.xml.rels><?xml version="1.0" encoding="UTF-8" standalone="yes"?>
<Relationships xmlns="http://schemas.openxmlformats.org/package/2006/relationships"><Relationship Id="rId1" Type="http://schemas.openxmlformats.org/officeDocument/2006/relationships/oleObject" Target="Book1" TargetMode="External"/></Relationships>
</file>

<file path=ppt/charts/_rels/chart9.xml.rels><?xml version="1.0" encoding="UTF-8" standalone="yes"?>
<Relationships xmlns="http://schemas.openxmlformats.org/package/2006/relationships"><Relationship Id="rId1" Type="http://schemas.openxmlformats.org/officeDocument/2006/relationships/oleObject" Target="Book1"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bar"/>
        <c:grouping val="percentStacked"/>
        <c:varyColors val="0"/>
        <c:ser>
          <c:idx val="0"/>
          <c:order val="0"/>
          <c:tx>
            <c:strRef>
              <c:f>Sheet1!$D$3</c:f>
              <c:strCache>
                <c:ptCount val="1"/>
                <c:pt idx="0">
                  <c:v>A</c:v>
                </c:pt>
              </c:strCache>
            </c:strRef>
          </c:tx>
          <c:invertIfNegative val="0"/>
          <c:cat>
            <c:strRef>
              <c:f>Sheet1!$F$2</c:f>
              <c:strCache>
                <c:ptCount val="1"/>
                <c:pt idx="0">
                  <c:v>Proportion</c:v>
                </c:pt>
              </c:strCache>
            </c:strRef>
          </c:cat>
          <c:val>
            <c:numRef>
              <c:f>Sheet1!$F$3</c:f>
              <c:numCache>
                <c:formatCode>General</c:formatCode>
                <c:ptCount val="1"/>
                <c:pt idx="0">
                  <c:v>0.117178612059158</c:v>
                </c:pt>
              </c:numCache>
            </c:numRef>
          </c:val>
        </c:ser>
        <c:ser>
          <c:idx val="1"/>
          <c:order val="1"/>
          <c:tx>
            <c:strRef>
              <c:f>Sheet1!$D$4</c:f>
              <c:strCache>
                <c:ptCount val="1"/>
                <c:pt idx="0">
                  <c:v>B</c:v>
                </c:pt>
              </c:strCache>
            </c:strRef>
          </c:tx>
          <c:invertIfNegative val="0"/>
          <c:cat>
            <c:strRef>
              <c:f>Sheet1!$F$2</c:f>
              <c:strCache>
                <c:ptCount val="1"/>
                <c:pt idx="0">
                  <c:v>Proportion</c:v>
                </c:pt>
              </c:strCache>
            </c:strRef>
          </c:cat>
          <c:val>
            <c:numRef>
              <c:f>Sheet1!$F$4</c:f>
              <c:numCache>
                <c:formatCode>General</c:formatCode>
                <c:ptCount val="1"/>
                <c:pt idx="0">
                  <c:v>0.0364050056882822</c:v>
                </c:pt>
              </c:numCache>
            </c:numRef>
          </c:val>
        </c:ser>
        <c:ser>
          <c:idx val="2"/>
          <c:order val="2"/>
          <c:tx>
            <c:strRef>
              <c:f>Sheet1!$D$5</c:f>
              <c:strCache>
                <c:ptCount val="1"/>
                <c:pt idx="0">
                  <c:v>C</c:v>
                </c:pt>
              </c:strCache>
            </c:strRef>
          </c:tx>
          <c:invertIfNegative val="0"/>
          <c:cat>
            <c:strRef>
              <c:f>Sheet1!$F$2</c:f>
              <c:strCache>
                <c:ptCount val="1"/>
                <c:pt idx="0">
                  <c:v>Proportion</c:v>
                </c:pt>
              </c:strCache>
            </c:strRef>
          </c:cat>
          <c:val>
            <c:numRef>
              <c:f>Sheet1!$F$5</c:f>
              <c:numCache>
                <c:formatCode>General</c:formatCode>
                <c:ptCount val="1"/>
                <c:pt idx="0">
                  <c:v>0.0705346985210467</c:v>
                </c:pt>
              </c:numCache>
            </c:numRef>
          </c:val>
        </c:ser>
        <c:ser>
          <c:idx val="3"/>
          <c:order val="3"/>
          <c:tx>
            <c:strRef>
              <c:f>Sheet1!$D$6</c:f>
              <c:strCache>
                <c:ptCount val="1"/>
                <c:pt idx="0">
                  <c:v>D</c:v>
                </c:pt>
              </c:strCache>
            </c:strRef>
          </c:tx>
          <c:invertIfNegative val="0"/>
          <c:cat>
            <c:strRef>
              <c:f>Sheet1!$F$2</c:f>
              <c:strCache>
                <c:ptCount val="1"/>
                <c:pt idx="0">
                  <c:v>Proportion</c:v>
                </c:pt>
              </c:strCache>
            </c:strRef>
          </c:cat>
          <c:val>
            <c:numRef>
              <c:f>Sheet1!$F$6</c:f>
              <c:numCache>
                <c:formatCode>General</c:formatCode>
                <c:ptCount val="1"/>
                <c:pt idx="0">
                  <c:v>0.31740614334471</c:v>
                </c:pt>
              </c:numCache>
            </c:numRef>
          </c:val>
        </c:ser>
        <c:ser>
          <c:idx val="4"/>
          <c:order val="4"/>
          <c:tx>
            <c:strRef>
              <c:f>Sheet1!$D$7</c:f>
              <c:strCache>
                <c:ptCount val="1"/>
                <c:pt idx="0">
                  <c:v>E</c:v>
                </c:pt>
              </c:strCache>
            </c:strRef>
          </c:tx>
          <c:invertIfNegative val="0"/>
          <c:cat>
            <c:strRef>
              <c:f>Sheet1!$F$2</c:f>
              <c:strCache>
                <c:ptCount val="1"/>
                <c:pt idx="0">
                  <c:v>Proportion</c:v>
                </c:pt>
              </c:strCache>
            </c:strRef>
          </c:cat>
          <c:val>
            <c:numRef>
              <c:f>Sheet1!$F$7</c:f>
              <c:numCache>
                <c:formatCode>General</c:formatCode>
                <c:ptCount val="1"/>
                <c:pt idx="0">
                  <c:v>0.100113765642776</c:v>
                </c:pt>
              </c:numCache>
            </c:numRef>
          </c:val>
        </c:ser>
        <c:ser>
          <c:idx val="5"/>
          <c:order val="5"/>
          <c:tx>
            <c:strRef>
              <c:f>Sheet1!$D$8</c:f>
              <c:strCache>
                <c:ptCount val="1"/>
                <c:pt idx="0">
                  <c:v>F</c:v>
                </c:pt>
              </c:strCache>
            </c:strRef>
          </c:tx>
          <c:invertIfNegative val="0"/>
          <c:cat>
            <c:strRef>
              <c:f>Sheet1!$F$2</c:f>
              <c:strCache>
                <c:ptCount val="1"/>
                <c:pt idx="0">
                  <c:v>Proportion</c:v>
                </c:pt>
              </c:strCache>
            </c:strRef>
          </c:cat>
          <c:val>
            <c:numRef>
              <c:f>Sheet1!$F$8</c:f>
              <c:numCache>
                <c:formatCode>General</c:formatCode>
                <c:ptCount val="1"/>
                <c:pt idx="0">
                  <c:v>0.0364050056882822</c:v>
                </c:pt>
              </c:numCache>
            </c:numRef>
          </c:val>
        </c:ser>
        <c:ser>
          <c:idx val="6"/>
          <c:order val="6"/>
          <c:tx>
            <c:strRef>
              <c:f>Sheet1!$D$9</c:f>
              <c:strCache>
                <c:ptCount val="1"/>
                <c:pt idx="0">
                  <c:v>G</c:v>
                </c:pt>
              </c:strCache>
            </c:strRef>
          </c:tx>
          <c:invertIfNegative val="0"/>
          <c:cat>
            <c:strRef>
              <c:f>Sheet1!$F$2</c:f>
              <c:strCache>
                <c:ptCount val="1"/>
                <c:pt idx="0">
                  <c:v>Proportion</c:v>
                </c:pt>
              </c:strCache>
            </c:strRef>
          </c:cat>
          <c:val>
            <c:numRef>
              <c:f>Sheet1!$F$9</c:f>
              <c:numCache>
                <c:formatCode>General</c:formatCode>
                <c:ptCount val="1"/>
                <c:pt idx="0">
                  <c:v>0.261660978384528</c:v>
                </c:pt>
              </c:numCache>
            </c:numRef>
          </c:val>
        </c:ser>
        <c:ser>
          <c:idx val="7"/>
          <c:order val="7"/>
          <c:tx>
            <c:strRef>
              <c:f>Sheet1!$D$10</c:f>
              <c:strCache>
                <c:ptCount val="1"/>
                <c:pt idx="0">
                  <c:v>H</c:v>
                </c:pt>
              </c:strCache>
            </c:strRef>
          </c:tx>
          <c:invertIfNegative val="0"/>
          <c:cat>
            <c:strRef>
              <c:f>Sheet1!$F$2</c:f>
              <c:strCache>
                <c:ptCount val="1"/>
                <c:pt idx="0">
                  <c:v>Proportion</c:v>
                </c:pt>
              </c:strCache>
            </c:strRef>
          </c:cat>
          <c:val>
            <c:numRef>
              <c:f>Sheet1!$F$10</c:f>
              <c:numCache>
                <c:formatCode>General</c:formatCode>
                <c:ptCount val="1"/>
                <c:pt idx="0">
                  <c:v>0.0602957906712173</c:v>
                </c:pt>
              </c:numCache>
            </c:numRef>
          </c:val>
        </c:ser>
        <c:dLbls>
          <c:showLegendKey val="0"/>
          <c:showVal val="0"/>
          <c:showCatName val="0"/>
          <c:showSerName val="0"/>
          <c:showPercent val="0"/>
          <c:showBubbleSize val="0"/>
        </c:dLbls>
        <c:gapWidth val="150"/>
        <c:overlap val="100"/>
        <c:axId val="-2140505160"/>
        <c:axId val="-2141167464"/>
      </c:barChart>
      <c:catAx>
        <c:axId val="-2140505160"/>
        <c:scaling>
          <c:orientation val="minMax"/>
        </c:scaling>
        <c:delete val="0"/>
        <c:axPos val="l"/>
        <c:majorTickMark val="out"/>
        <c:minorTickMark val="none"/>
        <c:tickLblPos val="nextTo"/>
        <c:crossAx val="-2141167464"/>
        <c:crosses val="autoZero"/>
        <c:auto val="1"/>
        <c:lblAlgn val="ctr"/>
        <c:lblOffset val="100"/>
        <c:noMultiLvlLbl val="0"/>
      </c:catAx>
      <c:valAx>
        <c:axId val="-2141167464"/>
        <c:scaling>
          <c:orientation val="minMax"/>
          <c:max val="1.3"/>
        </c:scaling>
        <c:delete val="0"/>
        <c:axPos val="b"/>
        <c:numFmt formatCode="0%" sourceLinked="1"/>
        <c:majorTickMark val="out"/>
        <c:minorTickMark val="none"/>
        <c:tickLblPos val="nextTo"/>
        <c:crossAx val="-2140505160"/>
        <c:crosses val="autoZero"/>
        <c:crossBetween val="between"/>
      </c:valAx>
    </c:plotArea>
    <c:legend>
      <c:legendPos val="r"/>
      <c:layout>
        <c:manualLayout>
          <c:xMode val="edge"/>
          <c:yMode val="edge"/>
          <c:x val="0.749181977252844"/>
          <c:y val="0.123464566929134"/>
          <c:w val="0.0647069116360457"/>
          <c:h val="0.6697375328084"/>
        </c:manualLayout>
      </c:layout>
      <c:overlay val="0"/>
    </c:legend>
    <c:plotVisOnly val="1"/>
    <c:dispBlanksAs val="gap"/>
    <c:showDLblsOverMax val="0"/>
  </c:chart>
  <c:txPr>
    <a:bodyPr/>
    <a:lstStyle/>
    <a:p>
      <a:pPr>
        <a:defRPr sz="1800"/>
      </a:pPr>
      <a:endParaRPr lang="en-US"/>
    </a:p>
  </c:txPr>
  <c:externalData r:id="rId1">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Sheet1!$E$1</c:f>
              <c:strCache>
                <c:ptCount val="1"/>
                <c:pt idx="0">
                  <c:v>Y</c:v>
                </c:pt>
              </c:strCache>
            </c:strRef>
          </c:tx>
          <c:spPr>
            <a:ln w="28575">
              <a:noFill/>
            </a:ln>
          </c:spPr>
          <c:marker>
            <c:spPr>
              <a:solidFill>
                <a:schemeClr val="accent2"/>
              </a:solidFill>
            </c:spPr>
          </c:marker>
          <c:xVal>
            <c:numRef>
              <c:f>Sheet1!$D$2:$D$38</c:f>
              <c:numCache>
                <c:formatCode>General</c:formatCode>
                <c:ptCount val="37"/>
                <c:pt idx="0">
                  <c:v>0.1</c:v>
                </c:pt>
                <c:pt idx="1">
                  <c:v>0.2</c:v>
                </c:pt>
                <c:pt idx="2">
                  <c:v>0.3</c:v>
                </c:pt>
                <c:pt idx="3">
                  <c:v>0.4</c:v>
                </c:pt>
                <c:pt idx="4">
                  <c:v>0.5</c:v>
                </c:pt>
                <c:pt idx="5">
                  <c:v>0.6</c:v>
                </c:pt>
                <c:pt idx="6">
                  <c:v>0.7</c:v>
                </c:pt>
                <c:pt idx="7">
                  <c:v>0.8</c:v>
                </c:pt>
                <c:pt idx="8">
                  <c:v>0.9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numCache>
            </c:numRef>
          </c:xVal>
          <c:yVal>
            <c:numRef>
              <c:f>Sheet1!$E$2:$E$38</c:f>
              <c:numCache>
                <c:formatCode>General</c:formatCode>
                <c:ptCount val="37"/>
                <c:pt idx="0">
                  <c:v>0.366946619823839</c:v>
                </c:pt>
                <c:pt idx="1">
                  <c:v>0.56856682289659</c:v>
                </c:pt>
                <c:pt idx="2">
                  <c:v>0.517254869644269</c:v>
                </c:pt>
                <c:pt idx="3">
                  <c:v>0.428675119310305</c:v>
                </c:pt>
                <c:pt idx="4">
                  <c:v>0.906324243442767</c:v>
                </c:pt>
                <c:pt idx="5">
                  <c:v>0.749365319228803</c:v>
                </c:pt>
                <c:pt idx="6">
                  <c:v>0.362968643550719</c:v>
                </c:pt>
                <c:pt idx="7">
                  <c:v>1.313097505711332</c:v>
                </c:pt>
                <c:pt idx="8">
                  <c:v>0.988738526472383</c:v>
                </c:pt>
                <c:pt idx="9">
                  <c:v>0.515908972541223</c:v>
                </c:pt>
                <c:pt idx="10">
                  <c:v>1.395962156711907</c:v>
                </c:pt>
                <c:pt idx="11">
                  <c:v>0.784074194288953</c:v>
                </c:pt>
                <c:pt idx="12">
                  <c:v>0.647324729712394</c:v>
                </c:pt>
                <c:pt idx="13">
                  <c:v>1.077205976000262</c:v>
                </c:pt>
                <c:pt idx="14">
                  <c:v>1.3293480311375</c:v>
                </c:pt>
                <c:pt idx="15">
                  <c:v>1.485310614143492</c:v>
                </c:pt>
                <c:pt idx="16">
                  <c:v>1.479003152111475</c:v>
                </c:pt>
                <c:pt idx="17">
                  <c:v>1.685090007361363</c:v>
                </c:pt>
                <c:pt idx="18">
                  <c:v>1.384960070968423</c:v>
                </c:pt>
                <c:pt idx="19">
                  <c:v>1.626658620116206</c:v>
                </c:pt>
                <c:pt idx="20">
                  <c:v>1.48254754660292</c:v>
                </c:pt>
                <c:pt idx="21">
                  <c:v>1.842947923246432</c:v>
                </c:pt>
                <c:pt idx="22">
                  <c:v>1.106021201954974</c:v>
                </c:pt>
                <c:pt idx="23">
                  <c:v>1.766578448978645</c:v>
                </c:pt>
                <c:pt idx="24">
                  <c:v>1.496192516718592</c:v>
                </c:pt>
                <c:pt idx="25">
                  <c:v>1.051390100741104</c:v>
                </c:pt>
                <c:pt idx="26">
                  <c:v>1.711881999323587</c:v>
                </c:pt>
                <c:pt idx="27">
                  <c:v>1.688130725886805</c:v>
                </c:pt>
                <c:pt idx="28">
                  <c:v>1.433356943374289</c:v>
                </c:pt>
                <c:pt idx="29">
                  <c:v>1.459970401354952</c:v>
                </c:pt>
                <c:pt idx="30">
                  <c:v>1.584077856126405</c:v>
                </c:pt>
                <c:pt idx="31">
                  <c:v>1.507697922715173</c:v>
                </c:pt>
                <c:pt idx="32">
                  <c:v>2.190470799837569</c:v>
                </c:pt>
                <c:pt idx="33">
                  <c:v>1.845345768601335</c:v>
                </c:pt>
                <c:pt idx="34">
                  <c:v>1.461981736521625</c:v>
                </c:pt>
                <c:pt idx="35">
                  <c:v>2.237405104612255</c:v>
                </c:pt>
                <c:pt idx="36">
                  <c:v>2.25631401843177</c:v>
                </c:pt>
              </c:numCache>
            </c:numRef>
          </c:yVal>
          <c:smooth val="0"/>
        </c:ser>
        <c:dLbls>
          <c:showLegendKey val="0"/>
          <c:showVal val="0"/>
          <c:showCatName val="0"/>
          <c:showSerName val="0"/>
          <c:showPercent val="0"/>
          <c:showBubbleSize val="0"/>
        </c:dLbls>
        <c:axId val="-2114973592"/>
        <c:axId val="2146413752"/>
      </c:scatterChart>
      <c:valAx>
        <c:axId val="-2114973592"/>
        <c:scaling>
          <c:orientation val="minMax"/>
        </c:scaling>
        <c:delete val="0"/>
        <c:axPos val="b"/>
        <c:numFmt formatCode="General" sourceLinked="1"/>
        <c:majorTickMark val="out"/>
        <c:minorTickMark val="none"/>
        <c:tickLblPos val="nextTo"/>
        <c:crossAx val="2146413752"/>
        <c:crosses val="autoZero"/>
        <c:crossBetween val="midCat"/>
      </c:valAx>
      <c:valAx>
        <c:axId val="2146413752"/>
        <c:scaling>
          <c:orientation val="minMax"/>
        </c:scaling>
        <c:delete val="0"/>
        <c:axPos val="l"/>
        <c:numFmt formatCode="General" sourceLinked="1"/>
        <c:majorTickMark val="out"/>
        <c:minorTickMark val="none"/>
        <c:tickLblPos val="nextTo"/>
        <c:crossAx val="-2114973592"/>
        <c:crosses val="autoZero"/>
        <c:crossBetween val="midCat"/>
      </c:valAx>
    </c:plotArea>
    <c:plotVisOnly val="1"/>
    <c:dispBlanksAs val="gap"/>
    <c:showDLblsOverMax val="0"/>
  </c:chart>
  <c:externalData r:id="rId1">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Sheet1!$E$1</c:f>
              <c:strCache>
                <c:ptCount val="1"/>
                <c:pt idx="0">
                  <c:v>Y</c:v>
                </c:pt>
              </c:strCache>
            </c:strRef>
          </c:tx>
          <c:spPr>
            <a:ln>
              <a:solidFill>
                <a:schemeClr val="accent2"/>
              </a:solidFill>
            </a:ln>
          </c:spPr>
          <c:marker>
            <c:symbol val="none"/>
          </c:marker>
          <c:xVal>
            <c:numRef>
              <c:f>Sheet1!$D$2:$D$38</c:f>
              <c:numCache>
                <c:formatCode>General</c:formatCode>
                <c:ptCount val="37"/>
                <c:pt idx="0">
                  <c:v>0.1</c:v>
                </c:pt>
                <c:pt idx="1">
                  <c:v>0.2</c:v>
                </c:pt>
                <c:pt idx="2">
                  <c:v>0.3</c:v>
                </c:pt>
                <c:pt idx="3">
                  <c:v>0.4</c:v>
                </c:pt>
                <c:pt idx="4">
                  <c:v>0.5</c:v>
                </c:pt>
                <c:pt idx="5">
                  <c:v>0.6</c:v>
                </c:pt>
                <c:pt idx="6">
                  <c:v>0.7</c:v>
                </c:pt>
                <c:pt idx="7">
                  <c:v>0.8</c:v>
                </c:pt>
                <c:pt idx="8">
                  <c:v>0.9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numCache>
            </c:numRef>
          </c:xVal>
          <c:yVal>
            <c:numRef>
              <c:f>Sheet1!$E$2:$E$38</c:f>
              <c:numCache>
                <c:formatCode>General</c:formatCode>
                <c:ptCount val="37"/>
                <c:pt idx="0">
                  <c:v>0.366946619823839</c:v>
                </c:pt>
                <c:pt idx="1">
                  <c:v>0.56856682289659</c:v>
                </c:pt>
                <c:pt idx="2">
                  <c:v>0.517254869644269</c:v>
                </c:pt>
                <c:pt idx="3">
                  <c:v>0.428675119310305</c:v>
                </c:pt>
                <c:pt idx="4">
                  <c:v>0.906324243442767</c:v>
                </c:pt>
                <c:pt idx="5">
                  <c:v>0.749365319228803</c:v>
                </c:pt>
                <c:pt idx="6">
                  <c:v>0.362968643550719</c:v>
                </c:pt>
                <c:pt idx="7">
                  <c:v>1.313097505711332</c:v>
                </c:pt>
                <c:pt idx="8">
                  <c:v>0.988738526472383</c:v>
                </c:pt>
                <c:pt idx="9">
                  <c:v>0.515908972541223</c:v>
                </c:pt>
                <c:pt idx="10">
                  <c:v>1.395962156711907</c:v>
                </c:pt>
                <c:pt idx="11">
                  <c:v>0.784074194288953</c:v>
                </c:pt>
                <c:pt idx="12">
                  <c:v>0.647324729712394</c:v>
                </c:pt>
                <c:pt idx="13">
                  <c:v>1.077205976000262</c:v>
                </c:pt>
                <c:pt idx="14">
                  <c:v>1.3293480311375</c:v>
                </c:pt>
                <c:pt idx="15">
                  <c:v>1.485310614143492</c:v>
                </c:pt>
                <c:pt idx="16">
                  <c:v>1.479003152111475</c:v>
                </c:pt>
                <c:pt idx="17">
                  <c:v>1.685090007361363</c:v>
                </c:pt>
                <c:pt idx="18">
                  <c:v>1.384960070968423</c:v>
                </c:pt>
                <c:pt idx="19">
                  <c:v>1.626658620116206</c:v>
                </c:pt>
                <c:pt idx="20">
                  <c:v>1.48254754660292</c:v>
                </c:pt>
                <c:pt idx="21">
                  <c:v>1.842947923246432</c:v>
                </c:pt>
                <c:pt idx="22">
                  <c:v>1.106021201954974</c:v>
                </c:pt>
                <c:pt idx="23">
                  <c:v>1.766578448978645</c:v>
                </c:pt>
                <c:pt idx="24">
                  <c:v>1.496192516718592</c:v>
                </c:pt>
                <c:pt idx="25">
                  <c:v>1.051390100741104</c:v>
                </c:pt>
                <c:pt idx="26">
                  <c:v>1.711881999323587</c:v>
                </c:pt>
                <c:pt idx="27">
                  <c:v>1.688130725886805</c:v>
                </c:pt>
                <c:pt idx="28">
                  <c:v>1.433356943374289</c:v>
                </c:pt>
                <c:pt idx="29">
                  <c:v>1.459970401354952</c:v>
                </c:pt>
                <c:pt idx="30">
                  <c:v>1.584077856126405</c:v>
                </c:pt>
                <c:pt idx="31">
                  <c:v>1.507697922715173</c:v>
                </c:pt>
                <c:pt idx="32">
                  <c:v>2.190470799837569</c:v>
                </c:pt>
                <c:pt idx="33">
                  <c:v>1.845345768601335</c:v>
                </c:pt>
                <c:pt idx="34">
                  <c:v>1.461981736521625</c:v>
                </c:pt>
                <c:pt idx="35">
                  <c:v>2.237405104612255</c:v>
                </c:pt>
                <c:pt idx="36">
                  <c:v>2.25631401843177</c:v>
                </c:pt>
              </c:numCache>
            </c:numRef>
          </c:yVal>
          <c:smooth val="0"/>
        </c:ser>
        <c:dLbls>
          <c:showLegendKey val="0"/>
          <c:showVal val="0"/>
          <c:showCatName val="0"/>
          <c:showSerName val="0"/>
          <c:showPercent val="0"/>
          <c:showBubbleSize val="0"/>
        </c:dLbls>
        <c:axId val="2145646584"/>
        <c:axId val="2145699480"/>
      </c:scatterChart>
      <c:valAx>
        <c:axId val="2145646584"/>
        <c:scaling>
          <c:orientation val="minMax"/>
        </c:scaling>
        <c:delete val="0"/>
        <c:axPos val="b"/>
        <c:numFmt formatCode="General" sourceLinked="1"/>
        <c:majorTickMark val="out"/>
        <c:minorTickMark val="none"/>
        <c:tickLblPos val="nextTo"/>
        <c:crossAx val="2145699480"/>
        <c:crosses val="autoZero"/>
        <c:crossBetween val="midCat"/>
      </c:valAx>
      <c:valAx>
        <c:axId val="2145699480"/>
        <c:scaling>
          <c:orientation val="minMax"/>
        </c:scaling>
        <c:delete val="0"/>
        <c:axPos val="l"/>
        <c:numFmt formatCode="General" sourceLinked="1"/>
        <c:majorTickMark val="out"/>
        <c:minorTickMark val="none"/>
        <c:tickLblPos val="nextTo"/>
        <c:crossAx val="2145646584"/>
        <c:crosses val="autoZero"/>
        <c:crossBetween val="midCat"/>
      </c:valAx>
    </c:plotArea>
    <c:plotVisOnly val="1"/>
    <c:dispBlanksAs val="gap"/>
    <c:showDLblsOverMax val="0"/>
  </c:chart>
  <c:externalData r:id="rId1">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Sheet1!$E$1</c:f>
              <c:strCache>
                <c:ptCount val="1"/>
                <c:pt idx="0">
                  <c:v>Y</c:v>
                </c:pt>
              </c:strCache>
            </c:strRef>
          </c:tx>
          <c:spPr>
            <a:solidFill>
              <a:schemeClr val="accent1">
                <a:lumMod val="75000"/>
              </a:schemeClr>
            </a:solidFill>
            <a:ln>
              <a:noFill/>
            </a:ln>
          </c:spPr>
          <c:invertIfNegative val="0"/>
          <c:cat>
            <c:numRef>
              <c:f>Sheet1!$D$2:$D$38</c:f>
              <c:numCache>
                <c:formatCode>General</c:formatCode>
                <c:ptCount val="37"/>
                <c:pt idx="0">
                  <c:v>0.1</c:v>
                </c:pt>
                <c:pt idx="1">
                  <c:v>0.2</c:v>
                </c:pt>
                <c:pt idx="2">
                  <c:v>0.3</c:v>
                </c:pt>
                <c:pt idx="3">
                  <c:v>0.4</c:v>
                </c:pt>
                <c:pt idx="4">
                  <c:v>0.5</c:v>
                </c:pt>
                <c:pt idx="5">
                  <c:v>0.6</c:v>
                </c:pt>
                <c:pt idx="6">
                  <c:v>0.7</c:v>
                </c:pt>
                <c:pt idx="7">
                  <c:v>0.8</c:v>
                </c:pt>
                <c:pt idx="8">
                  <c:v>0.9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numCache>
            </c:numRef>
          </c:cat>
          <c:val>
            <c:numRef>
              <c:f>Sheet1!$E$2:$E$38</c:f>
              <c:numCache>
                <c:formatCode>General</c:formatCode>
                <c:ptCount val="37"/>
                <c:pt idx="0">
                  <c:v>0.366946619823839</c:v>
                </c:pt>
                <c:pt idx="1">
                  <c:v>0.56856682289659</c:v>
                </c:pt>
                <c:pt idx="2">
                  <c:v>0.517254869644269</c:v>
                </c:pt>
                <c:pt idx="3">
                  <c:v>0.428675119310305</c:v>
                </c:pt>
                <c:pt idx="4">
                  <c:v>0.906324243442767</c:v>
                </c:pt>
                <c:pt idx="5">
                  <c:v>0.749365319228803</c:v>
                </c:pt>
                <c:pt idx="6">
                  <c:v>0.362968643550719</c:v>
                </c:pt>
                <c:pt idx="7">
                  <c:v>1.313097505711332</c:v>
                </c:pt>
                <c:pt idx="8">
                  <c:v>0.988738526472383</c:v>
                </c:pt>
                <c:pt idx="9">
                  <c:v>0.515908972541223</c:v>
                </c:pt>
                <c:pt idx="10">
                  <c:v>1.395962156711907</c:v>
                </c:pt>
                <c:pt idx="11">
                  <c:v>0.784074194288953</c:v>
                </c:pt>
                <c:pt idx="12">
                  <c:v>0.647324729712394</c:v>
                </c:pt>
                <c:pt idx="13">
                  <c:v>1.077205976000262</c:v>
                </c:pt>
                <c:pt idx="14">
                  <c:v>1.3293480311375</c:v>
                </c:pt>
                <c:pt idx="15">
                  <c:v>1.485310614143492</c:v>
                </c:pt>
                <c:pt idx="16">
                  <c:v>1.479003152111475</c:v>
                </c:pt>
                <c:pt idx="17">
                  <c:v>1.685090007361363</c:v>
                </c:pt>
                <c:pt idx="18">
                  <c:v>1.384960070968423</c:v>
                </c:pt>
                <c:pt idx="19">
                  <c:v>1.626658620116206</c:v>
                </c:pt>
                <c:pt idx="20">
                  <c:v>1.48254754660292</c:v>
                </c:pt>
                <c:pt idx="21">
                  <c:v>1.842947923246432</c:v>
                </c:pt>
                <c:pt idx="22">
                  <c:v>1.106021201954974</c:v>
                </c:pt>
                <c:pt idx="23">
                  <c:v>1.766578448978645</c:v>
                </c:pt>
                <c:pt idx="24">
                  <c:v>1.496192516718592</c:v>
                </c:pt>
                <c:pt idx="25">
                  <c:v>1.051390100741104</c:v>
                </c:pt>
                <c:pt idx="26">
                  <c:v>1.711881999323587</c:v>
                </c:pt>
                <c:pt idx="27">
                  <c:v>1.688130725886805</c:v>
                </c:pt>
                <c:pt idx="28">
                  <c:v>1.433356943374289</c:v>
                </c:pt>
                <c:pt idx="29">
                  <c:v>1.459970401354952</c:v>
                </c:pt>
                <c:pt idx="30">
                  <c:v>1.584077856126405</c:v>
                </c:pt>
                <c:pt idx="31">
                  <c:v>1.507697922715173</c:v>
                </c:pt>
                <c:pt idx="32">
                  <c:v>2.190470799837569</c:v>
                </c:pt>
                <c:pt idx="33">
                  <c:v>1.845345768601335</c:v>
                </c:pt>
                <c:pt idx="34">
                  <c:v>1.461981736521625</c:v>
                </c:pt>
                <c:pt idx="35">
                  <c:v>2.237405104612255</c:v>
                </c:pt>
                <c:pt idx="36">
                  <c:v>2.25631401843177</c:v>
                </c:pt>
              </c:numCache>
            </c:numRef>
          </c:val>
        </c:ser>
        <c:dLbls>
          <c:showLegendKey val="0"/>
          <c:showVal val="0"/>
          <c:showCatName val="0"/>
          <c:showSerName val="0"/>
          <c:showPercent val="0"/>
          <c:showBubbleSize val="0"/>
        </c:dLbls>
        <c:gapWidth val="150"/>
        <c:axId val="2145834408"/>
        <c:axId val="2145563608"/>
      </c:barChart>
      <c:catAx>
        <c:axId val="2145834408"/>
        <c:scaling>
          <c:orientation val="minMax"/>
        </c:scaling>
        <c:delete val="0"/>
        <c:axPos val="b"/>
        <c:numFmt formatCode="General" sourceLinked="1"/>
        <c:majorTickMark val="out"/>
        <c:minorTickMark val="none"/>
        <c:tickLblPos val="nextTo"/>
        <c:crossAx val="2145563608"/>
        <c:crosses val="autoZero"/>
        <c:auto val="1"/>
        <c:lblAlgn val="ctr"/>
        <c:lblOffset val="100"/>
        <c:noMultiLvlLbl val="1"/>
      </c:catAx>
      <c:valAx>
        <c:axId val="2145563608"/>
        <c:scaling>
          <c:orientation val="minMax"/>
        </c:scaling>
        <c:delete val="0"/>
        <c:axPos val="l"/>
        <c:numFmt formatCode="General" sourceLinked="1"/>
        <c:majorTickMark val="out"/>
        <c:minorTickMark val="none"/>
        <c:tickLblPos val="nextTo"/>
        <c:crossAx val="2145834408"/>
        <c:crosses val="autoZero"/>
        <c:crossBetween val="between"/>
      </c:valAx>
    </c:plotArea>
    <c:plotVisOnly val="1"/>
    <c:dispBlanksAs val="gap"/>
    <c:showDLblsOverMax val="0"/>
  </c:chart>
  <c:externalData r:id="rId1">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standard"/>
        <c:varyColors val="0"/>
        <c:ser>
          <c:idx val="0"/>
          <c:order val="0"/>
          <c:tx>
            <c:strRef>
              <c:f>Sheet1!$E$1</c:f>
              <c:strCache>
                <c:ptCount val="1"/>
                <c:pt idx="0">
                  <c:v>Y</c:v>
                </c:pt>
              </c:strCache>
            </c:strRef>
          </c:tx>
          <c:cat>
            <c:numRef>
              <c:f>Sheet1!$D$2:$D$38</c:f>
              <c:numCache>
                <c:formatCode>General</c:formatCode>
                <c:ptCount val="37"/>
                <c:pt idx="0">
                  <c:v>0.1</c:v>
                </c:pt>
                <c:pt idx="1">
                  <c:v>0.2</c:v>
                </c:pt>
                <c:pt idx="2">
                  <c:v>0.3</c:v>
                </c:pt>
                <c:pt idx="3">
                  <c:v>0.4</c:v>
                </c:pt>
                <c:pt idx="4">
                  <c:v>0.5</c:v>
                </c:pt>
                <c:pt idx="5">
                  <c:v>0.6</c:v>
                </c:pt>
                <c:pt idx="6">
                  <c:v>0.7</c:v>
                </c:pt>
                <c:pt idx="7">
                  <c:v>0.8</c:v>
                </c:pt>
                <c:pt idx="8">
                  <c:v>0.9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numCache>
            </c:numRef>
          </c:cat>
          <c:val>
            <c:numRef>
              <c:f>Sheet1!$E$2:$E$38</c:f>
              <c:numCache>
                <c:formatCode>General</c:formatCode>
                <c:ptCount val="37"/>
                <c:pt idx="0">
                  <c:v>0.366946619823839</c:v>
                </c:pt>
                <c:pt idx="1">
                  <c:v>0.56856682289659</c:v>
                </c:pt>
                <c:pt idx="2">
                  <c:v>0.517254869644269</c:v>
                </c:pt>
                <c:pt idx="3">
                  <c:v>0.428675119310305</c:v>
                </c:pt>
                <c:pt idx="4">
                  <c:v>0.906324243442767</c:v>
                </c:pt>
                <c:pt idx="5">
                  <c:v>0.749365319228803</c:v>
                </c:pt>
                <c:pt idx="6">
                  <c:v>0.362968643550719</c:v>
                </c:pt>
                <c:pt idx="7">
                  <c:v>1.313097505711332</c:v>
                </c:pt>
                <c:pt idx="8">
                  <c:v>0.988738526472383</c:v>
                </c:pt>
                <c:pt idx="9">
                  <c:v>0.515908972541223</c:v>
                </c:pt>
                <c:pt idx="10">
                  <c:v>1.395962156711907</c:v>
                </c:pt>
                <c:pt idx="11">
                  <c:v>0.784074194288953</c:v>
                </c:pt>
                <c:pt idx="12">
                  <c:v>0.647324729712394</c:v>
                </c:pt>
                <c:pt idx="13">
                  <c:v>1.077205976000262</c:v>
                </c:pt>
                <c:pt idx="14">
                  <c:v>1.3293480311375</c:v>
                </c:pt>
                <c:pt idx="15">
                  <c:v>1.485310614143492</c:v>
                </c:pt>
                <c:pt idx="16">
                  <c:v>1.479003152111475</c:v>
                </c:pt>
                <c:pt idx="17">
                  <c:v>1.685090007361363</c:v>
                </c:pt>
                <c:pt idx="18">
                  <c:v>1.384960070968423</c:v>
                </c:pt>
                <c:pt idx="19">
                  <c:v>1.626658620116206</c:v>
                </c:pt>
                <c:pt idx="20">
                  <c:v>1.48254754660292</c:v>
                </c:pt>
                <c:pt idx="21">
                  <c:v>1.842947923246432</c:v>
                </c:pt>
                <c:pt idx="22">
                  <c:v>1.106021201954974</c:v>
                </c:pt>
                <c:pt idx="23">
                  <c:v>1.766578448978645</c:v>
                </c:pt>
                <c:pt idx="24">
                  <c:v>1.496192516718592</c:v>
                </c:pt>
                <c:pt idx="25">
                  <c:v>1.051390100741104</c:v>
                </c:pt>
                <c:pt idx="26">
                  <c:v>1.711881999323587</c:v>
                </c:pt>
                <c:pt idx="27">
                  <c:v>1.688130725886805</c:v>
                </c:pt>
                <c:pt idx="28">
                  <c:v>1.433356943374289</c:v>
                </c:pt>
                <c:pt idx="29">
                  <c:v>1.459970401354952</c:v>
                </c:pt>
                <c:pt idx="30">
                  <c:v>1.584077856126405</c:v>
                </c:pt>
                <c:pt idx="31">
                  <c:v>1.507697922715173</c:v>
                </c:pt>
                <c:pt idx="32">
                  <c:v>2.190470799837569</c:v>
                </c:pt>
                <c:pt idx="33">
                  <c:v>1.845345768601335</c:v>
                </c:pt>
                <c:pt idx="34">
                  <c:v>1.461981736521625</c:v>
                </c:pt>
                <c:pt idx="35">
                  <c:v>2.237405104612255</c:v>
                </c:pt>
                <c:pt idx="36">
                  <c:v>2.25631401843177</c:v>
                </c:pt>
              </c:numCache>
            </c:numRef>
          </c:val>
        </c:ser>
        <c:dLbls>
          <c:showLegendKey val="0"/>
          <c:showVal val="0"/>
          <c:showCatName val="0"/>
          <c:showSerName val="0"/>
          <c:showPercent val="0"/>
          <c:showBubbleSize val="0"/>
        </c:dLbls>
        <c:axId val="-2114948408"/>
        <c:axId val="-2114945464"/>
      </c:areaChart>
      <c:catAx>
        <c:axId val="-2114948408"/>
        <c:scaling>
          <c:orientation val="minMax"/>
        </c:scaling>
        <c:delete val="0"/>
        <c:axPos val="b"/>
        <c:numFmt formatCode="General" sourceLinked="1"/>
        <c:majorTickMark val="out"/>
        <c:minorTickMark val="none"/>
        <c:tickLblPos val="nextTo"/>
        <c:crossAx val="-2114945464"/>
        <c:crosses val="autoZero"/>
        <c:auto val="1"/>
        <c:lblAlgn val="ctr"/>
        <c:lblOffset val="100"/>
        <c:noMultiLvlLbl val="1"/>
      </c:catAx>
      <c:valAx>
        <c:axId val="-2114945464"/>
        <c:scaling>
          <c:orientation val="minMax"/>
        </c:scaling>
        <c:delete val="0"/>
        <c:axPos val="l"/>
        <c:numFmt formatCode="General" sourceLinked="1"/>
        <c:majorTickMark val="out"/>
        <c:minorTickMark val="none"/>
        <c:tickLblPos val="nextTo"/>
        <c:crossAx val="-2114948408"/>
        <c:crosses val="autoZero"/>
        <c:crossBetween val="midCat"/>
      </c:valAx>
    </c:plotArea>
    <c:plotVisOnly val="1"/>
    <c:dispBlanksAs val="gap"/>
    <c:showDLblsOverMax val="0"/>
  </c:chart>
  <c:externalData r:id="rId1">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overlay val="0"/>
    </c:title>
    <c:autoTitleDeleted val="0"/>
    <c:plotArea>
      <c:layout/>
      <c:scatterChart>
        <c:scatterStyle val="lineMarker"/>
        <c:varyColors val="0"/>
        <c:ser>
          <c:idx val="0"/>
          <c:order val="0"/>
          <c:tx>
            <c:strRef>
              <c:f>Sheet1!$E$1</c:f>
              <c:strCache>
                <c:ptCount val="1"/>
                <c:pt idx="0">
                  <c:v>Y</c:v>
                </c:pt>
              </c:strCache>
            </c:strRef>
          </c:tx>
          <c:spPr>
            <a:ln w="28575">
              <a:noFill/>
            </a:ln>
          </c:spPr>
          <c:xVal>
            <c:numRef>
              <c:f>Sheet1!$D$2:$D$38</c:f>
              <c:numCache>
                <c:formatCode>General</c:formatCode>
                <c:ptCount val="37"/>
                <c:pt idx="0">
                  <c:v>0.1</c:v>
                </c:pt>
                <c:pt idx="1">
                  <c:v>0.2</c:v>
                </c:pt>
                <c:pt idx="2">
                  <c:v>0.3</c:v>
                </c:pt>
                <c:pt idx="3">
                  <c:v>0.4</c:v>
                </c:pt>
                <c:pt idx="4">
                  <c:v>0.5</c:v>
                </c:pt>
                <c:pt idx="5">
                  <c:v>0.6</c:v>
                </c:pt>
                <c:pt idx="6">
                  <c:v>0.7</c:v>
                </c:pt>
                <c:pt idx="7">
                  <c:v>0.8</c:v>
                </c:pt>
                <c:pt idx="8">
                  <c:v>0.9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numCache>
            </c:numRef>
          </c:xVal>
          <c:yVal>
            <c:numRef>
              <c:f>Sheet1!$E$2:$E$38</c:f>
              <c:numCache>
                <c:formatCode>General</c:formatCode>
                <c:ptCount val="37"/>
                <c:pt idx="0">
                  <c:v>0.366946619823839</c:v>
                </c:pt>
                <c:pt idx="1">
                  <c:v>0.56856682289659</c:v>
                </c:pt>
                <c:pt idx="2">
                  <c:v>0.517254869644269</c:v>
                </c:pt>
                <c:pt idx="3">
                  <c:v>0.428675119310305</c:v>
                </c:pt>
                <c:pt idx="4">
                  <c:v>0.906324243442767</c:v>
                </c:pt>
                <c:pt idx="5">
                  <c:v>0.749365319228803</c:v>
                </c:pt>
                <c:pt idx="6">
                  <c:v>0.362968643550719</c:v>
                </c:pt>
                <c:pt idx="7">
                  <c:v>1.313097505711332</c:v>
                </c:pt>
                <c:pt idx="8">
                  <c:v>0.988738526472383</c:v>
                </c:pt>
                <c:pt idx="9">
                  <c:v>0.515908972541223</c:v>
                </c:pt>
                <c:pt idx="10">
                  <c:v>1.395962156711907</c:v>
                </c:pt>
                <c:pt idx="11">
                  <c:v>0.784074194288953</c:v>
                </c:pt>
                <c:pt idx="12">
                  <c:v>0.647324729712394</c:v>
                </c:pt>
                <c:pt idx="13">
                  <c:v>1.077205976000262</c:v>
                </c:pt>
                <c:pt idx="14">
                  <c:v>1.3293480311375</c:v>
                </c:pt>
                <c:pt idx="15">
                  <c:v>1.485310614143492</c:v>
                </c:pt>
                <c:pt idx="16">
                  <c:v>1.479003152111475</c:v>
                </c:pt>
                <c:pt idx="17">
                  <c:v>1.685090007361363</c:v>
                </c:pt>
                <c:pt idx="18">
                  <c:v>1.384960070968423</c:v>
                </c:pt>
                <c:pt idx="19">
                  <c:v>1.626658620116206</c:v>
                </c:pt>
                <c:pt idx="20">
                  <c:v>1.48254754660292</c:v>
                </c:pt>
                <c:pt idx="21">
                  <c:v>1.842947923246432</c:v>
                </c:pt>
                <c:pt idx="22">
                  <c:v>1.106021201954974</c:v>
                </c:pt>
                <c:pt idx="23">
                  <c:v>1.766578448978645</c:v>
                </c:pt>
                <c:pt idx="24">
                  <c:v>1.496192516718592</c:v>
                </c:pt>
                <c:pt idx="25">
                  <c:v>1.051390100741104</c:v>
                </c:pt>
                <c:pt idx="26">
                  <c:v>1.711881999323587</c:v>
                </c:pt>
                <c:pt idx="27">
                  <c:v>1.688130725886805</c:v>
                </c:pt>
                <c:pt idx="28">
                  <c:v>1.433356943374289</c:v>
                </c:pt>
                <c:pt idx="29">
                  <c:v>1.459970401354952</c:v>
                </c:pt>
                <c:pt idx="30">
                  <c:v>1.584077856126405</c:v>
                </c:pt>
                <c:pt idx="31">
                  <c:v>1.507697922715173</c:v>
                </c:pt>
                <c:pt idx="32">
                  <c:v>2.190470799837569</c:v>
                </c:pt>
                <c:pt idx="33">
                  <c:v>1.845345768601335</c:v>
                </c:pt>
                <c:pt idx="34">
                  <c:v>1.461981736521625</c:v>
                </c:pt>
                <c:pt idx="35">
                  <c:v>2.237405104612255</c:v>
                </c:pt>
                <c:pt idx="36">
                  <c:v>2.25631401843177</c:v>
                </c:pt>
              </c:numCache>
            </c:numRef>
          </c:yVal>
          <c:smooth val="0"/>
        </c:ser>
        <c:dLbls>
          <c:showLegendKey val="0"/>
          <c:showVal val="0"/>
          <c:showCatName val="0"/>
          <c:showSerName val="0"/>
          <c:showPercent val="0"/>
          <c:showBubbleSize val="0"/>
        </c:dLbls>
        <c:axId val="-2114909048"/>
        <c:axId val="-2114906088"/>
      </c:scatterChart>
      <c:valAx>
        <c:axId val="-2114909048"/>
        <c:scaling>
          <c:orientation val="minMax"/>
        </c:scaling>
        <c:delete val="0"/>
        <c:axPos val="b"/>
        <c:numFmt formatCode="General" sourceLinked="1"/>
        <c:majorTickMark val="out"/>
        <c:minorTickMark val="none"/>
        <c:tickLblPos val="nextTo"/>
        <c:crossAx val="-2114906088"/>
        <c:crosses val="autoZero"/>
        <c:crossBetween val="midCat"/>
      </c:valAx>
      <c:valAx>
        <c:axId val="-2114906088"/>
        <c:scaling>
          <c:orientation val="minMax"/>
        </c:scaling>
        <c:delete val="0"/>
        <c:axPos val="l"/>
        <c:majorGridlines/>
        <c:numFmt formatCode="General" sourceLinked="1"/>
        <c:majorTickMark val="out"/>
        <c:minorTickMark val="none"/>
        <c:tickLblPos val="nextTo"/>
        <c:crossAx val="-2114909048"/>
        <c:crosses val="autoZero"/>
        <c:crossBetween val="midCat"/>
      </c:valAx>
    </c:plotArea>
    <c:legend>
      <c:legendPos val="r"/>
      <c:layout/>
      <c:overlay val="0"/>
    </c:legend>
    <c:plotVisOnly val="1"/>
    <c:dispBlanksAs val="gap"/>
    <c:showDLblsOverMax val="0"/>
  </c:chart>
  <c:externalData r:id="rId1">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829102362204724"/>
          <c:y val="0.0388539621523688"/>
          <c:w val="0.882715260592426"/>
          <c:h val="0.858760410854156"/>
        </c:manualLayout>
      </c:layout>
      <c:scatterChart>
        <c:scatterStyle val="lineMarker"/>
        <c:varyColors val="0"/>
        <c:ser>
          <c:idx val="0"/>
          <c:order val="0"/>
          <c:tx>
            <c:strRef>
              <c:f>Sheet1!$E$1</c:f>
              <c:strCache>
                <c:ptCount val="1"/>
                <c:pt idx="0">
                  <c:v>Y</c:v>
                </c:pt>
              </c:strCache>
            </c:strRef>
          </c:tx>
          <c:spPr>
            <a:ln w="28575">
              <a:noFill/>
            </a:ln>
          </c:spPr>
          <c:marker>
            <c:spPr>
              <a:solidFill>
                <a:schemeClr val="tx1"/>
              </a:solidFill>
              <a:ln>
                <a:noFill/>
              </a:ln>
            </c:spPr>
          </c:marker>
          <c:xVal>
            <c:numRef>
              <c:f>Sheet1!$D$2:$D$38</c:f>
              <c:numCache>
                <c:formatCode>General</c:formatCode>
                <c:ptCount val="37"/>
                <c:pt idx="0">
                  <c:v>0.1</c:v>
                </c:pt>
                <c:pt idx="1">
                  <c:v>0.2</c:v>
                </c:pt>
                <c:pt idx="2">
                  <c:v>0.3</c:v>
                </c:pt>
                <c:pt idx="3">
                  <c:v>0.4</c:v>
                </c:pt>
                <c:pt idx="4">
                  <c:v>0.5</c:v>
                </c:pt>
                <c:pt idx="5">
                  <c:v>0.6</c:v>
                </c:pt>
                <c:pt idx="6">
                  <c:v>0.7</c:v>
                </c:pt>
                <c:pt idx="7">
                  <c:v>0.8</c:v>
                </c:pt>
                <c:pt idx="8">
                  <c:v>0.9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numCache>
            </c:numRef>
          </c:xVal>
          <c:yVal>
            <c:numRef>
              <c:f>Sheet1!$E$2:$E$38</c:f>
              <c:numCache>
                <c:formatCode>General</c:formatCode>
                <c:ptCount val="37"/>
                <c:pt idx="0">
                  <c:v>0.366946619823839</c:v>
                </c:pt>
                <c:pt idx="1">
                  <c:v>0.56856682289659</c:v>
                </c:pt>
                <c:pt idx="2">
                  <c:v>0.517254869644269</c:v>
                </c:pt>
                <c:pt idx="3">
                  <c:v>0.428675119310305</c:v>
                </c:pt>
                <c:pt idx="4">
                  <c:v>0.906324243442767</c:v>
                </c:pt>
                <c:pt idx="5">
                  <c:v>0.749365319228803</c:v>
                </c:pt>
                <c:pt idx="6">
                  <c:v>0.362968643550719</c:v>
                </c:pt>
                <c:pt idx="7">
                  <c:v>1.313097505711332</c:v>
                </c:pt>
                <c:pt idx="8">
                  <c:v>0.988738526472383</c:v>
                </c:pt>
                <c:pt idx="9">
                  <c:v>0.515908972541223</c:v>
                </c:pt>
                <c:pt idx="10">
                  <c:v>1.395962156711907</c:v>
                </c:pt>
                <c:pt idx="11">
                  <c:v>0.784074194288953</c:v>
                </c:pt>
                <c:pt idx="12">
                  <c:v>0.647324729712394</c:v>
                </c:pt>
                <c:pt idx="13">
                  <c:v>1.077205976000262</c:v>
                </c:pt>
                <c:pt idx="14">
                  <c:v>1.3293480311375</c:v>
                </c:pt>
                <c:pt idx="15">
                  <c:v>1.485310614143491</c:v>
                </c:pt>
                <c:pt idx="16">
                  <c:v>1.479003152111475</c:v>
                </c:pt>
                <c:pt idx="17">
                  <c:v>1.685090007361363</c:v>
                </c:pt>
                <c:pt idx="18">
                  <c:v>1.384960070968423</c:v>
                </c:pt>
                <c:pt idx="19">
                  <c:v>1.626658620116207</c:v>
                </c:pt>
                <c:pt idx="20">
                  <c:v>1.48254754660292</c:v>
                </c:pt>
                <c:pt idx="21">
                  <c:v>1.842947923246432</c:v>
                </c:pt>
                <c:pt idx="22">
                  <c:v>1.106021201954974</c:v>
                </c:pt>
                <c:pt idx="23">
                  <c:v>1.766578448978645</c:v>
                </c:pt>
                <c:pt idx="24">
                  <c:v>1.496192516718592</c:v>
                </c:pt>
                <c:pt idx="25">
                  <c:v>1.051390100741104</c:v>
                </c:pt>
                <c:pt idx="26">
                  <c:v>1.711881999323587</c:v>
                </c:pt>
                <c:pt idx="27">
                  <c:v>1.688130725886805</c:v>
                </c:pt>
                <c:pt idx="28">
                  <c:v>1.433356943374289</c:v>
                </c:pt>
                <c:pt idx="29">
                  <c:v>1.459970401354952</c:v>
                </c:pt>
                <c:pt idx="30">
                  <c:v>1.584077856126405</c:v>
                </c:pt>
                <c:pt idx="31">
                  <c:v>1.507697922715173</c:v>
                </c:pt>
                <c:pt idx="32">
                  <c:v>2.190470799837569</c:v>
                </c:pt>
                <c:pt idx="33">
                  <c:v>1.845345768601335</c:v>
                </c:pt>
                <c:pt idx="34">
                  <c:v>1.461981736521625</c:v>
                </c:pt>
                <c:pt idx="35">
                  <c:v>2.237405104612255</c:v>
                </c:pt>
                <c:pt idx="36">
                  <c:v>2.25631401843177</c:v>
                </c:pt>
              </c:numCache>
            </c:numRef>
          </c:yVal>
          <c:smooth val="0"/>
        </c:ser>
        <c:dLbls>
          <c:showLegendKey val="0"/>
          <c:showVal val="0"/>
          <c:showCatName val="0"/>
          <c:showSerName val="0"/>
          <c:showPercent val="0"/>
          <c:showBubbleSize val="0"/>
        </c:dLbls>
        <c:axId val="-2114876184"/>
        <c:axId val="-2119506520"/>
      </c:scatterChart>
      <c:valAx>
        <c:axId val="-2114876184"/>
        <c:scaling>
          <c:orientation val="minMax"/>
          <c:max val="4.0"/>
          <c:min val="0.0"/>
        </c:scaling>
        <c:delete val="0"/>
        <c:axPos val="b"/>
        <c:title>
          <c:tx>
            <c:rich>
              <a:bodyPr/>
              <a:lstStyle/>
              <a:p>
                <a:pPr>
                  <a:defRPr/>
                </a:pPr>
                <a:r>
                  <a:rPr lang="en-US"/>
                  <a:t>X</a:t>
                </a:r>
              </a:p>
            </c:rich>
          </c:tx>
          <c:layout/>
          <c:overlay val="0"/>
        </c:title>
        <c:numFmt formatCode="General" sourceLinked="1"/>
        <c:majorTickMark val="out"/>
        <c:minorTickMark val="none"/>
        <c:tickLblPos val="nextTo"/>
        <c:crossAx val="-2119506520"/>
        <c:crosses val="autoZero"/>
        <c:crossBetween val="midCat"/>
      </c:valAx>
      <c:valAx>
        <c:axId val="-2119506520"/>
        <c:scaling>
          <c:orientation val="minMax"/>
          <c:max val="2.5"/>
          <c:min val="0.0"/>
        </c:scaling>
        <c:delete val="0"/>
        <c:axPos val="l"/>
        <c:title>
          <c:tx>
            <c:rich>
              <a:bodyPr rot="-5400000" vert="horz"/>
              <a:lstStyle/>
              <a:p>
                <a:pPr>
                  <a:defRPr/>
                </a:pPr>
                <a:r>
                  <a:rPr lang="en-US"/>
                  <a:t>Y</a:t>
                </a:r>
              </a:p>
            </c:rich>
          </c:tx>
          <c:layout/>
          <c:overlay val="0"/>
        </c:title>
        <c:numFmt formatCode="General" sourceLinked="1"/>
        <c:majorTickMark val="out"/>
        <c:minorTickMark val="none"/>
        <c:tickLblPos val="nextTo"/>
        <c:crossAx val="-2114876184"/>
        <c:crosses val="autoZero"/>
        <c:crossBetween val="midCat"/>
      </c:valAx>
    </c:plotArea>
    <c:plotVisOnly val="1"/>
    <c:dispBlanksAs val="gap"/>
    <c:showDLblsOverMax val="0"/>
  </c:chart>
  <c:externalData r:id="rId1">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829102362204724"/>
          <c:y val="0.0388539621523688"/>
          <c:w val="0.882715260592426"/>
          <c:h val="0.858760410854156"/>
        </c:manualLayout>
      </c:layout>
      <c:scatterChart>
        <c:scatterStyle val="lineMarker"/>
        <c:varyColors val="0"/>
        <c:ser>
          <c:idx val="0"/>
          <c:order val="0"/>
          <c:tx>
            <c:strRef>
              <c:f>Sheet1!$E$1</c:f>
              <c:strCache>
                <c:ptCount val="1"/>
                <c:pt idx="0">
                  <c:v>Y</c:v>
                </c:pt>
              </c:strCache>
            </c:strRef>
          </c:tx>
          <c:spPr>
            <a:ln w="28575">
              <a:noFill/>
            </a:ln>
          </c:spPr>
          <c:marker>
            <c:spPr>
              <a:solidFill>
                <a:schemeClr val="tx1"/>
              </a:solidFill>
              <a:ln>
                <a:noFill/>
              </a:ln>
            </c:spPr>
          </c:marker>
          <c:xVal>
            <c:numRef>
              <c:f>Sheet1!$D$2:$D$38</c:f>
              <c:numCache>
                <c:formatCode>General</c:formatCode>
                <c:ptCount val="37"/>
                <c:pt idx="0">
                  <c:v>0.1</c:v>
                </c:pt>
                <c:pt idx="1">
                  <c:v>0.2</c:v>
                </c:pt>
                <c:pt idx="2">
                  <c:v>0.3</c:v>
                </c:pt>
                <c:pt idx="3">
                  <c:v>0.4</c:v>
                </c:pt>
                <c:pt idx="4">
                  <c:v>0.5</c:v>
                </c:pt>
                <c:pt idx="5">
                  <c:v>0.6</c:v>
                </c:pt>
                <c:pt idx="6">
                  <c:v>0.7</c:v>
                </c:pt>
                <c:pt idx="7">
                  <c:v>0.8</c:v>
                </c:pt>
                <c:pt idx="8">
                  <c:v>0.9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numCache>
            </c:numRef>
          </c:xVal>
          <c:yVal>
            <c:numRef>
              <c:f>Sheet1!$E$2:$E$38</c:f>
              <c:numCache>
                <c:formatCode>General</c:formatCode>
                <c:ptCount val="37"/>
                <c:pt idx="0">
                  <c:v>0.366946619823839</c:v>
                </c:pt>
                <c:pt idx="1">
                  <c:v>0.56856682289659</c:v>
                </c:pt>
                <c:pt idx="2">
                  <c:v>0.517254869644269</c:v>
                </c:pt>
                <c:pt idx="3">
                  <c:v>0.428675119310305</c:v>
                </c:pt>
                <c:pt idx="4">
                  <c:v>0.906324243442767</c:v>
                </c:pt>
                <c:pt idx="5">
                  <c:v>0.749365319228804</c:v>
                </c:pt>
                <c:pt idx="6">
                  <c:v>0.362968643550719</c:v>
                </c:pt>
                <c:pt idx="7">
                  <c:v>1.313097505711332</c:v>
                </c:pt>
                <c:pt idx="8">
                  <c:v>0.988738526472383</c:v>
                </c:pt>
                <c:pt idx="9">
                  <c:v>0.515908972541223</c:v>
                </c:pt>
                <c:pt idx="10">
                  <c:v>1.395962156711907</c:v>
                </c:pt>
                <c:pt idx="11">
                  <c:v>0.784074194288953</c:v>
                </c:pt>
                <c:pt idx="12">
                  <c:v>0.647324729712394</c:v>
                </c:pt>
                <c:pt idx="13">
                  <c:v>1.077205976000262</c:v>
                </c:pt>
                <c:pt idx="14">
                  <c:v>1.3293480311375</c:v>
                </c:pt>
                <c:pt idx="15">
                  <c:v>1.485310614143491</c:v>
                </c:pt>
                <c:pt idx="16">
                  <c:v>1.479003152111475</c:v>
                </c:pt>
                <c:pt idx="17">
                  <c:v>1.685090007361363</c:v>
                </c:pt>
                <c:pt idx="18">
                  <c:v>1.384960070968423</c:v>
                </c:pt>
                <c:pt idx="19">
                  <c:v>1.626658620116207</c:v>
                </c:pt>
                <c:pt idx="20">
                  <c:v>1.48254754660292</c:v>
                </c:pt>
                <c:pt idx="21">
                  <c:v>1.842947923246432</c:v>
                </c:pt>
                <c:pt idx="22">
                  <c:v>1.106021201954974</c:v>
                </c:pt>
                <c:pt idx="23">
                  <c:v>1.766578448978645</c:v>
                </c:pt>
                <c:pt idx="24">
                  <c:v>1.496192516718592</c:v>
                </c:pt>
                <c:pt idx="25">
                  <c:v>1.051390100741104</c:v>
                </c:pt>
                <c:pt idx="26">
                  <c:v>1.711881999323587</c:v>
                </c:pt>
                <c:pt idx="27">
                  <c:v>1.688130725886806</c:v>
                </c:pt>
                <c:pt idx="28">
                  <c:v>1.433356943374289</c:v>
                </c:pt>
                <c:pt idx="29">
                  <c:v>1.459970401354951</c:v>
                </c:pt>
                <c:pt idx="30">
                  <c:v>1.584077856126405</c:v>
                </c:pt>
                <c:pt idx="31">
                  <c:v>1.507697922715173</c:v>
                </c:pt>
                <c:pt idx="32">
                  <c:v>2.190470799837569</c:v>
                </c:pt>
                <c:pt idx="33">
                  <c:v>1.845345768601335</c:v>
                </c:pt>
                <c:pt idx="34">
                  <c:v>1.461981736521625</c:v>
                </c:pt>
                <c:pt idx="35">
                  <c:v>2.237405104612255</c:v>
                </c:pt>
                <c:pt idx="36">
                  <c:v>2.25631401843177</c:v>
                </c:pt>
              </c:numCache>
            </c:numRef>
          </c:yVal>
          <c:smooth val="0"/>
        </c:ser>
        <c:dLbls>
          <c:showLegendKey val="0"/>
          <c:showVal val="0"/>
          <c:showCatName val="0"/>
          <c:showSerName val="0"/>
          <c:showPercent val="0"/>
          <c:showBubbleSize val="0"/>
        </c:dLbls>
        <c:axId val="-2113979960"/>
        <c:axId val="-2113972008"/>
      </c:scatterChart>
      <c:valAx>
        <c:axId val="-2113979960"/>
        <c:scaling>
          <c:orientation val="minMax"/>
          <c:max val="4.0"/>
          <c:min val="0.0"/>
        </c:scaling>
        <c:delete val="0"/>
        <c:axPos val="b"/>
        <c:title>
          <c:tx>
            <c:rich>
              <a:bodyPr/>
              <a:lstStyle/>
              <a:p>
                <a:pPr>
                  <a:defRPr/>
                </a:pPr>
                <a:r>
                  <a:rPr lang="en-US"/>
                  <a:t>X</a:t>
                </a:r>
              </a:p>
            </c:rich>
          </c:tx>
          <c:layout/>
          <c:overlay val="0"/>
        </c:title>
        <c:numFmt formatCode="General" sourceLinked="1"/>
        <c:majorTickMark val="out"/>
        <c:minorTickMark val="none"/>
        <c:tickLblPos val="nextTo"/>
        <c:crossAx val="-2113972008"/>
        <c:crosses val="autoZero"/>
        <c:crossBetween val="midCat"/>
      </c:valAx>
      <c:valAx>
        <c:axId val="-2113972008"/>
        <c:scaling>
          <c:orientation val="minMax"/>
          <c:max val="2.5"/>
          <c:min val="0.0"/>
        </c:scaling>
        <c:delete val="0"/>
        <c:axPos val="l"/>
        <c:title>
          <c:tx>
            <c:rich>
              <a:bodyPr rot="-5400000" vert="horz"/>
              <a:lstStyle/>
              <a:p>
                <a:pPr>
                  <a:defRPr/>
                </a:pPr>
                <a:r>
                  <a:rPr lang="en-US"/>
                  <a:t>Y</a:t>
                </a:r>
              </a:p>
            </c:rich>
          </c:tx>
          <c:layout/>
          <c:overlay val="0"/>
        </c:title>
        <c:numFmt formatCode="General" sourceLinked="1"/>
        <c:majorTickMark val="out"/>
        <c:minorTickMark val="none"/>
        <c:tickLblPos val="nextTo"/>
        <c:crossAx val="-2113979960"/>
        <c:crosses val="autoZero"/>
        <c:crossBetween val="midCat"/>
      </c:valAx>
    </c:plotArea>
    <c:plotVisOnly val="1"/>
    <c:dispBlanksAs val="gap"/>
    <c:showDLblsOverMax val="0"/>
  </c:chart>
  <c:externalData r:id="rId1">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829102362204724"/>
          <c:y val="0.0388539621523688"/>
          <c:w val="0.882715260592426"/>
          <c:h val="0.858760410854156"/>
        </c:manualLayout>
      </c:layout>
      <c:scatterChart>
        <c:scatterStyle val="lineMarker"/>
        <c:varyColors val="0"/>
        <c:ser>
          <c:idx val="0"/>
          <c:order val="0"/>
          <c:tx>
            <c:strRef>
              <c:f>Sheet1!$E$1</c:f>
              <c:strCache>
                <c:ptCount val="1"/>
                <c:pt idx="0">
                  <c:v>Y</c:v>
                </c:pt>
              </c:strCache>
            </c:strRef>
          </c:tx>
          <c:spPr>
            <a:ln w="28575">
              <a:noFill/>
            </a:ln>
          </c:spPr>
          <c:marker>
            <c:spPr>
              <a:solidFill>
                <a:schemeClr val="tx1"/>
              </a:solidFill>
              <a:ln>
                <a:noFill/>
              </a:ln>
            </c:spPr>
          </c:marker>
          <c:dPt>
            <c:idx val="17"/>
            <c:marker>
              <c:symbol val="diamond"/>
              <c:size val="7"/>
              <c:spPr>
                <a:solidFill>
                  <a:srgbClr val="FF0000"/>
                </a:solidFill>
                <a:ln>
                  <a:noFill/>
                </a:ln>
              </c:spPr>
            </c:marker>
            <c:bubble3D val="0"/>
          </c:dPt>
          <c:dPt>
            <c:idx val="25"/>
            <c:marker>
              <c:spPr>
                <a:solidFill>
                  <a:srgbClr val="FF0000"/>
                </a:solidFill>
                <a:ln>
                  <a:noFill/>
                </a:ln>
              </c:spPr>
            </c:marker>
            <c:bubble3D val="0"/>
          </c:dPt>
          <c:xVal>
            <c:numRef>
              <c:f>Sheet1!$D$2:$D$38</c:f>
              <c:numCache>
                <c:formatCode>General</c:formatCode>
                <c:ptCount val="37"/>
                <c:pt idx="0">
                  <c:v>0.1</c:v>
                </c:pt>
                <c:pt idx="1">
                  <c:v>0.2</c:v>
                </c:pt>
                <c:pt idx="2">
                  <c:v>0.3</c:v>
                </c:pt>
                <c:pt idx="3">
                  <c:v>0.4</c:v>
                </c:pt>
                <c:pt idx="4">
                  <c:v>0.5</c:v>
                </c:pt>
                <c:pt idx="5">
                  <c:v>0.6</c:v>
                </c:pt>
                <c:pt idx="6">
                  <c:v>0.7</c:v>
                </c:pt>
                <c:pt idx="7">
                  <c:v>0.8</c:v>
                </c:pt>
                <c:pt idx="8">
                  <c:v>0.9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numCache>
            </c:numRef>
          </c:xVal>
          <c:yVal>
            <c:numRef>
              <c:f>Sheet1!$E$2:$E$38</c:f>
              <c:numCache>
                <c:formatCode>General</c:formatCode>
                <c:ptCount val="37"/>
                <c:pt idx="0">
                  <c:v>0.366946619823839</c:v>
                </c:pt>
                <c:pt idx="1">
                  <c:v>0.56856682289659</c:v>
                </c:pt>
                <c:pt idx="2">
                  <c:v>0.517254869644269</c:v>
                </c:pt>
                <c:pt idx="3">
                  <c:v>0.428675119310305</c:v>
                </c:pt>
                <c:pt idx="4">
                  <c:v>0.906324243442767</c:v>
                </c:pt>
                <c:pt idx="5">
                  <c:v>0.749365319228804</c:v>
                </c:pt>
                <c:pt idx="6">
                  <c:v>0.362968643550719</c:v>
                </c:pt>
                <c:pt idx="7">
                  <c:v>1.313097505711332</c:v>
                </c:pt>
                <c:pt idx="8">
                  <c:v>0.988738526472383</c:v>
                </c:pt>
                <c:pt idx="9">
                  <c:v>0.515908972541223</c:v>
                </c:pt>
                <c:pt idx="10">
                  <c:v>1.395962156711907</c:v>
                </c:pt>
                <c:pt idx="11">
                  <c:v>0.784074194288953</c:v>
                </c:pt>
                <c:pt idx="12">
                  <c:v>0.647324729712394</c:v>
                </c:pt>
                <c:pt idx="13">
                  <c:v>1.077205976000262</c:v>
                </c:pt>
                <c:pt idx="14">
                  <c:v>1.3293480311375</c:v>
                </c:pt>
                <c:pt idx="15">
                  <c:v>1.485310614143491</c:v>
                </c:pt>
                <c:pt idx="16">
                  <c:v>1.479003152111474</c:v>
                </c:pt>
                <c:pt idx="17">
                  <c:v>1.685090007361363</c:v>
                </c:pt>
                <c:pt idx="18">
                  <c:v>1.384960070968423</c:v>
                </c:pt>
                <c:pt idx="19">
                  <c:v>1.626658620116208</c:v>
                </c:pt>
                <c:pt idx="20">
                  <c:v>1.48254754660292</c:v>
                </c:pt>
                <c:pt idx="21">
                  <c:v>1.842947923246432</c:v>
                </c:pt>
                <c:pt idx="22">
                  <c:v>1.106021201954974</c:v>
                </c:pt>
                <c:pt idx="23">
                  <c:v>1.766578448978645</c:v>
                </c:pt>
                <c:pt idx="24">
                  <c:v>1.496192516718592</c:v>
                </c:pt>
                <c:pt idx="25">
                  <c:v>1.051390100741104</c:v>
                </c:pt>
                <c:pt idx="26">
                  <c:v>1.711881999323587</c:v>
                </c:pt>
                <c:pt idx="27">
                  <c:v>1.688130725886806</c:v>
                </c:pt>
                <c:pt idx="28">
                  <c:v>1.433356943374289</c:v>
                </c:pt>
                <c:pt idx="29">
                  <c:v>1.459970401354951</c:v>
                </c:pt>
                <c:pt idx="30">
                  <c:v>1.584077856126405</c:v>
                </c:pt>
                <c:pt idx="31">
                  <c:v>1.507697922715173</c:v>
                </c:pt>
                <c:pt idx="32">
                  <c:v>2.190470799837569</c:v>
                </c:pt>
                <c:pt idx="33">
                  <c:v>1.845345768601335</c:v>
                </c:pt>
                <c:pt idx="34">
                  <c:v>1.461981736521625</c:v>
                </c:pt>
                <c:pt idx="35">
                  <c:v>2.237405104612255</c:v>
                </c:pt>
                <c:pt idx="36">
                  <c:v>2.25631401843177</c:v>
                </c:pt>
              </c:numCache>
            </c:numRef>
          </c:yVal>
          <c:smooth val="0"/>
        </c:ser>
        <c:dLbls>
          <c:showLegendKey val="0"/>
          <c:showVal val="0"/>
          <c:showCatName val="0"/>
          <c:showSerName val="0"/>
          <c:showPercent val="0"/>
          <c:showBubbleSize val="0"/>
        </c:dLbls>
        <c:axId val="-2114844024"/>
        <c:axId val="-2114838504"/>
      </c:scatterChart>
      <c:valAx>
        <c:axId val="-2114844024"/>
        <c:scaling>
          <c:orientation val="minMax"/>
          <c:max val="4.0"/>
          <c:min val="0.0"/>
        </c:scaling>
        <c:delete val="0"/>
        <c:axPos val="b"/>
        <c:title>
          <c:tx>
            <c:rich>
              <a:bodyPr/>
              <a:lstStyle/>
              <a:p>
                <a:pPr>
                  <a:defRPr/>
                </a:pPr>
                <a:r>
                  <a:rPr lang="en-US"/>
                  <a:t>X</a:t>
                </a:r>
              </a:p>
            </c:rich>
          </c:tx>
          <c:layout/>
          <c:overlay val="0"/>
        </c:title>
        <c:numFmt formatCode="General" sourceLinked="1"/>
        <c:majorTickMark val="out"/>
        <c:minorTickMark val="none"/>
        <c:tickLblPos val="nextTo"/>
        <c:crossAx val="-2114838504"/>
        <c:crosses val="autoZero"/>
        <c:crossBetween val="midCat"/>
      </c:valAx>
      <c:valAx>
        <c:axId val="-2114838504"/>
        <c:scaling>
          <c:orientation val="minMax"/>
          <c:max val="2.5"/>
          <c:min val="0.0"/>
        </c:scaling>
        <c:delete val="0"/>
        <c:axPos val="l"/>
        <c:title>
          <c:tx>
            <c:rich>
              <a:bodyPr rot="-5400000" vert="horz"/>
              <a:lstStyle/>
              <a:p>
                <a:pPr>
                  <a:defRPr/>
                </a:pPr>
                <a:r>
                  <a:rPr lang="en-US"/>
                  <a:t>Y</a:t>
                </a:r>
              </a:p>
            </c:rich>
          </c:tx>
          <c:layout/>
          <c:overlay val="0"/>
        </c:title>
        <c:numFmt formatCode="General" sourceLinked="1"/>
        <c:majorTickMark val="out"/>
        <c:minorTickMark val="none"/>
        <c:tickLblPos val="nextTo"/>
        <c:crossAx val="-2114844024"/>
        <c:crosses val="autoZero"/>
        <c:crossBetween val="midCat"/>
      </c:valAx>
    </c:plotArea>
    <c:plotVisOnly val="1"/>
    <c:dispBlanksAs val="gap"/>
    <c:showDLblsOverMax val="0"/>
  </c:chart>
  <c:externalData r:id="rId1">
    <c:autoUpdate val="0"/>
  </c:externalData>
  <c:userShapes r:id="rId2"/>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overlay val="0"/>
    </c:title>
    <c:autoTitleDeleted val="0"/>
    <c:plotArea>
      <c:layout/>
      <c:scatterChart>
        <c:scatterStyle val="lineMarker"/>
        <c:varyColors val="0"/>
        <c:ser>
          <c:idx val="0"/>
          <c:order val="0"/>
          <c:tx>
            <c:strRef>
              <c:f>Sheet1!$E$1</c:f>
              <c:strCache>
                <c:ptCount val="1"/>
                <c:pt idx="0">
                  <c:v>Y</c:v>
                </c:pt>
              </c:strCache>
            </c:strRef>
          </c:tx>
          <c:spPr>
            <a:ln w="28575">
              <a:noFill/>
            </a:ln>
          </c:spPr>
          <c:marker>
            <c:spPr>
              <a:solidFill>
                <a:schemeClr val="accent2"/>
              </a:solidFill>
            </c:spPr>
          </c:marker>
          <c:xVal>
            <c:numRef>
              <c:f>Sheet1!$D$2:$D$38</c:f>
              <c:numCache>
                <c:formatCode>General</c:formatCode>
                <c:ptCount val="37"/>
                <c:pt idx="0">
                  <c:v>0.1</c:v>
                </c:pt>
                <c:pt idx="1">
                  <c:v>0.2</c:v>
                </c:pt>
                <c:pt idx="2">
                  <c:v>0.3</c:v>
                </c:pt>
                <c:pt idx="3">
                  <c:v>0.4</c:v>
                </c:pt>
                <c:pt idx="4">
                  <c:v>0.5</c:v>
                </c:pt>
                <c:pt idx="5">
                  <c:v>0.6</c:v>
                </c:pt>
                <c:pt idx="6">
                  <c:v>0.7</c:v>
                </c:pt>
                <c:pt idx="7">
                  <c:v>0.8</c:v>
                </c:pt>
                <c:pt idx="8">
                  <c:v>0.9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numCache>
            </c:numRef>
          </c:xVal>
          <c:yVal>
            <c:numRef>
              <c:f>Sheet1!$E$2:$E$38</c:f>
              <c:numCache>
                <c:formatCode>General</c:formatCode>
                <c:ptCount val="37"/>
                <c:pt idx="0">
                  <c:v>0.366946619823839</c:v>
                </c:pt>
                <c:pt idx="1">
                  <c:v>0.56856682289659</c:v>
                </c:pt>
                <c:pt idx="2">
                  <c:v>0.517254869644269</c:v>
                </c:pt>
                <c:pt idx="3">
                  <c:v>0.428675119310305</c:v>
                </c:pt>
                <c:pt idx="4">
                  <c:v>0.906324243442767</c:v>
                </c:pt>
                <c:pt idx="5">
                  <c:v>0.749365319228803</c:v>
                </c:pt>
                <c:pt idx="6">
                  <c:v>0.362968643550719</c:v>
                </c:pt>
                <c:pt idx="7">
                  <c:v>1.313097505711332</c:v>
                </c:pt>
                <c:pt idx="8">
                  <c:v>0.988738526472383</c:v>
                </c:pt>
                <c:pt idx="9">
                  <c:v>0.515908972541223</c:v>
                </c:pt>
                <c:pt idx="10">
                  <c:v>1.395962156711907</c:v>
                </c:pt>
                <c:pt idx="11">
                  <c:v>0.784074194288953</c:v>
                </c:pt>
                <c:pt idx="12">
                  <c:v>0.647324729712394</c:v>
                </c:pt>
                <c:pt idx="13">
                  <c:v>1.077205976000262</c:v>
                </c:pt>
                <c:pt idx="14">
                  <c:v>1.3293480311375</c:v>
                </c:pt>
                <c:pt idx="15">
                  <c:v>1.485310614143492</c:v>
                </c:pt>
                <c:pt idx="16">
                  <c:v>1.479003152111475</c:v>
                </c:pt>
                <c:pt idx="17">
                  <c:v>1.685090007361363</c:v>
                </c:pt>
                <c:pt idx="18">
                  <c:v>1.384960070968423</c:v>
                </c:pt>
                <c:pt idx="19">
                  <c:v>1.626658620116206</c:v>
                </c:pt>
                <c:pt idx="20">
                  <c:v>1.48254754660292</c:v>
                </c:pt>
                <c:pt idx="21">
                  <c:v>1.842947923246432</c:v>
                </c:pt>
                <c:pt idx="22">
                  <c:v>1.106021201954974</c:v>
                </c:pt>
                <c:pt idx="23">
                  <c:v>1.766578448978645</c:v>
                </c:pt>
                <c:pt idx="24">
                  <c:v>1.496192516718592</c:v>
                </c:pt>
                <c:pt idx="25">
                  <c:v>1.051390100741104</c:v>
                </c:pt>
                <c:pt idx="26">
                  <c:v>1.711881999323587</c:v>
                </c:pt>
                <c:pt idx="27">
                  <c:v>1.688130725886805</c:v>
                </c:pt>
                <c:pt idx="28">
                  <c:v>1.433356943374289</c:v>
                </c:pt>
                <c:pt idx="29">
                  <c:v>1.459970401354952</c:v>
                </c:pt>
                <c:pt idx="30">
                  <c:v>1.584077856126405</c:v>
                </c:pt>
                <c:pt idx="31">
                  <c:v>1.507697922715173</c:v>
                </c:pt>
                <c:pt idx="32">
                  <c:v>2.190470799837569</c:v>
                </c:pt>
                <c:pt idx="33">
                  <c:v>1.845345768601335</c:v>
                </c:pt>
                <c:pt idx="34">
                  <c:v>1.461981736521625</c:v>
                </c:pt>
                <c:pt idx="35">
                  <c:v>2.237405104612255</c:v>
                </c:pt>
                <c:pt idx="36">
                  <c:v>2.25631401843177</c:v>
                </c:pt>
              </c:numCache>
            </c:numRef>
          </c:yVal>
          <c:smooth val="0"/>
        </c:ser>
        <c:dLbls>
          <c:showLegendKey val="0"/>
          <c:showVal val="0"/>
          <c:showCatName val="0"/>
          <c:showSerName val="0"/>
          <c:showPercent val="0"/>
          <c:showBubbleSize val="0"/>
        </c:dLbls>
        <c:axId val="2146194296"/>
        <c:axId val="2146199784"/>
      </c:scatterChart>
      <c:valAx>
        <c:axId val="2146194296"/>
        <c:scaling>
          <c:orientation val="minMax"/>
        </c:scaling>
        <c:delete val="0"/>
        <c:axPos val="b"/>
        <c:numFmt formatCode="General" sourceLinked="1"/>
        <c:majorTickMark val="out"/>
        <c:minorTickMark val="none"/>
        <c:tickLblPos val="nextTo"/>
        <c:crossAx val="2146199784"/>
        <c:crosses val="autoZero"/>
        <c:crossBetween val="midCat"/>
      </c:valAx>
      <c:valAx>
        <c:axId val="2146199784"/>
        <c:scaling>
          <c:orientation val="minMax"/>
        </c:scaling>
        <c:delete val="0"/>
        <c:axPos val="l"/>
        <c:majorGridlines/>
        <c:numFmt formatCode="General" sourceLinked="1"/>
        <c:majorTickMark val="out"/>
        <c:minorTickMark val="none"/>
        <c:tickLblPos val="nextTo"/>
        <c:crossAx val="2146194296"/>
        <c:crosses val="autoZero"/>
        <c:crossBetween val="midCat"/>
      </c:valAx>
    </c:plotArea>
    <c:legend>
      <c:legendPos val="r"/>
      <c:layout/>
      <c:overlay val="0"/>
    </c:legend>
    <c:plotVisOnly val="1"/>
    <c:dispBlanksAs val="gap"/>
    <c:showDLblsOverMax val="0"/>
  </c:chart>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overlay val="0"/>
    </c:title>
    <c:autoTitleDeleted val="0"/>
    <c:plotArea>
      <c:layout/>
      <c:scatterChart>
        <c:scatterStyle val="lineMarker"/>
        <c:varyColors val="0"/>
        <c:ser>
          <c:idx val="0"/>
          <c:order val="0"/>
          <c:tx>
            <c:strRef>
              <c:f>Sheet1!$E$1</c:f>
              <c:strCache>
                <c:ptCount val="1"/>
                <c:pt idx="0">
                  <c:v>Y</c:v>
                </c:pt>
              </c:strCache>
            </c:strRef>
          </c:tx>
          <c:spPr>
            <a:ln w="28575">
              <a:noFill/>
            </a:ln>
          </c:spPr>
          <c:marker>
            <c:spPr>
              <a:solidFill>
                <a:schemeClr val="accent2"/>
              </a:solidFill>
            </c:spPr>
          </c:marker>
          <c:xVal>
            <c:numRef>
              <c:f>Sheet1!$D$2:$D$38</c:f>
              <c:numCache>
                <c:formatCode>General</c:formatCode>
                <c:ptCount val="37"/>
                <c:pt idx="0">
                  <c:v>0.1</c:v>
                </c:pt>
                <c:pt idx="1">
                  <c:v>0.2</c:v>
                </c:pt>
                <c:pt idx="2">
                  <c:v>0.3</c:v>
                </c:pt>
                <c:pt idx="3">
                  <c:v>0.4</c:v>
                </c:pt>
                <c:pt idx="4">
                  <c:v>0.5</c:v>
                </c:pt>
                <c:pt idx="5">
                  <c:v>0.6</c:v>
                </c:pt>
                <c:pt idx="6">
                  <c:v>0.7</c:v>
                </c:pt>
                <c:pt idx="7">
                  <c:v>0.8</c:v>
                </c:pt>
                <c:pt idx="8">
                  <c:v>0.9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numCache>
            </c:numRef>
          </c:xVal>
          <c:yVal>
            <c:numRef>
              <c:f>Sheet1!$E$2:$E$38</c:f>
              <c:numCache>
                <c:formatCode>General</c:formatCode>
                <c:ptCount val="37"/>
                <c:pt idx="0">
                  <c:v>0.366946619823839</c:v>
                </c:pt>
                <c:pt idx="1">
                  <c:v>0.56856682289659</c:v>
                </c:pt>
                <c:pt idx="2">
                  <c:v>0.517254869644269</c:v>
                </c:pt>
                <c:pt idx="3">
                  <c:v>0.428675119310305</c:v>
                </c:pt>
                <c:pt idx="4">
                  <c:v>0.906324243442767</c:v>
                </c:pt>
                <c:pt idx="5">
                  <c:v>0.749365319228803</c:v>
                </c:pt>
                <c:pt idx="6">
                  <c:v>0.362968643550719</c:v>
                </c:pt>
                <c:pt idx="7">
                  <c:v>1.313097505711332</c:v>
                </c:pt>
                <c:pt idx="8">
                  <c:v>0.988738526472383</c:v>
                </c:pt>
                <c:pt idx="9">
                  <c:v>0.515908972541223</c:v>
                </c:pt>
                <c:pt idx="10">
                  <c:v>1.395962156711907</c:v>
                </c:pt>
                <c:pt idx="11">
                  <c:v>0.784074194288953</c:v>
                </c:pt>
                <c:pt idx="12">
                  <c:v>0.647324729712394</c:v>
                </c:pt>
                <c:pt idx="13">
                  <c:v>1.077205976000262</c:v>
                </c:pt>
                <c:pt idx="14">
                  <c:v>1.3293480311375</c:v>
                </c:pt>
                <c:pt idx="15">
                  <c:v>1.485310614143492</c:v>
                </c:pt>
                <c:pt idx="16">
                  <c:v>1.479003152111475</c:v>
                </c:pt>
                <c:pt idx="17">
                  <c:v>1.685090007361363</c:v>
                </c:pt>
                <c:pt idx="18">
                  <c:v>1.384960070968423</c:v>
                </c:pt>
                <c:pt idx="19">
                  <c:v>1.626658620116206</c:v>
                </c:pt>
                <c:pt idx="20">
                  <c:v>1.48254754660292</c:v>
                </c:pt>
                <c:pt idx="21">
                  <c:v>1.842947923246432</c:v>
                </c:pt>
                <c:pt idx="22">
                  <c:v>1.106021201954974</c:v>
                </c:pt>
                <c:pt idx="23">
                  <c:v>1.766578448978645</c:v>
                </c:pt>
                <c:pt idx="24">
                  <c:v>1.496192516718592</c:v>
                </c:pt>
                <c:pt idx="25">
                  <c:v>1.051390100741104</c:v>
                </c:pt>
                <c:pt idx="26">
                  <c:v>1.711881999323587</c:v>
                </c:pt>
                <c:pt idx="27">
                  <c:v>1.688130725886805</c:v>
                </c:pt>
                <c:pt idx="28">
                  <c:v>1.433356943374289</c:v>
                </c:pt>
                <c:pt idx="29">
                  <c:v>1.459970401354952</c:v>
                </c:pt>
                <c:pt idx="30">
                  <c:v>1.584077856126405</c:v>
                </c:pt>
                <c:pt idx="31">
                  <c:v>1.507697922715173</c:v>
                </c:pt>
                <c:pt idx="32">
                  <c:v>2.190470799837569</c:v>
                </c:pt>
                <c:pt idx="33">
                  <c:v>1.845345768601335</c:v>
                </c:pt>
                <c:pt idx="34">
                  <c:v>1.461981736521625</c:v>
                </c:pt>
                <c:pt idx="35">
                  <c:v>2.237405104612255</c:v>
                </c:pt>
                <c:pt idx="36">
                  <c:v>2.25631401843177</c:v>
                </c:pt>
              </c:numCache>
            </c:numRef>
          </c:yVal>
          <c:smooth val="0"/>
        </c:ser>
        <c:dLbls>
          <c:showLegendKey val="0"/>
          <c:showVal val="0"/>
          <c:showCatName val="0"/>
          <c:showSerName val="0"/>
          <c:showPercent val="0"/>
          <c:showBubbleSize val="0"/>
        </c:dLbls>
        <c:axId val="2146156264"/>
        <c:axId val="2146161752"/>
      </c:scatterChart>
      <c:valAx>
        <c:axId val="2146156264"/>
        <c:scaling>
          <c:orientation val="minMax"/>
        </c:scaling>
        <c:delete val="0"/>
        <c:axPos val="b"/>
        <c:majorGridlines/>
        <c:numFmt formatCode="General" sourceLinked="1"/>
        <c:majorTickMark val="out"/>
        <c:minorTickMark val="none"/>
        <c:tickLblPos val="nextTo"/>
        <c:crossAx val="2146161752"/>
        <c:crosses val="autoZero"/>
        <c:crossBetween val="midCat"/>
      </c:valAx>
      <c:valAx>
        <c:axId val="2146161752"/>
        <c:scaling>
          <c:orientation val="minMax"/>
        </c:scaling>
        <c:delete val="0"/>
        <c:axPos val="l"/>
        <c:majorGridlines/>
        <c:numFmt formatCode="General" sourceLinked="1"/>
        <c:majorTickMark val="out"/>
        <c:minorTickMark val="none"/>
        <c:tickLblPos val="nextTo"/>
        <c:crossAx val="2146156264"/>
        <c:crosses val="autoZero"/>
        <c:crossBetween val="midCat"/>
      </c:valAx>
    </c:plotArea>
    <c:legend>
      <c:legendPos val="r"/>
      <c:layout/>
      <c:overlay val="0"/>
    </c:legend>
    <c:plotVisOnly val="1"/>
    <c:dispBlanksAs val="gap"/>
    <c:showDLblsOverMax val="0"/>
  </c:chart>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overlay val="0"/>
    </c:title>
    <c:autoTitleDeleted val="0"/>
    <c:plotArea>
      <c:layout/>
      <c:scatterChart>
        <c:scatterStyle val="lineMarker"/>
        <c:varyColors val="0"/>
        <c:ser>
          <c:idx val="0"/>
          <c:order val="0"/>
          <c:tx>
            <c:strRef>
              <c:f>Sheet1!$E$1</c:f>
              <c:strCache>
                <c:ptCount val="1"/>
                <c:pt idx="0">
                  <c:v>Y</c:v>
                </c:pt>
              </c:strCache>
            </c:strRef>
          </c:tx>
          <c:spPr>
            <a:ln w="28575">
              <a:noFill/>
            </a:ln>
          </c:spPr>
          <c:marker>
            <c:spPr>
              <a:solidFill>
                <a:schemeClr val="accent2"/>
              </a:solidFill>
            </c:spPr>
          </c:marker>
          <c:xVal>
            <c:numRef>
              <c:f>Sheet1!$D$2:$D$38</c:f>
              <c:numCache>
                <c:formatCode>General</c:formatCode>
                <c:ptCount val="37"/>
                <c:pt idx="0">
                  <c:v>0.1</c:v>
                </c:pt>
                <c:pt idx="1">
                  <c:v>0.2</c:v>
                </c:pt>
                <c:pt idx="2">
                  <c:v>0.3</c:v>
                </c:pt>
                <c:pt idx="3">
                  <c:v>0.4</c:v>
                </c:pt>
                <c:pt idx="4">
                  <c:v>0.5</c:v>
                </c:pt>
                <c:pt idx="5">
                  <c:v>0.6</c:v>
                </c:pt>
                <c:pt idx="6">
                  <c:v>0.7</c:v>
                </c:pt>
                <c:pt idx="7">
                  <c:v>0.8</c:v>
                </c:pt>
                <c:pt idx="8">
                  <c:v>0.9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numCache>
            </c:numRef>
          </c:xVal>
          <c:yVal>
            <c:numRef>
              <c:f>Sheet1!$E$2:$E$38</c:f>
              <c:numCache>
                <c:formatCode>General</c:formatCode>
                <c:ptCount val="37"/>
                <c:pt idx="0">
                  <c:v>0.366946619823839</c:v>
                </c:pt>
                <c:pt idx="1">
                  <c:v>0.56856682289659</c:v>
                </c:pt>
                <c:pt idx="2">
                  <c:v>0.517254869644269</c:v>
                </c:pt>
                <c:pt idx="3">
                  <c:v>0.428675119310305</c:v>
                </c:pt>
                <c:pt idx="4">
                  <c:v>0.906324243442767</c:v>
                </c:pt>
                <c:pt idx="5">
                  <c:v>0.749365319228803</c:v>
                </c:pt>
                <c:pt idx="6">
                  <c:v>0.362968643550719</c:v>
                </c:pt>
                <c:pt idx="7">
                  <c:v>1.313097505711332</c:v>
                </c:pt>
                <c:pt idx="8">
                  <c:v>0.988738526472383</c:v>
                </c:pt>
                <c:pt idx="9">
                  <c:v>0.515908972541223</c:v>
                </c:pt>
                <c:pt idx="10">
                  <c:v>1.395962156711907</c:v>
                </c:pt>
                <c:pt idx="11">
                  <c:v>0.784074194288953</c:v>
                </c:pt>
                <c:pt idx="12">
                  <c:v>0.647324729712394</c:v>
                </c:pt>
                <c:pt idx="13">
                  <c:v>1.077205976000262</c:v>
                </c:pt>
                <c:pt idx="14">
                  <c:v>1.3293480311375</c:v>
                </c:pt>
                <c:pt idx="15">
                  <c:v>1.485310614143492</c:v>
                </c:pt>
                <c:pt idx="16">
                  <c:v>1.479003152111475</c:v>
                </c:pt>
                <c:pt idx="17">
                  <c:v>1.685090007361363</c:v>
                </c:pt>
                <c:pt idx="18">
                  <c:v>1.384960070968423</c:v>
                </c:pt>
                <c:pt idx="19">
                  <c:v>1.626658620116206</c:v>
                </c:pt>
                <c:pt idx="20">
                  <c:v>1.48254754660292</c:v>
                </c:pt>
                <c:pt idx="21">
                  <c:v>1.842947923246432</c:v>
                </c:pt>
                <c:pt idx="22">
                  <c:v>1.106021201954974</c:v>
                </c:pt>
                <c:pt idx="23">
                  <c:v>1.766578448978645</c:v>
                </c:pt>
                <c:pt idx="24">
                  <c:v>1.496192516718592</c:v>
                </c:pt>
                <c:pt idx="25">
                  <c:v>1.051390100741104</c:v>
                </c:pt>
                <c:pt idx="26">
                  <c:v>1.711881999323587</c:v>
                </c:pt>
                <c:pt idx="27">
                  <c:v>1.688130725886805</c:v>
                </c:pt>
                <c:pt idx="28">
                  <c:v>1.433356943374289</c:v>
                </c:pt>
                <c:pt idx="29">
                  <c:v>1.459970401354952</c:v>
                </c:pt>
                <c:pt idx="30">
                  <c:v>1.584077856126405</c:v>
                </c:pt>
                <c:pt idx="31">
                  <c:v>1.507697922715173</c:v>
                </c:pt>
                <c:pt idx="32">
                  <c:v>2.190470799837569</c:v>
                </c:pt>
                <c:pt idx="33">
                  <c:v>1.845345768601335</c:v>
                </c:pt>
                <c:pt idx="34">
                  <c:v>1.461981736521625</c:v>
                </c:pt>
                <c:pt idx="35">
                  <c:v>2.237405104612255</c:v>
                </c:pt>
                <c:pt idx="36">
                  <c:v>2.25631401843177</c:v>
                </c:pt>
              </c:numCache>
            </c:numRef>
          </c:yVal>
          <c:smooth val="0"/>
        </c:ser>
        <c:dLbls>
          <c:showLegendKey val="0"/>
          <c:showVal val="0"/>
          <c:showCatName val="0"/>
          <c:showSerName val="0"/>
          <c:showPercent val="0"/>
          <c:showBubbleSize val="0"/>
        </c:dLbls>
        <c:axId val="2146118504"/>
        <c:axId val="2146123992"/>
      </c:scatterChart>
      <c:valAx>
        <c:axId val="2146118504"/>
        <c:scaling>
          <c:orientation val="minMax"/>
        </c:scaling>
        <c:delete val="0"/>
        <c:axPos val="b"/>
        <c:majorGridlines/>
        <c:minorGridlines/>
        <c:numFmt formatCode="General" sourceLinked="1"/>
        <c:majorTickMark val="out"/>
        <c:minorTickMark val="none"/>
        <c:tickLblPos val="nextTo"/>
        <c:crossAx val="2146123992"/>
        <c:crosses val="autoZero"/>
        <c:crossBetween val="midCat"/>
      </c:valAx>
      <c:valAx>
        <c:axId val="2146123992"/>
        <c:scaling>
          <c:orientation val="minMax"/>
        </c:scaling>
        <c:delete val="0"/>
        <c:axPos val="l"/>
        <c:majorGridlines/>
        <c:minorGridlines/>
        <c:numFmt formatCode="General" sourceLinked="1"/>
        <c:majorTickMark val="out"/>
        <c:minorTickMark val="none"/>
        <c:tickLblPos val="nextTo"/>
        <c:crossAx val="2146118504"/>
        <c:crosses val="autoZero"/>
        <c:crossBetween val="midCat"/>
      </c:valAx>
    </c:plotArea>
    <c:legend>
      <c:legendPos val="r"/>
      <c:layout/>
      <c:overlay val="0"/>
    </c:legend>
    <c:plotVisOnly val="1"/>
    <c:dispBlanksAs val="gap"/>
    <c:showDLblsOverMax val="0"/>
  </c:chart>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1"/>
    <c:plotArea>
      <c:layout/>
      <c:scatterChart>
        <c:scatterStyle val="lineMarker"/>
        <c:varyColors val="0"/>
        <c:ser>
          <c:idx val="0"/>
          <c:order val="0"/>
          <c:tx>
            <c:strRef>
              <c:f>Sheet1!$E$1</c:f>
              <c:strCache>
                <c:ptCount val="1"/>
                <c:pt idx="0">
                  <c:v>Y</c:v>
                </c:pt>
              </c:strCache>
            </c:strRef>
          </c:tx>
          <c:spPr>
            <a:ln w="28575">
              <a:noFill/>
            </a:ln>
          </c:spPr>
          <c:marker>
            <c:symbol val="diamond"/>
            <c:size val="3"/>
          </c:marker>
          <c:xVal>
            <c:numRef>
              <c:f>Sheet1!$D$2:$D$38</c:f>
              <c:numCache>
                <c:formatCode>General</c:formatCode>
                <c:ptCount val="37"/>
                <c:pt idx="0">
                  <c:v>0.1</c:v>
                </c:pt>
                <c:pt idx="1">
                  <c:v>0.2</c:v>
                </c:pt>
                <c:pt idx="2">
                  <c:v>0.3</c:v>
                </c:pt>
                <c:pt idx="3">
                  <c:v>0.4</c:v>
                </c:pt>
                <c:pt idx="4">
                  <c:v>0.5</c:v>
                </c:pt>
                <c:pt idx="5">
                  <c:v>0.6</c:v>
                </c:pt>
                <c:pt idx="6">
                  <c:v>0.7</c:v>
                </c:pt>
                <c:pt idx="7">
                  <c:v>0.8</c:v>
                </c:pt>
                <c:pt idx="8">
                  <c:v>0.9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numCache>
            </c:numRef>
          </c:xVal>
          <c:yVal>
            <c:numRef>
              <c:f>Sheet1!$E$2:$E$38</c:f>
              <c:numCache>
                <c:formatCode>General</c:formatCode>
                <c:ptCount val="37"/>
                <c:pt idx="0">
                  <c:v>0.366946619823839</c:v>
                </c:pt>
                <c:pt idx="1">
                  <c:v>0.56856682289659</c:v>
                </c:pt>
                <c:pt idx="2">
                  <c:v>0.517254869644269</c:v>
                </c:pt>
                <c:pt idx="3">
                  <c:v>0.428675119310305</c:v>
                </c:pt>
                <c:pt idx="4">
                  <c:v>0.906324243442767</c:v>
                </c:pt>
                <c:pt idx="5">
                  <c:v>0.749365319228803</c:v>
                </c:pt>
                <c:pt idx="6">
                  <c:v>0.362968643550719</c:v>
                </c:pt>
                <c:pt idx="7">
                  <c:v>1.313097505711332</c:v>
                </c:pt>
                <c:pt idx="8">
                  <c:v>0.988738526472383</c:v>
                </c:pt>
                <c:pt idx="9">
                  <c:v>0.515908972541223</c:v>
                </c:pt>
                <c:pt idx="10">
                  <c:v>1.395962156711907</c:v>
                </c:pt>
                <c:pt idx="11">
                  <c:v>0.784074194288953</c:v>
                </c:pt>
                <c:pt idx="12">
                  <c:v>0.647324729712394</c:v>
                </c:pt>
                <c:pt idx="13">
                  <c:v>1.077205976000262</c:v>
                </c:pt>
                <c:pt idx="14">
                  <c:v>1.3293480311375</c:v>
                </c:pt>
                <c:pt idx="15">
                  <c:v>1.485310614143492</c:v>
                </c:pt>
                <c:pt idx="16">
                  <c:v>1.479003152111475</c:v>
                </c:pt>
                <c:pt idx="17">
                  <c:v>1.685090007361363</c:v>
                </c:pt>
                <c:pt idx="18">
                  <c:v>1.384960070968423</c:v>
                </c:pt>
                <c:pt idx="19">
                  <c:v>1.626658620116206</c:v>
                </c:pt>
                <c:pt idx="20">
                  <c:v>1.48254754660292</c:v>
                </c:pt>
                <c:pt idx="21">
                  <c:v>1.842947923246432</c:v>
                </c:pt>
                <c:pt idx="22">
                  <c:v>1.106021201954974</c:v>
                </c:pt>
                <c:pt idx="23">
                  <c:v>1.766578448978645</c:v>
                </c:pt>
                <c:pt idx="24">
                  <c:v>1.496192516718592</c:v>
                </c:pt>
                <c:pt idx="25">
                  <c:v>1.051390100741104</c:v>
                </c:pt>
                <c:pt idx="26">
                  <c:v>1.711881999323587</c:v>
                </c:pt>
                <c:pt idx="27">
                  <c:v>1.688130725886805</c:v>
                </c:pt>
                <c:pt idx="28">
                  <c:v>1.433356943374289</c:v>
                </c:pt>
                <c:pt idx="29">
                  <c:v>1.459970401354952</c:v>
                </c:pt>
                <c:pt idx="30">
                  <c:v>1.584077856126405</c:v>
                </c:pt>
                <c:pt idx="31">
                  <c:v>1.507697922715173</c:v>
                </c:pt>
                <c:pt idx="32">
                  <c:v>2.190470799837569</c:v>
                </c:pt>
                <c:pt idx="33">
                  <c:v>1.845345768601335</c:v>
                </c:pt>
                <c:pt idx="34">
                  <c:v>1.461981736521625</c:v>
                </c:pt>
                <c:pt idx="35">
                  <c:v>2.237405104612255</c:v>
                </c:pt>
                <c:pt idx="36">
                  <c:v>2.25631401843177</c:v>
                </c:pt>
              </c:numCache>
            </c:numRef>
          </c:yVal>
          <c:smooth val="0"/>
        </c:ser>
        <c:dLbls>
          <c:showLegendKey val="0"/>
          <c:showVal val="0"/>
          <c:showCatName val="0"/>
          <c:showSerName val="0"/>
          <c:showPercent val="0"/>
          <c:showBubbleSize val="0"/>
        </c:dLbls>
        <c:axId val="2146086248"/>
        <c:axId val="2146089720"/>
      </c:scatterChart>
      <c:valAx>
        <c:axId val="2146086248"/>
        <c:scaling>
          <c:orientation val="minMax"/>
        </c:scaling>
        <c:delete val="0"/>
        <c:axPos val="b"/>
        <c:majorGridlines>
          <c:spPr>
            <a:ln w="19050">
              <a:solidFill>
                <a:schemeClr val="tx1"/>
              </a:solidFill>
            </a:ln>
          </c:spPr>
        </c:majorGridlines>
        <c:minorGridlines>
          <c:spPr>
            <a:ln w="19050">
              <a:solidFill>
                <a:schemeClr val="tx1"/>
              </a:solidFill>
            </a:ln>
          </c:spPr>
        </c:minorGridlines>
        <c:numFmt formatCode="General" sourceLinked="1"/>
        <c:majorTickMark val="out"/>
        <c:minorTickMark val="none"/>
        <c:tickLblPos val="nextTo"/>
        <c:crossAx val="2146089720"/>
        <c:crosses val="autoZero"/>
        <c:crossBetween val="midCat"/>
      </c:valAx>
      <c:valAx>
        <c:axId val="2146089720"/>
        <c:scaling>
          <c:orientation val="minMax"/>
        </c:scaling>
        <c:delete val="0"/>
        <c:axPos val="l"/>
        <c:majorGridlines>
          <c:spPr>
            <a:ln w="19050">
              <a:solidFill>
                <a:schemeClr val="tx1"/>
              </a:solidFill>
            </a:ln>
          </c:spPr>
        </c:majorGridlines>
        <c:minorGridlines>
          <c:spPr>
            <a:ln w="19050">
              <a:solidFill>
                <a:schemeClr val="tx1"/>
              </a:solidFill>
            </a:ln>
          </c:spPr>
        </c:minorGridlines>
        <c:numFmt formatCode="General" sourceLinked="1"/>
        <c:majorTickMark val="out"/>
        <c:minorTickMark val="none"/>
        <c:tickLblPos val="nextTo"/>
        <c:crossAx val="2146086248"/>
        <c:crosses val="autoZero"/>
        <c:crossBetween val="midCat"/>
      </c:valAx>
    </c:plotArea>
    <c:plotVisOnly val="1"/>
    <c:dispBlanksAs val="gap"/>
    <c:showDLblsOverMax val="0"/>
  </c:chart>
  <c:txPr>
    <a:bodyPr/>
    <a:lstStyle/>
    <a:p>
      <a:pPr>
        <a:defRPr sz="1800"/>
      </a:pPr>
      <a:endParaRPr lang="en-US"/>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Sheet1!$E$1</c:f>
              <c:strCache>
                <c:ptCount val="1"/>
                <c:pt idx="0">
                  <c:v>Y</c:v>
                </c:pt>
              </c:strCache>
            </c:strRef>
          </c:tx>
          <c:spPr>
            <a:ln w="28575">
              <a:noFill/>
            </a:ln>
          </c:spPr>
          <c:marker>
            <c:spPr>
              <a:solidFill>
                <a:schemeClr val="accent2"/>
              </a:solidFill>
            </c:spPr>
          </c:marker>
          <c:xVal>
            <c:numRef>
              <c:f>Sheet1!$D$2:$D$38</c:f>
              <c:numCache>
                <c:formatCode>General</c:formatCode>
                <c:ptCount val="37"/>
                <c:pt idx="0">
                  <c:v>0.1</c:v>
                </c:pt>
                <c:pt idx="1">
                  <c:v>0.2</c:v>
                </c:pt>
                <c:pt idx="2">
                  <c:v>0.3</c:v>
                </c:pt>
                <c:pt idx="3">
                  <c:v>0.4</c:v>
                </c:pt>
                <c:pt idx="4">
                  <c:v>0.5</c:v>
                </c:pt>
                <c:pt idx="5">
                  <c:v>0.6</c:v>
                </c:pt>
                <c:pt idx="6">
                  <c:v>0.7</c:v>
                </c:pt>
                <c:pt idx="7">
                  <c:v>0.8</c:v>
                </c:pt>
                <c:pt idx="8">
                  <c:v>0.9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numCache>
            </c:numRef>
          </c:xVal>
          <c:yVal>
            <c:numRef>
              <c:f>Sheet1!$E$2:$E$38</c:f>
              <c:numCache>
                <c:formatCode>General</c:formatCode>
                <c:ptCount val="37"/>
                <c:pt idx="0">
                  <c:v>0.366946619823839</c:v>
                </c:pt>
                <c:pt idx="1">
                  <c:v>0.56856682289659</c:v>
                </c:pt>
                <c:pt idx="2">
                  <c:v>0.517254869644269</c:v>
                </c:pt>
                <c:pt idx="3">
                  <c:v>0.428675119310305</c:v>
                </c:pt>
                <c:pt idx="4">
                  <c:v>0.906324243442767</c:v>
                </c:pt>
                <c:pt idx="5">
                  <c:v>0.749365319228803</c:v>
                </c:pt>
                <c:pt idx="6">
                  <c:v>0.362968643550719</c:v>
                </c:pt>
                <c:pt idx="7">
                  <c:v>1.313097505711332</c:v>
                </c:pt>
                <c:pt idx="8">
                  <c:v>0.988738526472383</c:v>
                </c:pt>
                <c:pt idx="9">
                  <c:v>0.515908972541223</c:v>
                </c:pt>
                <c:pt idx="10">
                  <c:v>1.395962156711907</c:v>
                </c:pt>
                <c:pt idx="11">
                  <c:v>0.784074194288953</c:v>
                </c:pt>
                <c:pt idx="12">
                  <c:v>0.647324729712394</c:v>
                </c:pt>
                <c:pt idx="13">
                  <c:v>1.077205976000262</c:v>
                </c:pt>
                <c:pt idx="14">
                  <c:v>1.3293480311375</c:v>
                </c:pt>
                <c:pt idx="15">
                  <c:v>1.485310614143492</c:v>
                </c:pt>
                <c:pt idx="16">
                  <c:v>1.479003152111475</c:v>
                </c:pt>
                <c:pt idx="17">
                  <c:v>1.685090007361363</c:v>
                </c:pt>
                <c:pt idx="18">
                  <c:v>1.384960070968423</c:v>
                </c:pt>
                <c:pt idx="19">
                  <c:v>1.626658620116206</c:v>
                </c:pt>
                <c:pt idx="20">
                  <c:v>1.48254754660292</c:v>
                </c:pt>
                <c:pt idx="21">
                  <c:v>1.842947923246432</c:v>
                </c:pt>
                <c:pt idx="22">
                  <c:v>1.106021201954974</c:v>
                </c:pt>
                <c:pt idx="23">
                  <c:v>1.766578448978645</c:v>
                </c:pt>
                <c:pt idx="24">
                  <c:v>1.496192516718592</c:v>
                </c:pt>
                <c:pt idx="25">
                  <c:v>1.051390100741104</c:v>
                </c:pt>
                <c:pt idx="26">
                  <c:v>1.711881999323587</c:v>
                </c:pt>
                <c:pt idx="27">
                  <c:v>1.688130725886805</c:v>
                </c:pt>
                <c:pt idx="28">
                  <c:v>1.433356943374289</c:v>
                </c:pt>
                <c:pt idx="29">
                  <c:v>1.459970401354952</c:v>
                </c:pt>
                <c:pt idx="30">
                  <c:v>1.584077856126405</c:v>
                </c:pt>
                <c:pt idx="31">
                  <c:v>1.507697922715173</c:v>
                </c:pt>
                <c:pt idx="32">
                  <c:v>2.190470799837569</c:v>
                </c:pt>
                <c:pt idx="33">
                  <c:v>1.845345768601335</c:v>
                </c:pt>
                <c:pt idx="34">
                  <c:v>1.461981736521625</c:v>
                </c:pt>
                <c:pt idx="35">
                  <c:v>2.237405104612255</c:v>
                </c:pt>
                <c:pt idx="36">
                  <c:v>2.25631401843177</c:v>
                </c:pt>
              </c:numCache>
            </c:numRef>
          </c:yVal>
          <c:smooth val="0"/>
        </c:ser>
        <c:dLbls>
          <c:showLegendKey val="0"/>
          <c:showVal val="0"/>
          <c:showCatName val="0"/>
          <c:showSerName val="0"/>
          <c:showPercent val="0"/>
          <c:showBubbleSize val="0"/>
        </c:dLbls>
        <c:axId val="2146040472"/>
        <c:axId val="2146045768"/>
      </c:scatterChart>
      <c:valAx>
        <c:axId val="2146040472"/>
        <c:scaling>
          <c:orientation val="minMax"/>
        </c:scaling>
        <c:delete val="0"/>
        <c:axPos val="b"/>
        <c:numFmt formatCode="General" sourceLinked="1"/>
        <c:majorTickMark val="out"/>
        <c:minorTickMark val="none"/>
        <c:tickLblPos val="nextTo"/>
        <c:crossAx val="2146045768"/>
        <c:crosses val="autoZero"/>
        <c:crossBetween val="midCat"/>
      </c:valAx>
      <c:valAx>
        <c:axId val="2146045768"/>
        <c:scaling>
          <c:orientation val="minMax"/>
        </c:scaling>
        <c:delete val="0"/>
        <c:axPos val="l"/>
        <c:numFmt formatCode="General" sourceLinked="1"/>
        <c:majorTickMark val="out"/>
        <c:minorTickMark val="none"/>
        <c:tickLblPos val="nextTo"/>
        <c:crossAx val="2146040472"/>
        <c:crosses val="autoZero"/>
        <c:crossBetween val="midCat"/>
      </c:valAx>
    </c:plotArea>
    <c:plotVisOnly val="1"/>
    <c:dispBlanksAs val="gap"/>
    <c:showDLblsOverMax val="0"/>
  </c:chart>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Sheet1!$E$1</c:f>
              <c:strCache>
                <c:ptCount val="1"/>
                <c:pt idx="0">
                  <c:v>Y</c:v>
                </c:pt>
              </c:strCache>
            </c:strRef>
          </c:tx>
          <c:spPr>
            <a:ln w="28575">
              <a:noFill/>
            </a:ln>
          </c:spPr>
          <c:marker>
            <c:spPr>
              <a:solidFill>
                <a:schemeClr val="accent2"/>
              </a:solidFill>
            </c:spPr>
          </c:marker>
          <c:xVal>
            <c:numRef>
              <c:f>Sheet1!$D$2:$D$38</c:f>
              <c:numCache>
                <c:formatCode>General</c:formatCode>
                <c:ptCount val="37"/>
                <c:pt idx="0">
                  <c:v>0.1</c:v>
                </c:pt>
                <c:pt idx="1">
                  <c:v>0.2</c:v>
                </c:pt>
                <c:pt idx="2">
                  <c:v>0.3</c:v>
                </c:pt>
                <c:pt idx="3">
                  <c:v>0.4</c:v>
                </c:pt>
                <c:pt idx="4">
                  <c:v>0.5</c:v>
                </c:pt>
                <c:pt idx="5">
                  <c:v>0.6</c:v>
                </c:pt>
                <c:pt idx="6">
                  <c:v>0.7</c:v>
                </c:pt>
                <c:pt idx="7">
                  <c:v>0.8</c:v>
                </c:pt>
                <c:pt idx="8">
                  <c:v>0.9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numCache>
            </c:numRef>
          </c:xVal>
          <c:yVal>
            <c:numRef>
              <c:f>Sheet1!$E$2:$E$38</c:f>
              <c:numCache>
                <c:formatCode>General</c:formatCode>
                <c:ptCount val="37"/>
                <c:pt idx="0">
                  <c:v>0.366946619823839</c:v>
                </c:pt>
                <c:pt idx="1">
                  <c:v>0.56856682289659</c:v>
                </c:pt>
                <c:pt idx="2">
                  <c:v>0.517254869644269</c:v>
                </c:pt>
                <c:pt idx="3">
                  <c:v>0.428675119310305</c:v>
                </c:pt>
                <c:pt idx="4">
                  <c:v>0.906324243442767</c:v>
                </c:pt>
                <c:pt idx="5">
                  <c:v>0.749365319228803</c:v>
                </c:pt>
                <c:pt idx="6">
                  <c:v>0.362968643550719</c:v>
                </c:pt>
                <c:pt idx="7">
                  <c:v>1.313097505711332</c:v>
                </c:pt>
                <c:pt idx="8">
                  <c:v>0.988738526472383</c:v>
                </c:pt>
                <c:pt idx="9">
                  <c:v>0.515908972541223</c:v>
                </c:pt>
                <c:pt idx="10">
                  <c:v>1.395962156711907</c:v>
                </c:pt>
                <c:pt idx="11">
                  <c:v>0.784074194288953</c:v>
                </c:pt>
                <c:pt idx="12">
                  <c:v>0.647324729712394</c:v>
                </c:pt>
                <c:pt idx="13">
                  <c:v>1.077205976000262</c:v>
                </c:pt>
                <c:pt idx="14">
                  <c:v>1.3293480311375</c:v>
                </c:pt>
                <c:pt idx="15">
                  <c:v>1.485310614143492</c:v>
                </c:pt>
                <c:pt idx="16">
                  <c:v>1.479003152111475</c:v>
                </c:pt>
                <c:pt idx="17">
                  <c:v>1.685090007361363</c:v>
                </c:pt>
                <c:pt idx="18">
                  <c:v>1.384960070968423</c:v>
                </c:pt>
                <c:pt idx="19">
                  <c:v>1.626658620116206</c:v>
                </c:pt>
                <c:pt idx="20">
                  <c:v>1.48254754660292</c:v>
                </c:pt>
                <c:pt idx="21">
                  <c:v>1.842947923246432</c:v>
                </c:pt>
                <c:pt idx="22">
                  <c:v>1.106021201954974</c:v>
                </c:pt>
                <c:pt idx="23">
                  <c:v>1.766578448978645</c:v>
                </c:pt>
                <c:pt idx="24">
                  <c:v>1.496192516718592</c:v>
                </c:pt>
                <c:pt idx="25">
                  <c:v>1.051390100741104</c:v>
                </c:pt>
                <c:pt idx="26">
                  <c:v>1.711881999323587</c:v>
                </c:pt>
                <c:pt idx="27">
                  <c:v>1.688130725886805</c:v>
                </c:pt>
                <c:pt idx="28">
                  <c:v>1.433356943374289</c:v>
                </c:pt>
                <c:pt idx="29">
                  <c:v>1.459970401354952</c:v>
                </c:pt>
                <c:pt idx="30">
                  <c:v>1.584077856126405</c:v>
                </c:pt>
                <c:pt idx="31">
                  <c:v>1.507697922715173</c:v>
                </c:pt>
                <c:pt idx="32">
                  <c:v>2.190470799837569</c:v>
                </c:pt>
                <c:pt idx="33">
                  <c:v>1.845345768601335</c:v>
                </c:pt>
                <c:pt idx="34">
                  <c:v>1.461981736521625</c:v>
                </c:pt>
                <c:pt idx="35">
                  <c:v>2.237405104612255</c:v>
                </c:pt>
                <c:pt idx="36">
                  <c:v>2.25631401843177</c:v>
                </c:pt>
              </c:numCache>
            </c:numRef>
          </c:yVal>
          <c:smooth val="0"/>
        </c:ser>
        <c:dLbls>
          <c:showLegendKey val="0"/>
          <c:showVal val="0"/>
          <c:showCatName val="0"/>
          <c:showSerName val="0"/>
          <c:showPercent val="0"/>
          <c:showBubbleSize val="0"/>
        </c:dLbls>
        <c:axId val="2146257000"/>
        <c:axId val="2146254184"/>
      </c:scatterChart>
      <c:valAx>
        <c:axId val="2146257000"/>
        <c:scaling>
          <c:orientation val="minMax"/>
        </c:scaling>
        <c:delete val="0"/>
        <c:axPos val="b"/>
        <c:numFmt formatCode="General" sourceLinked="1"/>
        <c:majorTickMark val="out"/>
        <c:minorTickMark val="none"/>
        <c:tickLblPos val="nextTo"/>
        <c:crossAx val="2146254184"/>
        <c:crosses val="autoZero"/>
        <c:crossBetween val="midCat"/>
        <c:majorUnit val="1.0"/>
      </c:valAx>
      <c:valAx>
        <c:axId val="2146254184"/>
        <c:scaling>
          <c:orientation val="minMax"/>
          <c:max val="2.5"/>
          <c:min val="0.0"/>
        </c:scaling>
        <c:delete val="0"/>
        <c:axPos val="l"/>
        <c:numFmt formatCode="General" sourceLinked="1"/>
        <c:majorTickMark val="out"/>
        <c:minorTickMark val="none"/>
        <c:tickLblPos val="nextTo"/>
        <c:crossAx val="2146257000"/>
        <c:crosses val="autoZero"/>
        <c:crossBetween val="midCat"/>
        <c:majorUnit val="1.0"/>
      </c:valAx>
    </c:plotArea>
    <c:plotVisOnly val="1"/>
    <c:dispBlanksAs val="gap"/>
    <c:showDLblsOverMax val="0"/>
  </c:chart>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Sheet1!$E$1</c:f>
              <c:strCache>
                <c:ptCount val="1"/>
                <c:pt idx="0">
                  <c:v>Y</c:v>
                </c:pt>
              </c:strCache>
            </c:strRef>
          </c:tx>
          <c:spPr>
            <a:ln w="28575">
              <a:noFill/>
            </a:ln>
          </c:spPr>
          <c:marker>
            <c:spPr>
              <a:solidFill>
                <a:schemeClr val="accent2"/>
              </a:solidFill>
            </c:spPr>
          </c:marker>
          <c:xVal>
            <c:numRef>
              <c:f>Sheet1!$D$2:$D$38</c:f>
              <c:numCache>
                <c:formatCode>General</c:formatCode>
                <c:ptCount val="37"/>
                <c:pt idx="0">
                  <c:v>0.1</c:v>
                </c:pt>
                <c:pt idx="1">
                  <c:v>0.2</c:v>
                </c:pt>
                <c:pt idx="2">
                  <c:v>0.3</c:v>
                </c:pt>
                <c:pt idx="3">
                  <c:v>0.4</c:v>
                </c:pt>
                <c:pt idx="4">
                  <c:v>0.5</c:v>
                </c:pt>
                <c:pt idx="5">
                  <c:v>0.6</c:v>
                </c:pt>
                <c:pt idx="6">
                  <c:v>0.7</c:v>
                </c:pt>
                <c:pt idx="7">
                  <c:v>0.8</c:v>
                </c:pt>
                <c:pt idx="8">
                  <c:v>0.9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numCache>
            </c:numRef>
          </c:xVal>
          <c:yVal>
            <c:numRef>
              <c:f>Sheet1!$E$2:$E$38</c:f>
              <c:numCache>
                <c:formatCode>General</c:formatCode>
                <c:ptCount val="37"/>
                <c:pt idx="0">
                  <c:v>0.366946619823839</c:v>
                </c:pt>
                <c:pt idx="1">
                  <c:v>0.56856682289659</c:v>
                </c:pt>
                <c:pt idx="2">
                  <c:v>0.517254869644269</c:v>
                </c:pt>
                <c:pt idx="3">
                  <c:v>0.428675119310305</c:v>
                </c:pt>
                <c:pt idx="4">
                  <c:v>0.906324243442767</c:v>
                </c:pt>
                <c:pt idx="5">
                  <c:v>0.749365319228803</c:v>
                </c:pt>
                <c:pt idx="6">
                  <c:v>0.362968643550719</c:v>
                </c:pt>
                <c:pt idx="7">
                  <c:v>1.313097505711332</c:v>
                </c:pt>
                <c:pt idx="8">
                  <c:v>0.988738526472383</c:v>
                </c:pt>
                <c:pt idx="9">
                  <c:v>0.515908972541223</c:v>
                </c:pt>
                <c:pt idx="10">
                  <c:v>1.395962156711907</c:v>
                </c:pt>
                <c:pt idx="11">
                  <c:v>0.784074194288953</c:v>
                </c:pt>
                <c:pt idx="12">
                  <c:v>0.647324729712394</c:v>
                </c:pt>
                <c:pt idx="13">
                  <c:v>1.077205976000262</c:v>
                </c:pt>
                <c:pt idx="14">
                  <c:v>1.3293480311375</c:v>
                </c:pt>
                <c:pt idx="15">
                  <c:v>1.485310614143492</c:v>
                </c:pt>
                <c:pt idx="16">
                  <c:v>1.479003152111475</c:v>
                </c:pt>
                <c:pt idx="17">
                  <c:v>1.685090007361363</c:v>
                </c:pt>
                <c:pt idx="18">
                  <c:v>1.384960070968423</c:v>
                </c:pt>
                <c:pt idx="19">
                  <c:v>1.626658620116206</c:v>
                </c:pt>
                <c:pt idx="20">
                  <c:v>1.48254754660292</c:v>
                </c:pt>
                <c:pt idx="21">
                  <c:v>1.842947923246432</c:v>
                </c:pt>
                <c:pt idx="22">
                  <c:v>1.106021201954974</c:v>
                </c:pt>
                <c:pt idx="23">
                  <c:v>1.766578448978645</c:v>
                </c:pt>
                <c:pt idx="24">
                  <c:v>1.496192516718592</c:v>
                </c:pt>
                <c:pt idx="25">
                  <c:v>1.051390100741104</c:v>
                </c:pt>
                <c:pt idx="26">
                  <c:v>1.711881999323587</c:v>
                </c:pt>
                <c:pt idx="27">
                  <c:v>1.688130725886805</c:v>
                </c:pt>
                <c:pt idx="28">
                  <c:v>1.433356943374289</c:v>
                </c:pt>
                <c:pt idx="29">
                  <c:v>1.459970401354952</c:v>
                </c:pt>
                <c:pt idx="30">
                  <c:v>1.584077856126405</c:v>
                </c:pt>
                <c:pt idx="31">
                  <c:v>1.507697922715173</c:v>
                </c:pt>
                <c:pt idx="32">
                  <c:v>2.190470799837569</c:v>
                </c:pt>
                <c:pt idx="33">
                  <c:v>1.845345768601335</c:v>
                </c:pt>
                <c:pt idx="34">
                  <c:v>1.461981736521625</c:v>
                </c:pt>
                <c:pt idx="35">
                  <c:v>2.237405104612255</c:v>
                </c:pt>
                <c:pt idx="36">
                  <c:v>2.25631401843177</c:v>
                </c:pt>
              </c:numCache>
            </c:numRef>
          </c:yVal>
          <c:smooth val="0"/>
        </c:ser>
        <c:dLbls>
          <c:showLegendKey val="0"/>
          <c:showVal val="0"/>
          <c:showCatName val="0"/>
          <c:showSerName val="0"/>
          <c:showPercent val="0"/>
          <c:showBubbleSize val="0"/>
        </c:dLbls>
        <c:axId val="2146306424"/>
        <c:axId val="2146296472"/>
      </c:scatterChart>
      <c:valAx>
        <c:axId val="2146306424"/>
        <c:scaling>
          <c:orientation val="minMax"/>
        </c:scaling>
        <c:delete val="0"/>
        <c:axPos val="b"/>
        <c:numFmt formatCode="General" sourceLinked="1"/>
        <c:majorTickMark val="out"/>
        <c:minorTickMark val="none"/>
        <c:tickLblPos val="nextTo"/>
        <c:crossAx val="2146296472"/>
        <c:crosses val="autoZero"/>
        <c:crossBetween val="midCat"/>
        <c:majorUnit val="1.0"/>
      </c:valAx>
      <c:valAx>
        <c:axId val="2146296472"/>
        <c:scaling>
          <c:orientation val="minMax"/>
          <c:max val="4.0"/>
          <c:min val="0.0"/>
        </c:scaling>
        <c:delete val="0"/>
        <c:axPos val="l"/>
        <c:numFmt formatCode="General" sourceLinked="1"/>
        <c:majorTickMark val="out"/>
        <c:minorTickMark val="none"/>
        <c:tickLblPos val="nextTo"/>
        <c:crossAx val="2146306424"/>
        <c:crosses val="autoZero"/>
        <c:crossBetween val="midCat"/>
        <c:majorUnit val="1.0"/>
      </c:valAx>
    </c:plotArea>
    <c:plotVisOnly val="1"/>
    <c:dispBlanksAs val="gap"/>
    <c:showDLblsOverMax val="0"/>
  </c:chart>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overlay val="0"/>
    </c:title>
    <c:autoTitleDeleted val="0"/>
    <c:plotArea>
      <c:layout/>
      <c:scatterChart>
        <c:scatterStyle val="lineMarker"/>
        <c:varyColors val="0"/>
        <c:ser>
          <c:idx val="0"/>
          <c:order val="0"/>
          <c:tx>
            <c:strRef>
              <c:f>Sheet1!$E$1</c:f>
              <c:strCache>
                <c:ptCount val="1"/>
                <c:pt idx="0">
                  <c:v>Y</c:v>
                </c:pt>
              </c:strCache>
            </c:strRef>
          </c:tx>
          <c:spPr>
            <a:ln w="28575">
              <a:noFill/>
            </a:ln>
          </c:spPr>
          <c:marker>
            <c:spPr>
              <a:solidFill>
                <a:schemeClr val="accent2"/>
              </a:solidFill>
            </c:spPr>
          </c:marker>
          <c:xVal>
            <c:numRef>
              <c:f>Sheet1!$D$2:$D$38</c:f>
              <c:numCache>
                <c:formatCode>General</c:formatCode>
                <c:ptCount val="37"/>
                <c:pt idx="0">
                  <c:v>0.1</c:v>
                </c:pt>
                <c:pt idx="1">
                  <c:v>0.2</c:v>
                </c:pt>
                <c:pt idx="2">
                  <c:v>0.3</c:v>
                </c:pt>
                <c:pt idx="3">
                  <c:v>0.4</c:v>
                </c:pt>
                <c:pt idx="4">
                  <c:v>0.5</c:v>
                </c:pt>
                <c:pt idx="5">
                  <c:v>0.6</c:v>
                </c:pt>
                <c:pt idx="6">
                  <c:v>0.7</c:v>
                </c:pt>
                <c:pt idx="7">
                  <c:v>0.8</c:v>
                </c:pt>
                <c:pt idx="8">
                  <c:v>0.9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numCache>
            </c:numRef>
          </c:xVal>
          <c:yVal>
            <c:numRef>
              <c:f>Sheet1!$E$2:$E$38</c:f>
              <c:numCache>
                <c:formatCode>General</c:formatCode>
                <c:ptCount val="37"/>
                <c:pt idx="0">
                  <c:v>0.366946619823839</c:v>
                </c:pt>
                <c:pt idx="1">
                  <c:v>0.56856682289659</c:v>
                </c:pt>
                <c:pt idx="2">
                  <c:v>0.517254869644269</c:v>
                </c:pt>
                <c:pt idx="3">
                  <c:v>0.428675119310305</c:v>
                </c:pt>
                <c:pt idx="4">
                  <c:v>0.906324243442767</c:v>
                </c:pt>
                <c:pt idx="5">
                  <c:v>0.749365319228803</c:v>
                </c:pt>
                <c:pt idx="6">
                  <c:v>0.362968643550719</c:v>
                </c:pt>
                <c:pt idx="7">
                  <c:v>1.313097505711332</c:v>
                </c:pt>
                <c:pt idx="8">
                  <c:v>0.988738526472383</c:v>
                </c:pt>
                <c:pt idx="9">
                  <c:v>0.515908972541223</c:v>
                </c:pt>
                <c:pt idx="10">
                  <c:v>1.395962156711907</c:v>
                </c:pt>
                <c:pt idx="11">
                  <c:v>0.784074194288953</c:v>
                </c:pt>
                <c:pt idx="12">
                  <c:v>0.647324729712394</c:v>
                </c:pt>
                <c:pt idx="13">
                  <c:v>1.077205976000262</c:v>
                </c:pt>
                <c:pt idx="14">
                  <c:v>1.3293480311375</c:v>
                </c:pt>
                <c:pt idx="15">
                  <c:v>1.485310614143492</c:v>
                </c:pt>
                <c:pt idx="16">
                  <c:v>1.479003152111475</c:v>
                </c:pt>
                <c:pt idx="17">
                  <c:v>1.685090007361363</c:v>
                </c:pt>
                <c:pt idx="18">
                  <c:v>1.384960070968423</c:v>
                </c:pt>
                <c:pt idx="19">
                  <c:v>1.626658620116206</c:v>
                </c:pt>
                <c:pt idx="20">
                  <c:v>1.48254754660292</c:v>
                </c:pt>
                <c:pt idx="21">
                  <c:v>1.842947923246432</c:v>
                </c:pt>
                <c:pt idx="22">
                  <c:v>1.106021201954974</c:v>
                </c:pt>
                <c:pt idx="23">
                  <c:v>1.766578448978645</c:v>
                </c:pt>
                <c:pt idx="24">
                  <c:v>1.496192516718592</c:v>
                </c:pt>
                <c:pt idx="25">
                  <c:v>1.051390100741104</c:v>
                </c:pt>
                <c:pt idx="26">
                  <c:v>1.711881999323587</c:v>
                </c:pt>
                <c:pt idx="27">
                  <c:v>1.688130725886805</c:v>
                </c:pt>
                <c:pt idx="28">
                  <c:v>1.433356943374289</c:v>
                </c:pt>
                <c:pt idx="29">
                  <c:v>1.459970401354952</c:v>
                </c:pt>
                <c:pt idx="30">
                  <c:v>1.584077856126405</c:v>
                </c:pt>
                <c:pt idx="31">
                  <c:v>1.507697922715173</c:v>
                </c:pt>
                <c:pt idx="32">
                  <c:v>2.190470799837569</c:v>
                </c:pt>
                <c:pt idx="33">
                  <c:v>1.845345768601335</c:v>
                </c:pt>
                <c:pt idx="34">
                  <c:v>1.461981736521625</c:v>
                </c:pt>
                <c:pt idx="35">
                  <c:v>2.237405104612255</c:v>
                </c:pt>
                <c:pt idx="36">
                  <c:v>2.25631401843177</c:v>
                </c:pt>
              </c:numCache>
            </c:numRef>
          </c:yVal>
          <c:smooth val="0"/>
        </c:ser>
        <c:dLbls>
          <c:showLegendKey val="0"/>
          <c:showVal val="0"/>
          <c:showCatName val="0"/>
          <c:showSerName val="0"/>
          <c:showPercent val="0"/>
          <c:showBubbleSize val="0"/>
        </c:dLbls>
        <c:axId val="2146390312"/>
        <c:axId val="2146380600"/>
      </c:scatterChart>
      <c:valAx>
        <c:axId val="2146390312"/>
        <c:scaling>
          <c:orientation val="minMax"/>
        </c:scaling>
        <c:delete val="0"/>
        <c:axPos val="b"/>
        <c:numFmt formatCode="General" sourceLinked="1"/>
        <c:majorTickMark val="out"/>
        <c:minorTickMark val="none"/>
        <c:tickLblPos val="nextTo"/>
        <c:crossAx val="2146380600"/>
        <c:crosses val="autoZero"/>
        <c:crossBetween val="midCat"/>
      </c:valAx>
      <c:valAx>
        <c:axId val="2146380600"/>
        <c:scaling>
          <c:orientation val="minMax"/>
        </c:scaling>
        <c:delete val="0"/>
        <c:axPos val="l"/>
        <c:majorGridlines/>
        <c:numFmt formatCode="General" sourceLinked="1"/>
        <c:majorTickMark val="out"/>
        <c:minorTickMark val="none"/>
        <c:tickLblPos val="nextTo"/>
        <c:crossAx val="2146390312"/>
        <c:crosses val="autoZero"/>
        <c:crossBetween val="midCat"/>
      </c:valAx>
    </c:plotArea>
    <c:legend>
      <c:legendPos val="r"/>
      <c:layout/>
      <c:overlay val="0"/>
    </c:legend>
    <c:plotVisOnly val="1"/>
    <c:dispBlanksAs val="gap"/>
    <c:showDLblsOverMax val="0"/>
  </c:chart>
  <c:externalData r:id="rId1">
    <c:autoUpdate val="0"/>
  </c:externalData>
</c:chartSpace>
</file>

<file path=ppt/drawings/_rels/vmlDrawing1.vml.rels><?xml version="1.0" encoding="UTF-8" standalone="yes"?>
<Relationships xmlns="http://schemas.openxmlformats.org/package/2006/relationships"><Relationship Id="rId1" Type="http://schemas.openxmlformats.org/officeDocument/2006/relationships/image" Target="../media/image44.emf"/></Relationships>
</file>

<file path=ppt/drawings/drawing1.xml><?xml version="1.0" encoding="utf-8"?>
<c:userShapes xmlns:c="http://schemas.openxmlformats.org/drawingml/2006/chart">
  <cdr:relSizeAnchor xmlns:cdr="http://schemas.openxmlformats.org/drawingml/2006/chartDrawing">
    <cdr:from>
      <cdr:x>0.54719</cdr:x>
      <cdr:y>0.03968</cdr:y>
    </cdr:from>
    <cdr:to>
      <cdr:x>0.76319</cdr:x>
      <cdr:y>0.21778</cdr:y>
    </cdr:to>
    <cdr:sp macro="" textlink="">
      <cdr:nvSpPr>
        <cdr:cNvPr id="2" name="TextBox 7"/>
        <cdr:cNvSpPr txBox="1"/>
      </cdr:nvSpPr>
      <cdr:spPr>
        <a:xfrm xmlns:a="http://schemas.openxmlformats.org/drawingml/2006/main">
          <a:off x="2736304" y="144016"/>
          <a:ext cx="1080120" cy="646331"/>
        </a:xfrm>
        <a:prstGeom xmlns:a="http://schemas.openxmlformats.org/drawingml/2006/main" prst="rect">
          <a:avLst/>
        </a:prstGeom>
        <a:noFill xmlns:a="http://schemas.openxmlformats.org/drawingml/2006/main"/>
      </cdr:spPr>
      <cdr:txBody>
        <a:bodyPr xmlns:a="http://schemas.openxmlformats.org/drawingml/2006/main" wrap="square" rtlCol="0">
          <a:spAutoFit/>
        </a:bodyPr>
        <a:lstStyle xmlns:a="http://schemas.openxmlformats.org/drawingml/2006/main">
          <a:defPPr>
            <a:defRPr lang="en-US"/>
          </a:defPPr>
          <a:lvl1pPr marL="0" algn="l" defTabSz="914400" rtl="0" eaLnBrk="1" latinLnBrk="0" hangingPunct="1">
            <a:defRPr sz="1800" kern="1200">
              <a:solidFill>
                <a:sysClr val="windowText" lastClr="000000"/>
              </a:solidFill>
              <a:latin typeface="Calibri"/>
            </a:defRPr>
          </a:lvl1pPr>
          <a:lvl2pPr marL="457200" algn="l" defTabSz="914400" rtl="0" eaLnBrk="1" latinLnBrk="0" hangingPunct="1">
            <a:defRPr sz="1800" kern="1200">
              <a:solidFill>
                <a:sysClr val="windowText" lastClr="000000"/>
              </a:solidFill>
              <a:latin typeface="Calibri"/>
            </a:defRPr>
          </a:lvl2pPr>
          <a:lvl3pPr marL="914400" algn="l" defTabSz="914400" rtl="0" eaLnBrk="1" latinLnBrk="0" hangingPunct="1">
            <a:defRPr sz="1800" kern="1200">
              <a:solidFill>
                <a:sysClr val="windowText" lastClr="000000"/>
              </a:solidFill>
              <a:latin typeface="Calibri"/>
            </a:defRPr>
          </a:lvl3pPr>
          <a:lvl4pPr marL="1371600" algn="l" defTabSz="914400" rtl="0" eaLnBrk="1" latinLnBrk="0" hangingPunct="1">
            <a:defRPr sz="1800" kern="1200">
              <a:solidFill>
                <a:sysClr val="windowText" lastClr="000000"/>
              </a:solidFill>
              <a:latin typeface="Calibri"/>
            </a:defRPr>
          </a:lvl4pPr>
          <a:lvl5pPr marL="1828800" algn="l" defTabSz="914400" rtl="0" eaLnBrk="1" latinLnBrk="0" hangingPunct="1">
            <a:defRPr sz="1800" kern="1200">
              <a:solidFill>
                <a:sysClr val="windowText" lastClr="000000"/>
              </a:solidFill>
              <a:latin typeface="Calibri"/>
            </a:defRPr>
          </a:lvl5pPr>
          <a:lvl6pPr marL="2286000" algn="l" defTabSz="914400" rtl="0" eaLnBrk="1" latinLnBrk="0" hangingPunct="1">
            <a:defRPr sz="1800" kern="1200">
              <a:solidFill>
                <a:sysClr val="windowText" lastClr="000000"/>
              </a:solidFill>
              <a:latin typeface="Calibri"/>
            </a:defRPr>
          </a:lvl6pPr>
          <a:lvl7pPr marL="2743200" algn="l" defTabSz="914400" rtl="0" eaLnBrk="1" latinLnBrk="0" hangingPunct="1">
            <a:defRPr sz="1800" kern="1200">
              <a:solidFill>
                <a:sysClr val="windowText" lastClr="000000"/>
              </a:solidFill>
              <a:latin typeface="Calibri"/>
            </a:defRPr>
          </a:lvl7pPr>
          <a:lvl8pPr marL="3200400" algn="l" defTabSz="914400" rtl="0" eaLnBrk="1" latinLnBrk="0" hangingPunct="1">
            <a:defRPr sz="1800" kern="1200">
              <a:solidFill>
                <a:sysClr val="windowText" lastClr="000000"/>
              </a:solidFill>
              <a:latin typeface="Calibri"/>
            </a:defRPr>
          </a:lvl8pPr>
          <a:lvl9pPr marL="3657600" algn="l" defTabSz="914400" rtl="0" eaLnBrk="1" latinLnBrk="0" hangingPunct="1">
            <a:defRPr sz="1800" kern="1200">
              <a:solidFill>
                <a:sysClr val="windowText" lastClr="000000"/>
              </a:solidFill>
              <a:latin typeface="Calibri"/>
            </a:defRPr>
          </a:lvl9pPr>
        </a:lstStyle>
        <a:p xmlns:a="http://schemas.openxmlformats.org/drawingml/2006/main">
          <a:pPr algn="just"/>
          <a:r>
            <a:rPr lang="en-GB" sz="900" i="1" dirty="0" err="1" smtClean="0">
              <a:solidFill>
                <a:sysClr val="windowText" lastClr="000000">
                  <a:lumMod val="75000"/>
                  <a:lumOff val="25000"/>
                </a:sysClr>
              </a:solidFill>
            </a:rPr>
            <a:t>Aenean</a:t>
          </a:r>
          <a:r>
            <a:rPr lang="en-GB" sz="900" i="1" dirty="0" smtClean="0">
              <a:solidFill>
                <a:sysClr val="windowText" lastClr="000000">
                  <a:lumMod val="75000"/>
                  <a:lumOff val="25000"/>
                </a:sysClr>
              </a:solidFill>
            </a:rPr>
            <a:t> </a:t>
          </a:r>
          <a:r>
            <a:rPr lang="en-GB" sz="900" i="1" dirty="0" err="1" smtClean="0">
              <a:solidFill>
                <a:sysClr val="windowText" lastClr="000000">
                  <a:lumMod val="75000"/>
                  <a:lumOff val="25000"/>
                </a:sysClr>
              </a:solidFill>
            </a:rPr>
            <a:t>suscipit</a:t>
          </a:r>
          <a:r>
            <a:rPr lang="en-GB" sz="900" i="1" dirty="0" smtClean="0">
              <a:solidFill>
                <a:sysClr val="windowText" lastClr="000000">
                  <a:lumMod val="75000"/>
                  <a:lumOff val="25000"/>
                </a:sysClr>
              </a:solidFill>
            </a:rPr>
            <a:t> </a:t>
          </a:r>
          <a:r>
            <a:rPr lang="en-GB" sz="900" i="1" dirty="0" err="1" smtClean="0">
              <a:solidFill>
                <a:sysClr val="windowText" lastClr="000000">
                  <a:lumMod val="75000"/>
                  <a:lumOff val="25000"/>
                </a:sysClr>
              </a:solidFill>
            </a:rPr>
            <a:t>semper</a:t>
          </a:r>
          <a:r>
            <a:rPr lang="en-GB" sz="900" i="1" dirty="0" smtClean="0">
              <a:solidFill>
                <a:sysClr val="windowText" lastClr="000000">
                  <a:lumMod val="75000"/>
                  <a:lumOff val="25000"/>
                </a:sysClr>
              </a:solidFill>
            </a:rPr>
            <a:t> </a:t>
          </a:r>
          <a:r>
            <a:rPr lang="en-GB" sz="900" i="1" dirty="0" err="1" smtClean="0">
              <a:solidFill>
                <a:sysClr val="windowText" lastClr="000000">
                  <a:lumMod val="75000"/>
                  <a:lumOff val="25000"/>
                </a:sysClr>
              </a:solidFill>
            </a:rPr>
            <a:t>tortor</a:t>
          </a:r>
          <a:r>
            <a:rPr lang="en-GB" sz="900" i="1" dirty="0" smtClean="0">
              <a:solidFill>
                <a:sysClr val="windowText" lastClr="000000">
                  <a:lumMod val="75000"/>
                  <a:lumOff val="25000"/>
                </a:sysClr>
              </a:solidFill>
            </a:rPr>
            <a:t> </a:t>
          </a:r>
          <a:r>
            <a:rPr lang="en-GB" sz="900" i="1" dirty="0" err="1" smtClean="0">
              <a:solidFill>
                <a:sysClr val="windowText" lastClr="000000">
                  <a:lumMod val="75000"/>
                  <a:lumOff val="25000"/>
                </a:sysClr>
              </a:solidFill>
            </a:rPr>
            <a:t>eu</a:t>
          </a:r>
          <a:r>
            <a:rPr lang="en-GB" sz="900" i="1" dirty="0" smtClean="0">
              <a:solidFill>
                <a:sysClr val="windowText" lastClr="000000">
                  <a:lumMod val="75000"/>
                  <a:lumOff val="25000"/>
                </a:sysClr>
              </a:solidFill>
            </a:rPr>
            <a:t> </a:t>
          </a:r>
          <a:r>
            <a:rPr lang="en-GB" sz="900" i="1" dirty="0" err="1" smtClean="0">
              <a:solidFill>
                <a:sysClr val="windowText" lastClr="000000">
                  <a:lumMod val="75000"/>
                  <a:lumOff val="25000"/>
                </a:sysClr>
              </a:solidFill>
            </a:rPr>
            <a:t>suscipit</a:t>
          </a:r>
          <a:r>
            <a:rPr lang="en-GB" sz="900" i="1" dirty="0" smtClean="0">
              <a:solidFill>
                <a:sysClr val="windowText" lastClr="000000">
                  <a:lumMod val="75000"/>
                  <a:lumOff val="25000"/>
                </a:sysClr>
              </a:solidFill>
            </a:rPr>
            <a:t>. </a:t>
          </a:r>
          <a:r>
            <a:rPr lang="en-GB" sz="900" i="1" dirty="0" err="1" smtClean="0">
              <a:solidFill>
                <a:sysClr val="windowText" lastClr="000000">
                  <a:lumMod val="75000"/>
                  <a:lumOff val="25000"/>
                </a:sysClr>
              </a:solidFill>
            </a:rPr>
            <a:t>Vestibulum</a:t>
          </a:r>
          <a:r>
            <a:rPr lang="en-GB" sz="900" i="1" dirty="0" smtClean="0">
              <a:solidFill>
                <a:sysClr val="windowText" lastClr="000000">
                  <a:lumMod val="75000"/>
                  <a:lumOff val="25000"/>
                </a:sysClr>
              </a:solidFill>
            </a:rPr>
            <a:t> ante</a:t>
          </a:r>
          <a:endParaRPr lang="en-GB" sz="400" i="1" dirty="0" smtClean="0">
            <a:solidFill>
              <a:sysClr val="windowText" lastClr="000000">
                <a:lumMod val="75000"/>
                <a:lumOff val="25000"/>
              </a:sysClr>
            </a:solidFill>
          </a:endParaRPr>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B59FB64-205D-4D2C-B7E9-61EC2E71DAB8}" type="datetimeFigureOut">
              <a:rPr lang="en-GB" smtClean="0"/>
              <a:t>06/07/2014</a:t>
            </a:fld>
            <a:endParaRPr lang="en-GB"/>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6B2A3F3-3C85-4CAF-928B-AA748532A93C}" type="slidenum">
              <a:rPr lang="en-GB" smtClean="0"/>
              <a:t>‹#›</a:t>
            </a:fld>
            <a:endParaRPr lang="en-GB"/>
          </a:p>
        </p:txBody>
      </p:sp>
    </p:spTree>
    <p:extLst>
      <p:ext uri="{BB962C8B-B14F-4D97-AF65-F5344CB8AC3E}">
        <p14:creationId xmlns:p14="http://schemas.microsoft.com/office/powerpoint/2010/main" val="6130556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4.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6.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402FB1D3-FBCE-4F8E-A612-6D228A525025}" type="slidenum">
              <a:rPr lang="en-GB" smtClean="0"/>
              <a:pPr/>
              <a:t>85</a:t>
            </a:fld>
            <a:endParaRPr lang="en-GB"/>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A and B are the same shade of grey. </a:t>
            </a:r>
            <a:r>
              <a:rPr lang="en-GB" dirty="0" err="1" smtClean="0"/>
              <a:t>Heatmaps</a:t>
            </a:r>
            <a:r>
              <a:rPr lang="en-GB" baseline="0" dirty="0" smtClean="0"/>
              <a:t> with shade only can be misleading for this reason.</a:t>
            </a:r>
            <a:endParaRPr lang="en-GB" dirty="0"/>
          </a:p>
        </p:txBody>
      </p:sp>
      <p:sp>
        <p:nvSpPr>
          <p:cNvPr id="4" name="Slide Number Placeholder 3"/>
          <p:cNvSpPr>
            <a:spLocks noGrp="1"/>
          </p:cNvSpPr>
          <p:nvPr>
            <p:ph type="sldNum" sz="quarter" idx="10"/>
          </p:nvPr>
        </p:nvSpPr>
        <p:spPr/>
        <p:txBody>
          <a:bodyPr/>
          <a:lstStyle/>
          <a:p>
            <a:fld id="{C3251FC2-B0E3-47B2-9B8D-C73D2C7D2B29}" type="slidenum">
              <a:rPr lang="en-GB" smtClean="0"/>
              <a:pPr/>
              <a:t>90</a:t>
            </a:fld>
            <a:endParaRPr lang="en-GB"/>
          </a:p>
        </p:txBody>
      </p:sp>
    </p:spTree>
    <p:extLst>
      <p:ext uri="{BB962C8B-B14F-4D97-AF65-F5344CB8AC3E}">
        <p14:creationId xmlns:p14="http://schemas.microsoft.com/office/powerpoint/2010/main" val="41351588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This is the file I downloaded</a:t>
            </a:r>
            <a:r>
              <a:rPr lang="en-GB" baseline="0" dirty="0" smtClean="0"/>
              <a:t> from the Human Mortality Database. </a:t>
            </a:r>
            <a:endParaRPr lang="en-GB" dirty="0"/>
          </a:p>
        </p:txBody>
      </p:sp>
      <p:sp>
        <p:nvSpPr>
          <p:cNvPr id="4" name="Slide Number Placeholder 3"/>
          <p:cNvSpPr>
            <a:spLocks noGrp="1"/>
          </p:cNvSpPr>
          <p:nvPr>
            <p:ph type="sldNum" sz="quarter" idx="10"/>
          </p:nvPr>
        </p:nvSpPr>
        <p:spPr/>
        <p:txBody>
          <a:bodyPr/>
          <a:lstStyle/>
          <a:p>
            <a:fld id="{C3251FC2-B0E3-47B2-9B8D-C73D2C7D2B29}" type="slidenum">
              <a:rPr lang="en-GB" smtClean="0"/>
              <a:pPr/>
              <a:t>91</a:t>
            </a:fld>
            <a:endParaRPr lang="en-GB"/>
          </a:p>
        </p:txBody>
      </p:sp>
    </p:spTree>
    <p:extLst>
      <p:ext uri="{BB962C8B-B14F-4D97-AF65-F5344CB8AC3E}">
        <p14:creationId xmlns:p14="http://schemas.microsoft.com/office/powerpoint/2010/main" val="15599365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This is an illustration of the contents and structure of the zipped file extracted,</a:t>
            </a:r>
            <a:r>
              <a:rPr lang="en-GB" baseline="0" dirty="0" smtClean="0"/>
              <a:t> which I used for all the visualisations discussed.</a:t>
            </a:r>
            <a:endParaRPr lang="en-GB" dirty="0"/>
          </a:p>
        </p:txBody>
      </p:sp>
      <p:sp>
        <p:nvSpPr>
          <p:cNvPr id="4" name="Slide Number Placeholder 3"/>
          <p:cNvSpPr>
            <a:spLocks noGrp="1"/>
          </p:cNvSpPr>
          <p:nvPr>
            <p:ph type="sldNum" sz="quarter" idx="10"/>
          </p:nvPr>
        </p:nvSpPr>
        <p:spPr/>
        <p:txBody>
          <a:bodyPr/>
          <a:lstStyle/>
          <a:p>
            <a:fld id="{C3251FC2-B0E3-47B2-9B8D-C73D2C7D2B29}" type="slidenum">
              <a:rPr lang="en-GB" smtClean="0"/>
              <a:pPr/>
              <a:t>92</a:t>
            </a:fld>
            <a:endParaRPr lang="en-GB"/>
          </a:p>
        </p:txBody>
      </p:sp>
    </p:spTree>
    <p:extLst>
      <p:ext uri="{BB962C8B-B14F-4D97-AF65-F5344CB8AC3E}">
        <p14:creationId xmlns:p14="http://schemas.microsoft.com/office/powerpoint/2010/main" val="27966458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Here are the</a:t>
            </a:r>
            <a:r>
              <a:rPr lang="en-GB" baseline="0" dirty="0" smtClean="0"/>
              <a:t> two types of file I used from the HMD: population and deaths. The second visualisation uses both to produce crude mortality rates; the first uses deaths only.</a:t>
            </a:r>
          </a:p>
          <a:p>
            <a:r>
              <a:rPr lang="en-GB" baseline="0" dirty="0" smtClean="0"/>
              <a:t>Each country folder (shown in the previous slide) has these data for the particular country/population it contains. </a:t>
            </a:r>
            <a:endParaRPr lang="en-GB" dirty="0"/>
          </a:p>
        </p:txBody>
      </p:sp>
      <p:sp>
        <p:nvSpPr>
          <p:cNvPr id="4" name="Slide Number Placeholder 3"/>
          <p:cNvSpPr>
            <a:spLocks noGrp="1"/>
          </p:cNvSpPr>
          <p:nvPr>
            <p:ph type="sldNum" sz="quarter" idx="10"/>
          </p:nvPr>
        </p:nvSpPr>
        <p:spPr/>
        <p:txBody>
          <a:bodyPr/>
          <a:lstStyle/>
          <a:p>
            <a:fld id="{C3251FC2-B0E3-47B2-9B8D-C73D2C7D2B29}" type="slidenum">
              <a:rPr lang="en-GB" smtClean="0"/>
              <a:pPr/>
              <a:t>93</a:t>
            </a:fld>
            <a:endParaRPr lang="en-GB"/>
          </a:p>
        </p:txBody>
      </p:sp>
    </p:spTree>
    <p:extLst>
      <p:ext uri="{BB962C8B-B14F-4D97-AF65-F5344CB8AC3E}">
        <p14:creationId xmlns:p14="http://schemas.microsoft.com/office/powerpoint/2010/main" val="1971040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I created</a:t>
            </a:r>
            <a:r>
              <a:rPr lang="en-GB" baseline="0" dirty="0" smtClean="0"/>
              <a:t> a </a:t>
            </a:r>
            <a:r>
              <a:rPr lang="en-GB" baseline="0" dirty="0" err="1" smtClean="0"/>
              <a:t>data.frame</a:t>
            </a:r>
            <a:r>
              <a:rPr lang="en-GB" baseline="0" dirty="0" smtClean="0"/>
              <a:t> object which allowed automated loading of files and labelling/naming of outputs.</a:t>
            </a:r>
            <a:endParaRPr lang="en-GB" dirty="0"/>
          </a:p>
        </p:txBody>
      </p:sp>
      <p:sp>
        <p:nvSpPr>
          <p:cNvPr id="4" name="Slide Number Placeholder 3"/>
          <p:cNvSpPr>
            <a:spLocks noGrp="1"/>
          </p:cNvSpPr>
          <p:nvPr>
            <p:ph type="sldNum" sz="quarter" idx="10"/>
          </p:nvPr>
        </p:nvSpPr>
        <p:spPr/>
        <p:txBody>
          <a:bodyPr/>
          <a:lstStyle/>
          <a:p>
            <a:fld id="{C3251FC2-B0E3-47B2-9B8D-C73D2C7D2B29}" type="slidenum">
              <a:rPr lang="en-GB" smtClean="0"/>
              <a:pPr/>
              <a:t>94</a:t>
            </a:fld>
            <a:endParaRPr lang="en-GB"/>
          </a:p>
        </p:txBody>
      </p:sp>
    </p:spTree>
    <p:extLst>
      <p:ext uri="{BB962C8B-B14F-4D97-AF65-F5344CB8AC3E}">
        <p14:creationId xmlns:p14="http://schemas.microsoft.com/office/powerpoint/2010/main" val="40965823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A and B are the same shade of grey. </a:t>
            </a:r>
            <a:r>
              <a:rPr lang="en-GB" dirty="0" err="1" smtClean="0"/>
              <a:t>Heatmaps</a:t>
            </a:r>
            <a:r>
              <a:rPr lang="en-GB" baseline="0" dirty="0" smtClean="0"/>
              <a:t> with shade only can be misleading for this reason.</a:t>
            </a:r>
            <a:endParaRPr lang="en-GB" dirty="0"/>
          </a:p>
        </p:txBody>
      </p:sp>
      <p:sp>
        <p:nvSpPr>
          <p:cNvPr id="4" name="Slide Number Placeholder 3"/>
          <p:cNvSpPr>
            <a:spLocks noGrp="1"/>
          </p:cNvSpPr>
          <p:nvPr>
            <p:ph type="sldNum" sz="quarter" idx="10"/>
          </p:nvPr>
        </p:nvSpPr>
        <p:spPr/>
        <p:txBody>
          <a:bodyPr/>
          <a:lstStyle/>
          <a:p>
            <a:fld id="{C3251FC2-B0E3-47B2-9B8D-C73D2C7D2B29}" type="slidenum">
              <a:rPr lang="en-GB" smtClean="0"/>
              <a:pPr/>
              <a:t>96</a:t>
            </a:fld>
            <a:endParaRPr lang="en-GB"/>
          </a:p>
        </p:txBody>
      </p:sp>
    </p:spTree>
    <p:extLst>
      <p:ext uri="{BB962C8B-B14F-4D97-AF65-F5344CB8AC3E}">
        <p14:creationId xmlns:p14="http://schemas.microsoft.com/office/powerpoint/2010/main" val="41351588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C3251FC2-B0E3-47B2-9B8D-C73D2C7D2B29}" type="slidenum">
              <a:rPr lang="en-GB" smtClean="0"/>
              <a:pPr/>
              <a:t>99</a:t>
            </a:fld>
            <a:endParaRPr lang="en-GB"/>
          </a:p>
        </p:txBody>
      </p:sp>
    </p:spTree>
    <p:extLst>
      <p:ext uri="{BB962C8B-B14F-4D97-AF65-F5344CB8AC3E}">
        <p14:creationId xmlns:p14="http://schemas.microsoft.com/office/powerpoint/2010/main" val="9320862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smtClean="0"/>
              <a:t>Click to edit Master title style</a:t>
            </a:r>
            <a:endParaRPr lang="en-GB"/>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GB"/>
          </a:p>
        </p:txBody>
      </p:sp>
    </p:spTree>
    <p:extLst>
      <p:ext uri="{BB962C8B-B14F-4D97-AF65-F5344CB8AC3E}">
        <p14:creationId xmlns:p14="http://schemas.microsoft.com/office/powerpoint/2010/main" val="27667355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a:xfrm>
            <a:off x="457200" y="1600200"/>
            <a:ext cx="8229600" cy="4525963"/>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Tree>
    <p:extLst>
      <p:ext uri="{BB962C8B-B14F-4D97-AF65-F5344CB8AC3E}">
        <p14:creationId xmlns:p14="http://schemas.microsoft.com/office/powerpoint/2010/main" val="36631845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457200" y="274638"/>
            <a:ext cx="6019800" cy="5851525"/>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Tree>
    <p:extLst>
      <p:ext uri="{BB962C8B-B14F-4D97-AF65-F5344CB8AC3E}">
        <p14:creationId xmlns:p14="http://schemas.microsoft.com/office/powerpoint/2010/main" val="37816238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GB"/>
          </a:p>
        </p:txBody>
      </p:sp>
      <p:sp>
        <p:nvSpPr>
          <p:cNvPr id="3" name="Content Placeholder 2"/>
          <p:cNvSpPr>
            <a:spLocks noGrp="1"/>
          </p:cNvSpPr>
          <p:nvPr>
            <p:ph idx="1"/>
          </p:nvPr>
        </p:nvSpPr>
        <p:spPr>
          <a:xfrm>
            <a:off x="457200" y="1600200"/>
            <a:ext cx="8229600" cy="4525963"/>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Tree>
    <p:extLst>
      <p:ext uri="{BB962C8B-B14F-4D97-AF65-F5344CB8AC3E}">
        <p14:creationId xmlns:p14="http://schemas.microsoft.com/office/powerpoint/2010/main" val="2776104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en-US" smtClean="0"/>
              <a:t>Click to edit Master title style</a:t>
            </a:r>
            <a:endParaRPr lang="en-GB"/>
          </a:p>
        </p:txBody>
      </p:sp>
      <p:sp>
        <p:nvSpPr>
          <p:cNvPr id="3" name="Text Placeholder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23262171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GB"/>
          </a:p>
        </p:txBody>
      </p:sp>
      <p:sp>
        <p:nvSpPr>
          <p:cNvPr id="3" name="Content Placeholder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Tree>
    <p:extLst>
      <p:ext uri="{BB962C8B-B14F-4D97-AF65-F5344CB8AC3E}">
        <p14:creationId xmlns:p14="http://schemas.microsoft.com/office/powerpoint/2010/main" val="41005852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a:lvl1pPr>
          </a:lstStyle>
          <a:p>
            <a:r>
              <a:rPr lang="en-US" smtClean="0"/>
              <a:t>Click to edit Master title style</a:t>
            </a:r>
            <a:endParaRPr lang="en-GB"/>
          </a:p>
        </p:txBody>
      </p:sp>
      <p:sp>
        <p:nvSpPr>
          <p:cNvPr id="3" name="Text Placeholder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Tree>
    <p:extLst>
      <p:ext uri="{BB962C8B-B14F-4D97-AF65-F5344CB8AC3E}">
        <p14:creationId xmlns:p14="http://schemas.microsoft.com/office/powerpoint/2010/main" val="25898055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GB"/>
          </a:p>
        </p:txBody>
      </p:sp>
    </p:spTree>
    <p:extLst>
      <p:ext uri="{BB962C8B-B14F-4D97-AF65-F5344CB8AC3E}">
        <p14:creationId xmlns:p14="http://schemas.microsoft.com/office/powerpoint/2010/main" val="7307773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667195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anchor="b"/>
          <a:lstStyle>
            <a:lvl1pPr algn="l">
              <a:defRPr sz="2000" b="1"/>
            </a:lvl1pPr>
          </a:lstStyle>
          <a:p>
            <a:r>
              <a:rPr lang="en-US" smtClean="0"/>
              <a:t>Click to edit Master title style</a:t>
            </a:r>
            <a:endParaRPr lang="en-GB"/>
          </a:p>
        </p:txBody>
      </p:sp>
      <p:sp>
        <p:nvSpPr>
          <p:cNvPr id="3" name="Content Placeholder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16523679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anchor="b"/>
          <a:lstStyle>
            <a:lvl1pPr algn="l">
              <a:defRPr sz="2000" b="1"/>
            </a:lvl1pPr>
          </a:lstStyle>
          <a:p>
            <a:r>
              <a:rPr lang="en-US" smtClean="0"/>
              <a:t>Click to edit Master title style</a:t>
            </a:r>
            <a:endParaRPr lang="en-GB"/>
          </a:p>
        </p:txBody>
      </p:sp>
      <p:sp>
        <p:nvSpPr>
          <p:cNvPr id="3" name="Picture Placeholder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293249100"/>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jpeg"/><Relationship Id="rId14" Type="http://schemas.openxmlformats.org/officeDocument/2006/relationships/image" Target="../media/image2.jpe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3" name="Picture 9" descr="AQMeN decoration"/>
          <p:cNvPicPr>
            <a:picLocks noChangeAspect="1" noChangeArrowheads="1"/>
          </p:cNvPicPr>
          <p:nvPr/>
        </p:nvPicPr>
        <p:blipFill>
          <a:blip r:embed="rId13">
            <a:extLst>
              <a:ext uri="{28A0092B-C50C-407E-A947-70E740481C1C}">
                <a14:useLocalDpi xmlns:a14="http://schemas.microsoft.com/office/drawing/2010/main" val="0"/>
              </a:ext>
            </a:extLst>
          </a:blip>
          <a:srcRect t="11835" b="39894"/>
          <a:stretch>
            <a:fillRect/>
          </a:stretch>
        </p:blipFill>
        <p:spPr bwMode="auto">
          <a:xfrm>
            <a:off x="0" y="6281738"/>
            <a:ext cx="9144000" cy="576262"/>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AQMeN Logo"/>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87338" y="209550"/>
            <a:ext cx="2844800" cy="844550"/>
          </a:xfrm>
          <a:prstGeom prst="rect">
            <a:avLst/>
          </a:prstGeom>
          <a:noFill/>
          <a:extLst>
            <a:ext uri="{909E8E84-426E-40dd-AFC4-6F175D3DCCD1}">
              <a14:hiddenFill xmlns:a14="http://schemas.microsoft.com/office/drawing/2010/main">
                <a:solidFill>
                  <a:srgbClr val="FFFFFF"/>
                </a:solidFill>
              </a14:hiddenFill>
            </a:ext>
          </a:extLst>
        </p:spPr>
      </p:pic>
      <p:sp>
        <p:nvSpPr>
          <p:cNvPr id="1035" name="Text Box 11"/>
          <p:cNvSpPr txBox="1">
            <a:spLocks noChangeArrowheads="1"/>
          </p:cNvSpPr>
          <p:nvPr/>
        </p:nvSpPr>
        <p:spPr bwMode="auto">
          <a:xfrm>
            <a:off x="1187450" y="6381750"/>
            <a:ext cx="6697663"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fontAlgn="base">
        <a:spcBef>
          <a:spcPct val="0"/>
        </a:spcBef>
        <a:spcAft>
          <a:spcPct val="0"/>
        </a:spcAft>
        <a:defRPr sz="2400">
          <a:solidFill>
            <a:schemeClr val="tx2"/>
          </a:solidFill>
          <a:latin typeface="+mj-lt"/>
          <a:ea typeface="+mj-ea"/>
          <a:cs typeface="+mj-cs"/>
        </a:defRPr>
      </a:lvl1pPr>
      <a:lvl2pPr algn="ctr" rtl="0" fontAlgn="base">
        <a:spcBef>
          <a:spcPct val="0"/>
        </a:spcBef>
        <a:spcAft>
          <a:spcPct val="0"/>
        </a:spcAft>
        <a:defRPr sz="2400">
          <a:solidFill>
            <a:schemeClr val="tx2"/>
          </a:solidFill>
          <a:latin typeface="Arial" charset="0"/>
          <a:cs typeface="Arial" charset="0"/>
        </a:defRPr>
      </a:lvl2pPr>
      <a:lvl3pPr algn="ctr" rtl="0" fontAlgn="base">
        <a:spcBef>
          <a:spcPct val="0"/>
        </a:spcBef>
        <a:spcAft>
          <a:spcPct val="0"/>
        </a:spcAft>
        <a:defRPr sz="2400">
          <a:solidFill>
            <a:schemeClr val="tx2"/>
          </a:solidFill>
          <a:latin typeface="Arial" charset="0"/>
          <a:cs typeface="Arial" charset="0"/>
        </a:defRPr>
      </a:lvl3pPr>
      <a:lvl4pPr algn="ctr" rtl="0" fontAlgn="base">
        <a:spcBef>
          <a:spcPct val="0"/>
        </a:spcBef>
        <a:spcAft>
          <a:spcPct val="0"/>
        </a:spcAft>
        <a:defRPr sz="2400">
          <a:solidFill>
            <a:schemeClr val="tx2"/>
          </a:solidFill>
          <a:latin typeface="Arial" charset="0"/>
          <a:cs typeface="Arial" charset="0"/>
        </a:defRPr>
      </a:lvl4pPr>
      <a:lvl5pPr algn="ctr" rtl="0" fontAlgn="base">
        <a:spcBef>
          <a:spcPct val="0"/>
        </a:spcBef>
        <a:spcAft>
          <a:spcPct val="0"/>
        </a:spcAft>
        <a:defRPr sz="2400">
          <a:solidFill>
            <a:schemeClr val="tx2"/>
          </a:solidFill>
          <a:latin typeface="Arial" charset="0"/>
          <a:cs typeface="Arial" charset="0"/>
        </a:defRPr>
      </a:lvl5pPr>
      <a:lvl6pPr marL="457200" algn="ctr" rtl="0" fontAlgn="base">
        <a:spcBef>
          <a:spcPct val="0"/>
        </a:spcBef>
        <a:spcAft>
          <a:spcPct val="0"/>
        </a:spcAft>
        <a:defRPr sz="2400">
          <a:solidFill>
            <a:schemeClr val="tx2"/>
          </a:solidFill>
          <a:latin typeface="Arial" charset="0"/>
          <a:cs typeface="Arial" charset="0"/>
        </a:defRPr>
      </a:lvl6pPr>
      <a:lvl7pPr marL="914400" algn="ctr" rtl="0" fontAlgn="base">
        <a:spcBef>
          <a:spcPct val="0"/>
        </a:spcBef>
        <a:spcAft>
          <a:spcPct val="0"/>
        </a:spcAft>
        <a:defRPr sz="2400">
          <a:solidFill>
            <a:schemeClr val="tx2"/>
          </a:solidFill>
          <a:latin typeface="Arial" charset="0"/>
          <a:cs typeface="Arial" charset="0"/>
        </a:defRPr>
      </a:lvl7pPr>
      <a:lvl8pPr marL="1371600" algn="ctr" rtl="0" fontAlgn="base">
        <a:spcBef>
          <a:spcPct val="0"/>
        </a:spcBef>
        <a:spcAft>
          <a:spcPct val="0"/>
        </a:spcAft>
        <a:defRPr sz="2400">
          <a:solidFill>
            <a:schemeClr val="tx2"/>
          </a:solidFill>
          <a:latin typeface="Arial" charset="0"/>
          <a:cs typeface="Arial" charset="0"/>
        </a:defRPr>
      </a:lvl8pPr>
      <a:lvl9pPr marL="1828800" algn="ctr" rtl="0" fontAlgn="base">
        <a:spcBef>
          <a:spcPct val="0"/>
        </a:spcBef>
        <a:spcAft>
          <a:spcPct val="0"/>
        </a:spcAft>
        <a:defRPr sz="2400">
          <a:solidFill>
            <a:schemeClr val="tx2"/>
          </a:solidFill>
          <a:latin typeface="Arial" charset="0"/>
          <a:cs typeface="Arial" charset="0"/>
        </a:defRPr>
      </a:lvl9pPr>
    </p:titleStyle>
    <p:body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cs typeface="+mn-cs"/>
        </a:defRPr>
      </a:lvl2pPr>
      <a:lvl3pPr marL="1143000" indent="-228600" algn="l" rtl="0" fontAlgn="base">
        <a:spcBef>
          <a:spcPct val="20000"/>
        </a:spcBef>
        <a:spcAft>
          <a:spcPct val="0"/>
        </a:spcAft>
        <a:buChar char="•"/>
        <a:defRPr sz="2400">
          <a:solidFill>
            <a:schemeClr val="tx1"/>
          </a:solidFill>
          <a:latin typeface="+mn-lt"/>
          <a:cs typeface="+mn-cs"/>
        </a:defRPr>
      </a:lvl3pPr>
      <a:lvl4pPr marL="1600200" indent="-228600" algn="l" rtl="0" fontAlgn="base">
        <a:spcBef>
          <a:spcPct val="20000"/>
        </a:spcBef>
        <a:spcAft>
          <a:spcPct val="0"/>
        </a:spcAft>
        <a:buChar char="–"/>
        <a:defRPr sz="2000">
          <a:solidFill>
            <a:schemeClr val="tx1"/>
          </a:solidFill>
          <a:latin typeface="+mn-lt"/>
          <a:cs typeface="+mn-cs"/>
        </a:defRPr>
      </a:lvl4pPr>
      <a:lvl5pPr marL="2057400" indent="-228600" algn="l" rtl="0" fontAlgn="base">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hyperlink" Target="http://mckeestory.com/" TargetMode="External"/><Relationship Id="rId5" Type="http://schemas.openxmlformats.org/officeDocument/2006/relationships/image" Target="../media/image14.gif"/><Relationship Id="rId6" Type="http://schemas.openxmlformats.org/officeDocument/2006/relationships/hyperlink" Target="http://matt.might.net/articles/phd-school-in-pictures/" TargetMode="External"/><Relationship Id="rId7" Type="http://schemas.openxmlformats.org/officeDocument/2006/relationships/image" Target="../media/image15.jpeg"/><Relationship Id="rId8"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hyperlink" Target="http://www.ventrella.com/ideas/grammar.html" TargetMode="Externa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7.tiff"/><Relationship Id="rId3" Type="http://schemas.openxmlformats.org/officeDocument/2006/relationships/image" Target="../media/image3.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8.tiff"/><Relationship Id="rId3" Type="http://schemas.openxmlformats.org/officeDocument/2006/relationships/image" Target="../media/image3.png"/></Relationships>
</file>

<file path=ppt/slides/_rels/slide102.xml.rels><?xml version="1.0" encoding="UTF-8" standalone="yes"?>
<Relationships xmlns="http://schemas.openxmlformats.org/package/2006/relationships"><Relationship Id="rId3" Type="http://schemas.openxmlformats.org/officeDocument/2006/relationships/image" Target="../media/image60.tiff"/><Relationship Id="rId4"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image" Target="../media/image59.tiff"/></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104.xml.rels><?xml version="1.0" encoding="UTF-8" standalone="yes"?>
<Relationships xmlns="http://schemas.openxmlformats.org/package/2006/relationships"><Relationship Id="rId3" Type="http://schemas.openxmlformats.org/officeDocument/2006/relationships/hyperlink" Target="http://www.youtube.com/watch?v=LqJ1kWGOr7w&amp;list=PLE_TzINC3bwC_KjA7ls4wjoUc-5QiMzyH&amp;index=27" TargetMode="External"/><Relationship Id="rId4"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hyperlink" Target="http://rgl.neoscientists.org/about.shtml" TargetMode="External"/></Relationships>
</file>

<file path=ppt/slides/_rels/slide105.xml.rels><?xml version="1.0" encoding="UTF-8" standalone="yes"?>
<Relationships xmlns="http://schemas.openxmlformats.org/package/2006/relationships"><Relationship Id="rId3" Type="http://schemas.openxmlformats.org/officeDocument/2006/relationships/image" Target="../media/image62.tiff"/><Relationship Id="rId4"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image" Target="../media/image61.tiff"/></Relationships>
</file>

<file path=ppt/slides/_rels/slide106.xml.rels><?xml version="1.0" encoding="UTF-8" standalone="yes"?>
<Relationships xmlns="http://schemas.openxmlformats.org/package/2006/relationships"><Relationship Id="rId3" Type="http://schemas.openxmlformats.org/officeDocument/2006/relationships/image" Target="../media/image64.tiff"/><Relationship Id="rId4"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image" Target="../media/image63.tiff"/></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17.jpeg"/><Relationship Id="rId4"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image" Target="../media/image16.gi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 Id="rId3" Type="http://schemas.openxmlformats.org/officeDocument/2006/relationships/image" Target="../media/image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hyperlink" Target="http://www.datavis.ca/milestones/index.php?group=1700s" TargetMode="External"/><Relationship Id="rId4"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hyperlink" Target="http://www.datavis.ca/milestones/index.php?group=pre-1600"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19.jpeg"/><Relationship Id="rId4"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hyperlink" Target="http://www.ewht.org.uk/news/188/110/Calton-Hill---William-Playfair"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hyperlink" Target="https://www.google.co.uk/url?sa=i&amp;rct=j&amp;q=&amp;esrc=s&amp;source=images&amp;cd=&amp;cad=rja&amp;docid=6vHOcwFvoPOEHM&amp;tbnid=m_Do5v0frrUhvM:&amp;ved=0CAUQjRw&amp;url=http://seeingcomplexity.wordpress.com/2011/02/03/a-short-visual-history-of-charts-and-graphs/&amp;ei=h4-LUqL"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hyperlink" Target="http://pollsandvotes.com/PaV/wp-content/uploads/2011/07/playfairdebt.png"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22.jpeg"/><Relationship Id="rId4"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hyperlink" Target="http://mybrain-limited.blogspot.co.uk/2011/05/unable-to-recognise-face.html"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hyperlink" Target="http://en.wikipedia.org/wiki/Charles_Joseph_Minard" TargetMode="External"/></Relationships>
</file>

<file path=ppt/slides/_rels/slide24.xml.rels><?xml version="1.0" encoding="UTF-8" standalone="yes"?>
<Relationships xmlns="http://schemas.openxmlformats.org/package/2006/relationships"><Relationship Id="rId3" Type="http://schemas.openxmlformats.org/officeDocument/2006/relationships/hyperlink" Target="http://mapmaker.rutgers.edu/355/DrSnows_map2.jpg" TargetMode="External"/><Relationship Id="rId4" Type="http://schemas.openxmlformats.org/officeDocument/2006/relationships/image" Target="../media/image24.jpeg"/><Relationship Id="rId5"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hyperlink" Target="http://www.datavis.ca/milestones/index.php?group=pre-1600" TargetMode="External"/></Relationships>
</file>

<file path=ppt/slides/_rels/slide25.xml.rels><?xml version="1.0" encoding="UTF-8" standalone="yes"?>
<Relationships xmlns="http://schemas.openxmlformats.org/package/2006/relationships"><Relationship Id="rId3" Type="http://schemas.openxmlformats.org/officeDocument/2006/relationships/hyperlink" Target="http://understandinguncertainty.org/coxcombs" TargetMode="External"/><Relationship Id="rId4" Type="http://schemas.openxmlformats.org/officeDocument/2006/relationships/image" Target="../media/image25.jpeg"/><Relationship Id="rId5"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hyperlink" Target="http://www.datavis.ca/milestones/index.php?group=pre-1600"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26.jpeg"/><Relationship Id="rId4"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hyperlink" Target="http://en.wikipedia.org/wiki/John_Tukey"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8.png"/><Relationship Id="rId5"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hyperlink" Target="http://en.wikipedia.org/wiki/Box_plot"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29.jpeg"/><Relationship Id="rId4"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hyperlink" Target="http://www.amazon.com/Exploratory-Data-Analysis-John-Tukey/dp/0201076160"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hyperlink" Target="http://en.wikipedia.org/wiki/Anscombe's_quartet" TargetMode="External"/></Relationships>
</file>

<file path=ppt/slides/_rels/slide31.xml.rels><?xml version="1.0" encoding="UTF-8" standalone="yes"?>
<Relationships xmlns="http://schemas.openxmlformats.org/package/2006/relationships"><Relationship Id="rId3" Type="http://schemas.openxmlformats.org/officeDocument/2006/relationships/hyperlink" Target="http://en.wikipedia.org/wiki/Radar_chart" TargetMode="External"/><Relationship Id="rId4" Type="http://schemas.openxmlformats.org/officeDocument/2006/relationships/image" Target="../media/image31.gif"/><Relationship Id="rId5" Type="http://schemas.openxmlformats.org/officeDocument/2006/relationships/hyperlink" Target="http://en.wikipedia.org/wiki/Chernoff_face" TargetMode="External"/><Relationship Id="rId6" Type="http://schemas.openxmlformats.org/officeDocument/2006/relationships/image" Target="../media/image32.png"/><Relationship Id="rId7"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hyperlink" Target="http://www.datavis.ca/milestones/index.php?group=pre-1600" TargetMode="External"/></Relationships>
</file>

<file path=ppt/slides/_rels/slide32.xml.rels><?xml version="1.0" encoding="UTF-8" standalone="yes"?>
<Relationships xmlns="http://schemas.openxmlformats.org/package/2006/relationships"><Relationship Id="rId3" Type="http://schemas.openxmlformats.org/officeDocument/2006/relationships/hyperlink" Target="http://junkcharts.typepad.com/junk_charts/2010/06/the-scatterplot-matrix-a-great-tool.html" TargetMode="External"/><Relationship Id="rId4" Type="http://schemas.openxmlformats.org/officeDocument/2006/relationships/image" Target="../media/image33.png"/><Relationship Id="rId5" Type="http://schemas.openxmlformats.org/officeDocument/2006/relationships/hyperlink" Target="http://blog.revolutionanalytics.com/2010/02/how-to-make-a-mosaic-plot-in-r.html" TargetMode="External"/><Relationship Id="rId6" Type="http://schemas.openxmlformats.org/officeDocument/2006/relationships/image" Target="../media/image34.png"/><Relationship Id="rId7"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hyperlink" Target="http://www.datavis.ca/milestones/index.php?group=pre-1600"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35.jpeg"/><Relationship Id="rId4"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hyperlink" Target="http://www.npr.org/templates/story/story.php?storyId=127481819" TargetMode="External"/></Relationships>
</file>

<file path=ppt/slides/_rels/slide34.xml.rels><?xml version="1.0" encoding="UTF-8" standalone="yes"?>
<Relationships xmlns="http://schemas.openxmlformats.org/package/2006/relationships"><Relationship Id="rId3" Type="http://schemas.openxmlformats.org/officeDocument/2006/relationships/image" Target="../media/image36.jpeg"/><Relationship Id="rId4" Type="http://schemas.openxmlformats.org/officeDocument/2006/relationships/hyperlink" Target="http://www.edwardtufte.com/tufte/books_vdqi" TargetMode="External"/><Relationship Id="rId5" Type="http://schemas.openxmlformats.org/officeDocument/2006/relationships/image" Target="../media/image37.gif"/><Relationship Id="rId6" Type="http://schemas.openxmlformats.org/officeDocument/2006/relationships/hyperlink" Target="http://www.edwardtufte.com/tufte/books_ei" TargetMode="External"/><Relationship Id="rId7" Type="http://schemas.openxmlformats.org/officeDocument/2006/relationships/image" Target="../media/image38.gif"/><Relationship Id="rId8" Type="http://schemas.openxmlformats.org/officeDocument/2006/relationships/hyperlink" Target="http://www.edwardtufte.com/tufte/books_visex" TargetMode="External"/><Relationship Id="rId9" Type="http://schemas.openxmlformats.org/officeDocument/2006/relationships/image" Target="../media/image39.gif"/><Relationship Id="rId10"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hyperlink" Target="http://www.edwardtufte.com/tufte/books_be"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image" Target="../media/image40.jpeg"/><Relationship Id="rId4"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hyperlink" Target="http://www.infovis-wiki.net/index.php?title=File:Lie_factor_example2.jpg" TargetMode="External"/></Relationships>
</file>

<file path=ppt/slides/_rels/slide41.xml.rels><?xml version="1.0" encoding="UTF-8" standalone="yes"?>
<Relationships xmlns="http://schemas.openxmlformats.org/package/2006/relationships"><Relationship Id="rId3" Type="http://schemas.openxmlformats.org/officeDocument/2006/relationships/hyperlink" Target="http://www.passionned.com/is-business-intelligence-software-mature-enough-for-building-big-data-applications/" TargetMode="External"/><Relationship Id="rId4" Type="http://schemas.openxmlformats.org/officeDocument/2006/relationships/image" Target="../media/image41.png"/><Relationship Id="rId5" Type="http://schemas.openxmlformats.org/officeDocument/2006/relationships/image" Target="../media/image42.png"/><Relationship Id="rId6"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hyperlink" Target="http://courses.ischool.berkeley.edu/i247/f05/readings/Cleveland_GraphicalPerception_Science85.pdf"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1.xml"/><Relationship Id="rId3" Type="http://schemas.openxmlformats.org/officeDocument/2006/relationships/image" Target="../media/image3.png"/></Relationships>
</file>

<file path=ppt/slides/_rels/slide43.xml.rels><?xml version="1.0" encoding="UTF-8" standalone="yes"?>
<Relationships xmlns="http://schemas.openxmlformats.org/package/2006/relationships"><Relationship Id="rId3" Type="http://schemas.openxmlformats.org/officeDocument/2006/relationships/image" Target="../media/image43.png"/><Relationship Id="rId4"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hyperlink" Target="http://www.coolinfographics.com/blog/2013/9/19/a-visual-guide-to-what-colors-communicate.html?utm_source=feedburner&amp;utm_medium=feed&amp;utm_campaign=Feed:+CoolInfographics+(Cool+Infographics)"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jpeg"/><Relationship Id="rId3" Type="http://schemas.openxmlformats.org/officeDocument/2006/relationships/image" Target="../media/image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53.xml.rels><?xml version="1.0" encoding="UTF-8" standalone="yes"?>
<Relationships xmlns="http://schemas.openxmlformats.org/package/2006/relationships"><Relationship Id="rId3" Type="http://schemas.openxmlformats.org/officeDocument/2006/relationships/package" Target="../embeddings/Microsoft_Word_Document1.docx"/><Relationship Id="rId4" Type="http://schemas.openxmlformats.org/officeDocument/2006/relationships/image" Target="../media/image44.emf"/><Relationship Id="rId5" Type="http://schemas.openxmlformats.org/officeDocument/2006/relationships/image" Target="../media/image3.png"/><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jpeg"/><Relationship Id="rId3" Type="http://schemas.openxmlformats.org/officeDocument/2006/relationships/image" Target="../media/image3.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61.xml.rels><?xml version="1.0" encoding="UTF-8" standalone="yes"?>
<Relationships xmlns="http://schemas.openxmlformats.org/package/2006/relationships"><Relationship Id="rId3" Type="http://schemas.openxmlformats.org/officeDocument/2006/relationships/image" Target="../media/image45.jpeg"/><Relationship Id="rId4"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hyperlink" Target="http://www.amazon.co.uk/The-Functional-Art-Introduction-Visualization/dp/0321834739" TargetMode="Externa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6.jpeg"/><Relationship Id="rId3" Type="http://schemas.openxmlformats.org/officeDocument/2006/relationships/image" Target="../media/image3.png"/></Relationships>
</file>

<file path=ppt/slides/_rels/slide64.xml.rels><?xml version="1.0" encoding="UTF-8" standalone="yes"?>
<Relationships xmlns="http://schemas.openxmlformats.org/package/2006/relationships"><Relationship Id="rId3" Type="http://schemas.openxmlformats.org/officeDocument/2006/relationships/image" Target="../media/image46.jpeg"/><Relationship Id="rId4"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hyperlink" Target="http://www.ncbi.nlm.nih.gov/pubmed/15588533" TargetMode="Externa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jpeg"/><Relationship Id="rId3" Type="http://schemas.openxmlformats.org/officeDocument/2006/relationships/image" Target="../media/image3.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2.xml"/><Relationship Id="rId3" Type="http://schemas.openxmlformats.org/officeDocument/2006/relationships/image" Target="../media/image3.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3.xml"/><Relationship Id="rId3" Type="http://schemas.openxmlformats.org/officeDocument/2006/relationships/image" Target="../media/image3.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4.xml"/><Relationship Id="rId3" Type="http://schemas.openxmlformats.org/officeDocument/2006/relationships/image" Target="../media/image3.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5.xml"/><Relationship Id="rId3" Type="http://schemas.openxmlformats.org/officeDocument/2006/relationships/image" Target="../media/image3.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6.xml"/><Relationship Id="rId3" Type="http://schemas.openxmlformats.org/officeDocument/2006/relationships/image" Target="../media/image3.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7.xml"/><Relationship Id="rId3" Type="http://schemas.openxmlformats.org/officeDocument/2006/relationships/image" Target="../media/image3.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8.xml"/><Relationship Id="rId3" Type="http://schemas.openxmlformats.org/officeDocument/2006/relationships/image" Target="../media/image3.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9.xml"/><Relationship Id="rId3" Type="http://schemas.openxmlformats.org/officeDocument/2006/relationships/image" Target="../media/image3.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10.xml"/><Relationship Id="rId3" Type="http://schemas.openxmlformats.org/officeDocument/2006/relationships/image" Target="../media/image3.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11.xml"/><Relationship Id="rId3"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hyperlink" Target="http://en.wikipedia.org/wiki/George_Lakoff" TargetMode="External"/><Relationship Id="rId4" Type="http://schemas.openxmlformats.org/officeDocument/2006/relationships/image" Target="../media/image6.jpeg"/><Relationship Id="rId5" Type="http://schemas.openxmlformats.org/officeDocument/2006/relationships/hyperlink" Target="http://books.google.co.uk/books/about/Don_t_Think_of_an_Elephant.html?id=IcaafxA93U8C&amp;redir_esc=y" TargetMode="External"/><Relationship Id="rId6" Type="http://schemas.openxmlformats.org/officeDocument/2006/relationships/image" Target="../media/image7.jpeg"/><Relationship Id="rId7" Type="http://schemas.openxmlformats.org/officeDocument/2006/relationships/hyperlink" Target="http://plato.stanford.edu/entries/mental-imagery/mental-rotation.html" TargetMode="External"/><Relationship Id="rId8" Type="http://schemas.openxmlformats.org/officeDocument/2006/relationships/image" Target="../media/image8.gif"/><Relationship Id="rId9"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image" Target="../media/image5.jpe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12.xml"/><Relationship Id="rId3" Type="http://schemas.openxmlformats.org/officeDocument/2006/relationships/image" Target="../media/image3.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13.xml"/><Relationship Id="rId3" Type="http://schemas.openxmlformats.org/officeDocument/2006/relationships/image" Target="../media/image3.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14.xml"/><Relationship Id="rId3" Type="http://schemas.openxmlformats.org/officeDocument/2006/relationships/image" Target="../media/image3.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15.xml"/><Relationship Id="rId3" Type="http://schemas.openxmlformats.org/officeDocument/2006/relationships/image" Target="../media/image3.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16.xml"/><Relationship Id="rId3" Type="http://schemas.openxmlformats.org/officeDocument/2006/relationships/image" Target="../media/image3.png"/></Relationships>
</file>

<file path=ppt/slides/_rels/slide85.xml.rels><?xml version="1.0" encoding="UTF-8" standalone="yes"?>
<Relationships xmlns="http://schemas.openxmlformats.org/package/2006/relationships"><Relationship Id="rId3" Type="http://schemas.openxmlformats.org/officeDocument/2006/relationships/chart" Target="../charts/chart17.xml"/><Relationship Id="rId4"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9.jpeg"/><Relationship Id="rId4" Type="http://schemas.openxmlformats.org/officeDocument/2006/relationships/hyperlink" Target="http://balneus.wordpress.com/2011/04/23/old-cartoon-more-relevant-than-ever/" TargetMode="External"/><Relationship Id="rId5" Type="http://schemas.openxmlformats.org/officeDocument/2006/relationships/image" Target="../media/image10.jpeg"/><Relationship Id="rId6" Type="http://schemas.openxmlformats.org/officeDocument/2006/relationships/image" Target="../media/image11.jpeg"/><Relationship Id="rId7" Type="http://schemas.openxmlformats.org/officeDocument/2006/relationships/hyperlink" Target="http://catallaxyfiles.com/2012/07/23/whats-wrong-with-the-ecommunist/" TargetMode="External"/><Relationship Id="rId8" Type="http://schemas.openxmlformats.org/officeDocument/2006/relationships/image" Target="../media/image12.jpeg"/><Relationship Id="rId9"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hyperlink" Target="https://www.google.co.uk/url?sa=i&amp;rct=j&amp;q=&amp;esrc=s&amp;source=images&amp;cd=&amp;cad=rja&amp;docid=l0F0r9CPt9SFtM&amp;tbnid=Ff3wjWJkv6w5uM:&amp;ved=0CAQQjB0&amp;url=http://anticap.wordpress.com/2011/08/11/stocks-and-flows/&amp;ei=RTaKUuqEGcSS1AWoxIHoDA&amp;psig=AFQjCNG-sE90_pK" TargetMode="Externa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91.xml.rels><?xml version="1.0" encoding="UTF-8" standalone="yes"?>
<Relationships xmlns="http://schemas.openxmlformats.org/package/2006/relationships"><Relationship Id="rId3" Type="http://schemas.openxmlformats.org/officeDocument/2006/relationships/image" Target="../media/image47.png"/><Relationship Id="rId4"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92.xml.rels><?xml version="1.0" encoding="UTF-8" standalone="yes"?>
<Relationships xmlns="http://schemas.openxmlformats.org/package/2006/relationships"><Relationship Id="rId3" Type="http://schemas.openxmlformats.org/officeDocument/2006/relationships/image" Target="../media/image48.png"/><Relationship Id="rId4"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93.xml.rels><?xml version="1.0" encoding="UTF-8" standalone="yes"?>
<Relationships xmlns="http://schemas.openxmlformats.org/package/2006/relationships"><Relationship Id="rId3" Type="http://schemas.openxmlformats.org/officeDocument/2006/relationships/image" Target="../media/image49.png"/><Relationship Id="rId4" Type="http://schemas.openxmlformats.org/officeDocument/2006/relationships/image" Target="../media/image50.png"/><Relationship Id="rId5"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94.xml.rels><?xml version="1.0" encoding="UTF-8" standalone="yes"?>
<Relationships xmlns="http://schemas.openxmlformats.org/package/2006/relationships"><Relationship Id="rId3" Type="http://schemas.openxmlformats.org/officeDocument/2006/relationships/image" Target="../media/image51.png"/><Relationship Id="rId4"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2.tiff"/><Relationship Id="rId3" Type="http://schemas.openxmlformats.org/officeDocument/2006/relationships/image" Target="../media/image3.png"/></Relationships>
</file>

<file path=ppt/slides/_rels/slide96.xml.rels><?xml version="1.0" encoding="UTF-8" standalone="yes"?>
<Relationships xmlns="http://schemas.openxmlformats.org/package/2006/relationships"><Relationship Id="rId3" Type="http://schemas.openxmlformats.org/officeDocument/2006/relationships/image" Target="../media/image53.png"/><Relationship Id="rId4"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4.tiff"/><Relationship Id="rId3" Type="http://schemas.openxmlformats.org/officeDocument/2006/relationships/image" Target="../media/image3.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5.tiff"/><Relationship Id="rId3" Type="http://schemas.openxmlformats.org/officeDocument/2006/relationships/image" Target="../media/image3.png"/></Relationships>
</file>

<file path=ppt/slides/_rels/slide99.xml.rels><?xml version="1.0" encoding="UTF-8" standalone="yes"?>
<Relationships xmlns="http://schemas.openxmlformats.org/package/2006/relationships"><Relationship Id="rId3" Type="http://schemas.openxmlformats.org/officeDocument/2006/relationships/image" Target="../media/image56.tiff"/><Relationship Id="rId4"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smtClean="0"/>
              <a:t>An Introduction to Data Visualisation</a:t>
            </a:r>
            <a:br>
              <a:rPr lang="en-GB" dirty="0" smtClean="0"/>
            </a:br>
            <a:r>
              <a:rPr lang="en-GB" dirty="0" smtClean="0"/>
              <a:t>Social Research Association Workshop</a:t>
            </a:r>
            <a:br>
              <a:rPr lang="en-GB" dirty="0" smtClean="0"/>
            </a:br>
            <a:r>
              <a:rPr lang="en-GB" dirty="0" smtClean="0"/>
              <a:t>7 July 2014</a:t>
            </a:r>
            <a:br>
              <a:rPr lang="en-GB" dirty="0" smtClean="0"/>
            </a:br>
            <a:r>
              <a:rPr lang="en-GB" dirty="0" smtClean="0"/>
              <a:t>Grand Connaught Rooms, London</a:t>
            </a:r>
            <a:endParaRPr lang="en-GB" dirty="0"/>
          </a:p>
        </p:txBody>
      </p:sp>
      <p:sp>
        <p:nvSpPr>
          <p:cNvPr id="3" name="Subtitle 2"/>
          <p:cNvSpPr>
            <a:spLocks noGrp="1"/>
          </p:cNvSpPr>
          <p:nvPr>
            <p:ph type="subTitle" idx="1"/>
          </p:nvPr>
        </p:nvSpPr>
        <p:spPr/>
        <p:txBody>
          <a:bodyPr>
            <a:noAutofit/>
          </a:bodyPr>
          <a:lstStyle/>
          <a:p>
            <a:r>
              <a:rPr lang="en-GB" sz="1800" dirty="0" smtClean="0"/>
              <a:t>Dr Jon Minton</a:t>
            </a:r>
          </a:p>
          <a:p>
            <a:r>
              <a:rPr lang="en-GB" sz="1800" dirty="0" smtClean="0"/>
              <a:t>Applied Quantitative Methods Network (</a:t>
            </a:r>
            <a:r>
              <a:rPr lang="en-GB" sz="1800" dirty="0" err="1" smtClean="0"/>
              <a:t>AQMeN</a:t>
            </a:r>
            <a:r>
              <a:rPr lang="en-GB" sz="1800" dirty="0" smtClean="0"/>
              <a:t>)</a:t>
            </a:r>
          </a:p>
          <a:p>
            <a:r>
              <a:rPr lang="en-GB" sz="1800" dirty="0" smtClean="0"/>
              <a:t>University of Glasgow</a:t>
            </a:r>
            <a:endParaRPr lang="en-GB" sz="1800" dirty="0"/>
          </a:p>
        </p:txBody>
      </p:sp>
      <p:pic>
        <p:nvPicPr>
          <p:cNvPr id="4" name="Picture 3" descr="http://the-sra.org.uk/img/sralogo120x83.jpg"/>
          <p:cNvPicPr/>
          <p:nvPr/>
        </p:nvPicPr>
        <p:blipFill>
          <a:blip r:embed="rId2">
            <a:extLst>
              <a:ext uri="{28A0092B-C50C-407E-A947-70E740481C1C}">
                <a14:useLocalDpi xmlns:a14="http://schemas.microsoft.com/office/drawing/2010/main" val="0"/>
              </a:ext>
            </a:extLst>
          </a:blip>
          <a:srcRect/>
          <a:stretch>
            <a:fillRect/>
          </a:stretch>
        </p:blipFill>
        <p:spPr bwMode="auto">
          <a:xfrm>
            <a:off x="7436485" y="0"/>
            <a:ext cx="1707515" cy="1181100"/>
          </a:xfrm>
          <a:prstGeom prst="rect">
            <a:avLst/>
          </a:prstGeom>
          <a:noFill/>
          <a:ln>
            <a:noFill/>
          </a:ln>
        </p:spPr>
      </p:pic>
    </p:spTree>
    <p:extLst>
      <p:ext uri="{BB962C8B-B14F-4D97-AF65-F5344CB8AC3E}">
        <p14:creationId xmlns:p14="http://schemas.microsoft.com/office/powerpoint/2010/main" val="2824624747"/>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Examples</a:t>
            </a:r>
            <a:endParaRPr lang="en-GB" dirty="0"/>
          </a:p>
        </p:txBody>
      </p:sp>
      <p:sp>
        <p:nvSpPr>
          <p:cNvPr id="3" name="Content Placeholder 2"/>
          <p:cNvSpPr>
            <a:spLocks noGrp="1"/>
          </p:cNvSpPr>
          <p:nvPr>
            <p:ph idx="1"/>
          </p:nvPr>
        </p:nvSpPr>
        <p:spPr/>
        <p:txBody>
          <a:bodyPr>
            <a:normAutofit/>
          </a:bodyPr>
          <a:lstStyle/>
          <a:p>
            <a:endParaRPr lang="en-GB" dirty="0" smtClean="0"/>
          </a:p>
          <a:p>
            <a:endParaRPr lang="en-GB" dirty="0"/>
          </a:p>
        </p:txBody>
      </p:sp>
      <p:pic>
        <p:nvPicPr>
          <p:cNvPr id="31746" name="Picture 2">
            <a:hlinkClick r:id="rId2"/>
          </p:cNvPr>
          <p:cNvPicPr>
            <a:picLocks noChangeAspect="1" noChangeArrowheads="1"/>
          </p:cNvPicPr>
          <p:nvPr/>
        </p:nvPicPr>
        <p:blipFill>
          <a:blip r:embed="rId3" cstate="print"/>
          <a:srcRect l="20053" t="14700" r="74277" b="63600"/>
          <a:stretch>
            <a:fillRect/>
          </a:stretch>
        </p:blipFill>
        <p:spPr bwMode="auto">
          <a:xfrm>
            <a:off x="611560" y="1556792"/>
            <a:ext cx="2448272" cy="2810978"/>
          </a:xfrm>
          <a:prstGeom prst="rect">
            <a:avLst/>
          </a:prstGeom>
          <a:noFill/>
          <a:ln w="9525">
            <a:noFill/>
            <a:miter lim="800000"/>
            <a:headEnd/>
            <a:tailEnd/>
          </a:ln>
        </p:spPr>
      </p:pic>
      <p:pic>
        <p:nvPicPr>
          <p:cNvPr id="31748" name="Picture 4" descr="http://dramatica.com/resources/articles/how-and-why-mckee-quest.gif">
            <a:hlinkClick r:id="rId4"/>
          </p:cNvPr>
          <p:cNvPicPr>
            <a:picLocks noChangeAspect="1" noChangeArrowheads="1"/>
          </p:cNvPicPr>
          <p:nvPr/>
        </p:nvPicPr>
        <p:blipFill>
          <a:blip r:embed="rId5" cstate="print"/>
          <a:srcRect/>
          <a:stretch>
            <a:fillRect/>
          </a:stretch>
        </p:blipFill>
        <p:spPr bwMode="auto">
          <a:xfrm>
            <a:off x="3347864" y="2420888"/>
            <a:ext cx="5280089" cy="2520280"/>
          </a:xfrm>
          <a:prstGeom prst="rect">
            <a:avLst/>
          </a:prstGeom>
          <a:noFill/>
        </p:spPr>
      </p:pic>
      <p:pic>
        <p:nvPicPr>
          <p:cNvPr id="31750" name="Picture 6" descr="http://matt.might.net/articles/phd-school-in-pictures/images/PhDKnowledge.007.jpg">
            <a:hlinkClick r:id="rId6"/>
          </p:cNvPr>
          <p:cNvPicPr>
            <a:picLocks noChangeAspect="1" noChangeArrowheads="1"/>
          </p:cNvPicPr>
          <p:nvPr/>
        </p:nvPicPr>
        <p:blipFill>
          <a:blip r:embed="rId7" cstate="print"/>
          <a:srcRect/>
          <a:stretch>
            <a:fillRect/>
          </a:stretch>
        </p:blipFill>
        <p:spPr bwMode="auto">
          <a:xfrm>
            <a:off x="683568" y="4725144"/>
            <a:ext cx="2376264" cy="1782198"/>
          </a:xfrm>
          <a:prstGeom prst="rect">
            <a:avLst/>
          </a:prstGeom>
          <a:noFill/>
        </p:spPr>
      </p:pic>
      <p:pic>
        <p:nvPicPr>
          <p:cNvPr id="7" name="Picture 6" descr="http://the-sra.org.uk/img/sralogo120x83.jpg"/>
          <p:cNvPicPr/>
          <p:nvPr/>
        </p:nvPicPr>
        <p:blipFill>
          <a:blip r:embed="rId8">
            <a:extLst>
              <a:ext uri="{28A0092B-C50C-407E-A947-70E740481C1C}">
                <a14:useLocalDpi xmlns:a14="http://schemas.microsoft.com/office/drawing/2010/main" val="0"/>
              </a:ext>
            </a:extLst>
          </a:blip>
          <a:srcRect/>
          <a:stretch>
            <a:fillRect/>
          </a:stretch>
        </p:blipFill>
        <p:spPr bwMode="auto">
          <a:xfrm>
            <a:off x="7436485" y="0"/>
            <a:ext cx="1707515" cy="1181100"/>
          </a:xfrm>
          <a:prstGeom prst="rect">
            <a:avLst/>
          </a:prstGeom>
          <a:noFill/>
          <a:ln>
            <a:noFill/>
          </a:ln>
        </p:spPr>
      </p:pic>
    </p:spTree>
    <p:extLst>
      <p:ext uri="{BB962C8B-B14F-4D97-AF65-F5344CB8AC3E}">
        <p14:creationId xmlns:p14="http://schemas.microsoft.com/office/powerpoint/2010/main" val="26365889"/>
      </p:ext>
    </p:extLst>
  </p:cSld>
  <p:clrMapOvr>
    <a:masterClrMapping/>
  </p:clrMapOvr>
  <p:timing>
    <p:tnLst>
      <p:par>
        <p:cTn xmlns:p14="http://schemas.microsoft.com/office/powerpoint/2010/mai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X:\1918 Cohort\Manuscripts\2013\24\New Figures\Fig6a.ti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43608" y="-2704"/>
            <a:ext cx="6860704" cy="686070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http://the-sra.org.uk/img/sralogo120x83.jpg"/>
          <p:cNvPicPr/>
          <p:nvPr/>
        </p:nvPicPr>
        <p:blipFill>
          <a:blip r:embed="rId3">
            <a:extLst>
              <a:ext uri="{28A0092B-C50C-407E-A947-70E740481C1C}">
                <a14:useLocalDpi xmlns:a14="http://schemas.microsoft.com/office/drawing/2010/main" val="0"/>
              </a:ext>
            </a:extLst>
          </a:blip>
          <a:srcRect/>
          <a:stretch>
            <a:fillRect/>
          </a:stretch>
        </p:blipFill>
        <p:spPr bwMode="auto">
          <a:xfrm>
            <a:off x="7436485" y="0"/>
            <a:ext cx="1707515" cy="1181100"/>
          </a:xfrm>
          <a:prstGeom prst="rect">
            <a:avLst/>
          </a:prstGeom>
          <a:noFill/>
          <a:ln>
            <a:noFill/>
          </a:ln>
        </p:spPr>
      </p:pic>
    </p:spTree>
    <p:extLst>
      <p:ext uri="{BB962C8B-B14F-4D97-AF65-F5344CB8AC3E}">
        <p14:creationId xmlns:p14="http://schemas.microsoft.com/office/powerpoint/2010/main" val="1027384487"/>
      </p:ext>
    </p:extLst>
  </p:cSld>
  <p:clrMapOvr>
    <a:masterClrMapping/>
  </p:clrMapOvr>
  <p:timing>
    <p:tnLst>
      <p:par>
        <p:cTn xmlns:p14="http://schemas.microsoft.com/office/powerpoint/2010/mai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X:\1918 Cohort\Manuscripts\2013\24\New Figures\Fig6b.ti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23664" y="2219"/>
            <a:ext cx="7076728" cy="7076729"/>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http://the-sra.org.uk/img/sralogo120x83.jpg"/>
          <p:cNvPicPr/>
          <p:nvPr/>
        </p:nvPicPr>
        <p:blipFill>
          <a:blip r:embed="rId3">
            <a:extLst>
              <a:ext uri="{28A0092B-C50C-407E-A947-70E740481C1C}">
                <a14:useLocalDpi xmlns:a14="http://schemas.microsoft.com/office/drawing/2010/main" val="0"/>
              </a:ext>
            </a:extLst>
          </a:blip>
          <a:srcRect/>
          <a:stretch>
            <a:fillRect/>
          </a:stretch>
        </p:blipFill>
        <p:spPr bwMode="auto">
          <a:xfrm>
            <a:off x="7436485" y="0"/>
            <a:ext cx="1707515" cy="1181100"/>
          </a:xfrm>
          <a:prstGeom prst="rect">
            <a:avLst/>
          </a:prstGeom>
          <a:noFill/>
          <a:ln>
            <a:noFill/>
          </a:ln>
        </p:spPr>
      </p:pic>
    </p:spTree>
    <p:extLst>
      <p:ext uri="{BB962C8B-B14F-4D97-AF65-F5344CB8AC3E}">
        <p14:creationId xmlns:p14="http://schemas.microsoft.com/office/powerpoint/2010/main" val="1898314957"/>
      </p:ext>
    </p:extLst>
  </p:cSld>
  <p:clrMapOvr>
    <a:masterClrMapping/>
  </p:clrMapOvr>
  <p:timing>
    <p:tnLst>
      <p:par>
        <p:cTn xmlns:p14="http://schemas.microsoft.com/office/powerpoint/2010/mai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X:\1918 Cohort\Manuscripts\2013\24\New Figures\fig7a.tif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9552" y="692696"/>
            <a:ext cx="3926116" cy="5491072"/>
          </a:xfrm>
          <a:prstGeom prst="rect">
            <a:avLst/>
          </a:prstGeom>
          <a:noFill/>
          <a:extLst>
            <a:ext uri="{909E8E84-426E-40dd-AFC4-6F175D3DCCD1}">
              <a14:hiddenFill xmlns:a14="http://schemas.microsoft.com/office/drawing/2010/main">
                <a:solidFill>
                  <a:srgbClr val="FFFFFF"/>
                </a:solidFill>
              </a14:hiddenFill>
            </a:ext>
          </a:extLst>
        </p:spPr>
      </p:pic>
      <p:pic>
        <p:nvPicPr>
          <p:cNvPr id="12291" name="Picture 3" descr="X:\1918 Cohort\Manuscripts\2013\24\New Figures\fig7b.tif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88024" y="692696"/>
            <a:ext cx="3926116" cy="549107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http://the-sra.org.uk/img/sralogo120x83.jpg"/>
          <p:cNvPicPr/>
          <p:nvPr/>
        </p:nvPicPr>
        <p:blipFill>
          <a:blip r:embed="rId4">
            <a:extLst>
              <a:ext uri="{28A0092B-C50C-407E-A947-70E740481C1C}">
                <a14:useLocalDpi xmlns:a14="http://schemas.microsoft.com/office/drawing/2010/main" val="0"/>
              </a:ext>
            </a:extLst>
          </a:blip>
          <a:srcRect/>
          <a:stretch>
            <a:fillRect/>
          </a:stretch>
        </p:blipFill>
        <p:spPr bwMode="auto">
          <a:xfrm>
            <a:off x="7436485" y="0"/>
            <a:ext cx="1707515" cy="1181100"/>
          </a:xfrm>
          <a:prstGeom prst="rect">
            <a:avLst/>
          </a:prstGeom>
          <a:noFill/>
          <a:ln>
            <a:noFill/>
          </a:ln>
        </p:spPr>
      </p:pic>
    </p:spTree>
    <p:extLst>
      <p:ext uri="{BB962C8B-B14F-4D97-AF65-F5344CB8AC3E}">
        <p14:creationId xmlns:p14="http://schemas.microsoft.com/office/powerpoint/2010/main" val="2396843540"/>
      </p:ext>
    </p:extLst>
  </p:cSld>
  <p:clrMapOvr>
    <a:masterClrMapping/>
  </p:clrMapOvr>
  <p:timing>
    <p:tnLst>
      <p:par>
        <p:cTn xmlns:p14="http://schemas.microsoft.com/office/powerpoint/2010/mai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3D Visualisation</a:t>
            </a:r>
            <a:endParaRPr lang="en-GB" dirty="0"/>
          </a:p>
        </p:txBody>
      </p:sp>
      <p:sp>
        <p:nvSpPr>
          <p:cNvPr id="3" name="Content Placeholder 2"/>
          <p:cNvSpPr>
            <a:spLocks noGrp="1"/>
          </p:cNvSpPr>
          <p:nvPr>
            <p:ph idx="1"/>
          </p:nvPr>
        </p:nvSpPr>
        <p:spPr/>
        <p:txBody>
          <a:bodyPr/>
          <a:lstStyle/>
          <a:p>
            <a:r>
              <a:rPr lang="en-GB" dirty="0" smtClean="0"/>
              <a:t>Contour plots connect points of equal height on a surface. We can imagine but can’t </a:t>
            </a:r>
            <a:r>
              <a:rPr lang="en-GB" i="1" dirty="0" smtClean="0"/>
              <a:t>see</a:t>
            </a:r>
            <a:r>
              <a:rPr lang="en-GB" dirty="0" smtClean="0"/>
              <a:t> the surface itself.</a:t>
            </a:r>
          </a:p>
          <a:p>
            <a:r>
              <a:rPr lang="en-GB" dirty="0" smtClean="0"/>
              <a:t>How does imagination compare with (virtual) reality?</a:t>
            </a:r>
          </a:p>
          <a:p>
            <a:pPr marL="0" indent="0">
              <a:buNone/>
            </a:pPr>
            <a:endParaRPr lang="en-GB" dirty="0" smtClean="0"/>
          </a:p>
          <a:p>
            <a:pPr marL="457200" lvl="1" indent="0">
              <a:buNone/>
            </a:pPr>
            <a:endParaRPr lang="en-GB" dirty="0"/>
          </a:p>
        </p:txBody>
      </p:sp>
      <p:pic>
        <p:nvPicPr>
          <p:cNvPr id="4" name="Picture 3" descr="http://the-sra.org.uk/img/sralogo120x83.jpg"/>
          <p:cNvPicPr/>
          <p:nvPr/>
        </p:nvPicPr>
        <p:blipFill>
          <a:blip r:embed="rId2">
            <a:extLst>
              <a:ext uri="{28A0092B-C50C-407E-A947-70E740481C1C}">
                <a14:useLocalDpi xmlns:a14="http://schemas.microsoft.com/office/drawing/2010/main" val="0"/>
              </a:ext>
            </a:extLst>
          </a:blip>
          <a:srcRect/>
          <a:stretch>
            <a:fillRect/>
          </a:stretch>
        </p:blipFill>
        <p:spPr bwMode="auto">
          <a:xfrm>
            <a:off x="7436485" y="0"/>
            <a:ext cx="1707515" cy="1181100"/>
          </a:xfrm>
          <a:prstGeom prst="rect">
            <a:avLst/>
          </a:prstGeom>
          <a:noFill/>
          <a:ln>
            <a:noFill/>
          </a:ln>
        </p:spPr>
      </p:pic>
    </p:spTree>
    <p:extLst>
      <p:ext uri="{BB962C8B-B14F-4D97-AF65-F5344CB8AC3E}">
        <p14:creationId xmlns:p14="http://schemas.microsoft.com/office/powerpoint/2010/main" val="891654852"/>
      </p:ext>
    </p:extLst>
  </p:cSld>
  <p:clrMapOvr>
    <a:masterClrMapping/>
  </p:clrMapOvr>
  <p:timing>
    <p:tnLst>
      <p:par>
        <p:cTn xmlns:p14="http://schemas.microsoft.com/office/powerpoint/2010/mai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RGL</a:t>
            </a:r>
            <a:endParaRPr lang="en-GB" dirty="0"/>
          </a:p>
        </p:txBody>
      </p:sp>
      <p:sp>
        <p:nvSpPr>
          <p:cNvPr id="3" name="Content Placeholder 2"/>
          <p:cNvSpPr>
            <a:spLocks noGrp="1"/>
          </p:cNvSpPr>
          <p:nvPr>
            <p:ph idx="1"/>
          </p:nvPr>
        </p:nvSpPr>
        <p:spPr/>
        <p:txBody>
          <a:bodyPr>
            <a:normAutofit fontScale="92500" lnSpcReduction="10000"/>
          </a:bodyPr>
          <a:lstStyle/>
          <a:p>
            <a:r>
              <a:rPr lang="en-GB" dirty="0">
                <a:hlinkClick r:id="rId2"/>
              </a:rPr>
              <a:t>http://</a:t>
            </a:r>
            <a:r>
              <a:rPr lang="en-GB" dirty="0" smtClean="0">
                <a:hlinkClick r:id="rId2"/>
              </a:rPr>
              <a:t>rgl.neoscientists.org/about.shtml</a:t>
            </a:r>
            <a:endParaRPr lang="en-GB" dirty="0" smtClean="0"/>
          </a:p>
          <a:p>
            <a:r>
              <a:rPr lang="en-GB" dirty="0" smtClean="0"/>
              <a:t>3D engine written in C++ but controlled by R.</a:t>
            </a:r>
          </a:p>
          <a:p>
            <a:r>
              <a:rPr lang="en-GB" dirty="0" smtClean="0"/>
              <a:t>Eventually wrapped it in a function which allowed calls like this:</a:t>
            </a:r>
          </a:p>
          <a:p>
            <a:pPr marL="1257300" lvl="3" indent="0">
              <a:buNone/>
            </a:pPr>
            <a:r>
              <a:rPr lang="en-GB" sz="1600" dirty="0">
                <a:latin typeface="Lucida Console" pitchFamily="49" charset="0"/>
              </a:rPr>
              <a:t>Make3dPlot(</a:t>
            </a:r>
            <a:r>
              <a:rPr lang="en-GB" sz="1600" dirty="0" err="1">
                <a:latin typeface="Lucida Console" pitchFamily="49" charset="0"/>
              </a:rPr>
              <a:t>DeathRates,country</a:t>
            </a:r>
            <a:r>
              <a:rPr lang="en-GB" sz="1600" dirty="0">
                <a:latin typeface="Lucida Console" pitchFamily="49" charset="0"/>
              </a:rPr>
              <a:t>="GBR_SCO", sex</a:t>
            </a:r>
            <a:r>
              <a:rPr lang="en-GB" sz="1600" dirty="0" smtClean="0">
                <a:latin typeface="Lucida Console" pitchFamily="49" charset="0"/>
              </a:rPr>
              <a:t>=“female")</a:t>
            </a:r>
            <a:endParaRPr lang="en-GB" sz="1600" dirty="0">
              <a:latin typeface="Lucida Console" pitchFamily="49" charset="0"/>
            </a:endParaRPr>
          </a:p>
          <a:p>
            <a:pPr marL="1257300" lvl="3" indent="0">
              <a:buNone/>
            </a:pPr>
            <a:r>
              <a:rPr lang="en-GB" sz="1600" dirty="0">
                <a:latin typeface="Lucida Console" pitchFamily="49" charset="0"/>
              </a:rPr>
              <a:t>play3d(spin3d</a:t>
            </a:r>
            <a:r>
              <a:rPr lang="en-GB" sz="1600" dirty="0" smtClean="0">
                <a:latin typeface="Lucida Console" pitchFamily="49" charset="0"/>
              </a:rPr>
              <a:t>())</a:t>
            </a:r>
            <a:endParaRPr lang="en-GB" sz="1600" dirty="0">
              <a:latin typeface="Lucida Console" pitchFamily="49" charset="0"/>
            </a:endParaRPr>
          </a:p>
          <a:p>
            <a:pPr marL="1257300" lvl="3" indent="0">
              <a:buNone/>
            </a:pPr>
            <a:r>
              <a:rPr lang="en-GB" sz="1600" dirty="0" smtClean="0">
                <a:latin typeface="Lucida Console" pitchFamily="49" charset="0"/>
              </a:rPr>
              <a:t>	</a:t>
            </a:r>
          </a:p>
          <a:p>
            <a:r>
              <a:rPr lang="en-GB" dirty="0" smtClean="0"/>
              <a:t>To produce something like this:</a:t>
            </a:r>
          </a:p>
          <a:p>
            <a:pPr lvl="1"/>
            <a:r>
              <a:rPr lang="en-GB" dirty="0">
                <a:hlinkClick r:id="rId3"/>
              </a:rPr>
              <a:t>http://</a:t>
            </a:r>
            <a:r>
              <a:rPr lang="en-GB" dirty="0" smtClean="0">
                <a:hlinkClick r:id="rId3"/>
              </a:rPr>
              <a:t>www.youtube.com/watch?v=LqJ1kWGOr7w&amp;list=PLE_TzINC3bwC_KjA7ls4wjoUc-5QiMzyH&amp;index=27</a:t>
            </a:r>
            <a:endParaRPr lang="en-GB" dirty="0" smtClean="0"/>
          </a:p>
          <a:p>
            <a:endParaRPr lang="en-GB" dirty="0"/>
          </a:p>
        </p:txBody>
      </p:sp>
      <p:pic>
        <p:nvPicPr>
          <p:cNvPr id="4" name="Picture 3" descr="http://the-sra.org.uk/img/sralogo120x83.jpg"/>
          <p:cNvPicPr/>
          <p:nvPr/>
        </p:nvPicPr>
        <p:blipFill>
          <a:blip r:embed="rId4">
            <a:extLst>
              <a:ext uri="{28A0092B-C50C-407E-A947-70E740481C1C}">
                <a14:useLocalDpi xmlns:a14="http://schemas.microsoft.com/office/drawing/2010/main" val="0"/>
              </a:ext>
            </a:extLst>
          </a:blip>
          <a:srcRect/>
          <a:stretch>
            <a:fillRect/>
          </a:stretch>
        </p:blipFill>
        <p:spPr bwMode="auto">
          <a:xfrm>
            <a:off x="7436485" y="0"/>
            <a:ext cx="1707515" cy="1181100"/>
          </a:xfrm>
          <a:prstGeom prst="rect">
            <a:avLst/>
          </a:prstGeom>
          <a:noFill/>
          <a:ln>
            <a:noFill/>
          </a:ln>
        </p:spPr>
      </p:pic>
    </p:spTree>
    <p:extLst>
      <p:ext uri="{BB962C8B-B14F-4D97-AF65-F5344CB8AC3E}">
        <p14:creationId xmlns:p14="http://schemas.microsoft.com/office/powerpoint/2010/main" val="3671203409"/>
      </p:ext>
    </p:extLst>
  </p:cSld>
  <p:clrMapOvr>
    <a:masterClrMapping/>
  </p:clrMapOvr>
  <p:timing>
    <p:tnLst>
      <p:par>
        <p:cTn xmlns:p14="http://schemas.microsoft.com/office/powerpoint/2010/mai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Italy</a:t>
            </a:r>
            <a:endParaRPr lang="en-GB" dirty="0"/>
          </a:p>
        </p:txBody>
      </p:sp>
      <p:sp>
        <p:nvSpPr>
          <p:cNvPr id="3" name="Content Placeholder 2"/>
          <p:cNvSpPr>
            <a:spLocks noGrp="1"/>
          </p:cNvSpPr>
          <p:nvPr>
            <p:ph idx="1"/>
          </p:nvPr>
        </p:nvSpPr>
        <p:spPr/>
        <p:txBody>
          <a:bodyPr/>
          <a:lstStyle/>
          <a:p>
            <a:endParaRPr lang="en-GB"/>
          </a:p>
        </p:txBody>
      </p:sp>
      <p:pic>
        <p:nvPicPr>
          <p:cNvPr id="5122" name="Picture 2" descr="X:\1918 Cohort\EPA\Unlogged.tif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88024" y="1412776"/>
            <a:ext cx="3983387" cy="4979234"/>
          </a:xfrm>
          <a:prstGeom prst="rect">
            <a:avLst/>
          </a:prstGeom>
          <a:noFill/>
          <a:scene3d>
            <a:camera prst="orthographicFront">
              <a:rot lat="0" lon="0" rev="0"/>
            </a:camera>
            <a:lightRig rig="threePt" dir="t"/>
          </a:scene3d>
          <a:extLst>
            <a:ext uri="{909E8E84-426E-40dd-AFC4-6F175D3DCCD1}">
              <a14:hiddenFill xmlns:a14="http://schemas.microsoft.com/office/drawing/2010/main">
                <a:solidFill>
                  <a:srgbClr val="FFFFFF"/>
                </a:solidFill>
              </a14:hiddenFill>
            </a:ext>
          </a:extLst>
        </p:spPr>
      </p:pic>
      <p:pic>
        <p:nvPicPr>
          <p:cNvPr id="5123" name="Picture 3" descr="X:\1918 Cohort\EPA\Italy Males Not Logged.tif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1520" y="1550414"/>
            <a:ext cx="4396267" cy="466697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http://the-sra.org.uk/img/sralogo120x83.jpg"/>
          <p:cNvPicPr/>
          <p:nvPr/>
        </p:nvPicPr>
        <p:blipFill>
          <a:blip r:embed="rId4">
            <a:extLst>
              <a:ext uri="{28A0092B-C50C-407E-A947-70E740481C1C}">
                <a14:useLocalDpi xmlns:a14="http://schemas.microsoft.com/office/drawing/2010/main" val="0"/>
              </a:ext>
            </a:extLst>
          </a:blip>
          <a:srcRect/>
          <a:stretch>
            <a:fillRect/>
          </a:stretch>
        </p:blipFill>
        <p:spPr bwMode="auto">
          <a:xfrm>
            <a:off x="7436485" y="0"/>
            <a:ext cx="1707515" cy="1181100"/>
          </a:xfrm>
          <a:prstGeom prst="rect">
            <a:avLst/>
          </a:prstGeom>
          <a:noFill/>
          <a:ln>
            <a:noFill/>
          </a:ln>
        </p:spPr>
      </p:pic>
    </p:spTree>
    <p:extLst>
      <p:ext uri="{BB962C8B-B14F-4D97-AF65-F5344CB8AC3E}">
        <p14:creationId xmlns:p14="http://schemas.microsoft.com/office/powerpoint/2010/main" val="1286770398"/>
      </p:ext>
    </p:extLst>
  </p:cSld>
  <p:clrMapOvr>
    <a:masterClrMapping/>
  </p:clrMapOvr>
  <p:timing>
    <p:tnLst>
      <p:par>
        <p:cTn xmlns:p14="http://schemas.microsoft.com/office/powerpoint/2010/mai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Italy - Logged</a:t>
            </a:r>
            <a:endParaRPr lang="en-GB" dirty="0"/>
          </a:p>
        </p:txBody>
      </p:sp>
      <p:sp>
        <p:nvSpPr>
          <p:cNvPr id="3" name="Content Placeholder 2"/>
          <p:cNvSpPr>
            <a:spLocks noGrp="1"/>
          </p:cNvSpPr>
          <p:nvPr>
            <p:ph idx="1"/>
          </p:nvPr>
        </p:nvSpPr>
        <p:spPr/>
        <p:txBody>
          <a:bodyPr/>
          <a:lstStyle/>
          <a:p>
            <a:endParaRPr lang="en-GB" dirty="0"/>
          </a:p>
        </p:txBody>
      </p:sp>
      <p:pic>
        <p:nvPicPr>
          <p:cNvPr id="6146" name="Picture 2" descr="X:\1918 Cohort\EPA\Logged.tif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932040" y="1610798"/>
            <a:ext cx="4052187" cy="5065234"/>
          </a:xfrm>
          <a:prstGeom prst="rect">
            <a:avLst/>
          </a:prstGeom>
          <a:noFill/>
          <a:extLst>
            <a:ext uri="{909E8E84-426E-40dd-AFC4-6F175D3DCCD1}">
              <a14:hiddenFill xmlns:a14="http://schemas.microsoft.com/office/drawing/2010/main">
                <a:solidFill>
                  <a:srgbClr val="FFFFFF"/>
                </a:solidFill>
              </a14:hiddenFill>
            </a:ext>
          </a:extLst>
        </p:spPr>
      </p:pic>
      <p:pic>
        <p:nvPicPr>
          <p:cNvPr id="6147" name="Picture 3" descr="X:\1918 Cohort\EPA\Italy Males Logged.tif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3528" y="1772816"/>
            <a:ext cx="4108565" cy="439421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http://the-sra.org.uk/img/sralogo120x83.jpg"/>
          <p:cNvPicPr/>
          <p:nvPr/>
        </p:nvPicPr>
        <p:blipFill>
          <a:blip r:embed="rId4">
            <a:extLst>
              <a:ext uri="{28A0092B-C50C-407E-A947-70E740481C1C}">
                <a14:useLocalDpi xmlns:a14="http://schemas.microsoft.com/office/drawing/2010/main" val="0"/>
              </a:ext>
            </a:extLst>
          </a:blip>
          <a:srcRect/>
          <a:stretch>
            <a:fillRect/>
          </a:stretch>
        </p:blipFill>
        <p:spPr bwMode="auto">
          <a:xfrm>
            <a:off x="7436485" y="0"/>
            <a:ext cx="1707515" cy="1181100"/>
          </a:xfrm>
          <a:prstGeom prst="rect">
            <a:avLst/>
          </a:prstGeom>
          <a:noFill/>
          <a:ln>
            <a:noFill/>
          </a:ln>
        </p:spPr>
      </p:pic>
    </p:spTree>
    <p:extLst>
      <p:ext uri="{BB962C8B-B14F-4D97-AF65-F5344CB8AC3E}">
        <p14:creationId xmlns:p14="http://schemas.microsoft.com/office/powerpoint/2010/main" val="3228896820"/>
      </p:ext>
    </p:extLst>
  </p:cSld>
  <p:clrMapOvr>
    <a:masterClrMapping/>
  </p:clrMapOvr>
  <p:timing>
    <p:tnLst>
      <p:par>
        <p:cTn xmlns:p14="http://schemas.microsoft.com/office/powerpoint/2010/mai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Summary</a:t>
            </a:r>
            <a:endParaRPr lang="en-GB" dirty="0"/>
          </a:p>
        </p:txBody>
      </p:sp>
      <p:sp>
        <p:nvSpPr>
          <p:cNvPr id="3" name="Content Placeholder 2"/>
          <p:cNvSpPr>
            <a:spLocks noGrp="1"/>
          </p:cNvSpPr>
          <p:nvPr>
            <p:ph idx="1"/>
          </p:nvPr>
        </p:nvSpPr>
        <p:spPr/>
        <p:txBody>
          <a:bodyPr>
            <a:normAutofit fontScale="85000" lnSpcReduction="10000"/>
          </a:bodyPr>
          <a:lstStyle/>
          <a:p>
            <a:r>
              <a:rPr lang="en-GB" dirty="0" smtClean="0"/>
              <a:t>Publication in top epidemiology journal</a:t>
            </a:r>
          </a:p>
          <a:p>
            <a:r>
              <a:rPr lang="en-GB" dirty="0" smtClean="0"/>
              <a:t>A growing body of follow-up research avenues and publications</a:t>
            </a:r>
          </a:p>
          <a:p>
            <a:r>
              <a:rPr lang="en-GB" dirty="0" smtClean="0"/>
              <a:t>Invited speaker at the Oxford Institute for Ageing</a:t>
            </a:r>
          </a:p>
          <a:p>
            <a:endParaRPr lang="en-GB" dirty="0"/>
          </a:p>
          <a:p>
            <a:r>
              <a:rPr lang="en-GB" dirty="0" smtClean="0"/>
              <a:t>A lot of time spent as an engineer:</a:t>
            </a:r>
          </a:p>
          <a:p>
            <a:pPr lvl="1"/>
            <a:r>
              <a:rPr lang="en-GB" dirty="0" smtClean="0"/>
              <a:t>Needed time (and sanity) invested in learning some complex specialist software.</a:t>
            </a:r>
          </a:p>
          <a:p>
            <a:pPr lvl="1"/>
            <a:r>
              <a:rPr lang="en-GB" dirty="0" smtClean="0"/>
              <a:t>Knotty and nasty data management challenges.</a:t>
            </a:r>
          </a:p>
          <a:p>
            <a:pPr lvl="1"/>
            <a:r>
              <a:rPr lang="en-GB" dirty="0" smtClean="0"/>
              <a:t>Programming challenges involved in customising and automating production of graphs.</a:t>
            </a:r>
          </a:p>
          <a:p>
            <a:pPr marL="0" indent="0">
              <a:buNone/>
            </a:pPr>
            <a:endParaRPr lang="en-GB" dirty="0" smtClean="0"/>
          </a:p>
          <a:p>
            <a:pPr marL="0" indent="0">
              <a:buNone/>
            </a:pPr>
            <a:endParaRPr lang="en-GB" dirty="0" smtClean="0"/>
          </a:p>
          <a:p>
            <a:endParaRPr lang="en-GB" dirty="0"/>
          </a:p>
        </p:txBody>
      </p:sp>
      <p:pic>
        <p:nvPicPr>
          <p:cNvPr id="4" name="Picture 3" descr="http://the-sra.org.uk/img/sralogo120x83.jpg"/>
          <p:cNvPicPr/>
          <p:nvPr/>
        </p:nvPicPr>
        <p:blipFill>
          <a:blip r:embed="rId2">
            <a:extLst>
              <a:ext uri="{28A0092B-C50C-407E-A947-70E740481C1C}">
                <a14:useLocalDpi xmlns:a14="http://schemas.microsoft.com/office/drawing/2010/main" val="0"/>
              </a:ext>
            </a:extLst>
          </a:blip>
          <a:srcRect/>
          <a:stretch>
            <a:fillRect/>
          </a:stretch>
        </p:blipFill>
        <p:spPr bwMode="auto">
          <a:xfrm>
            <a:off x="7436485" y="0"/>
            <a:ext cx="1707515" cy="1181100"/>
          </a:xfrm>
          <a:prstGeom prst="rect">
            <a:avLst/>
          </a:prstGeom>
          <a:noFill/>
          <a:ln>
            <a:noFill/>
          </a:ln>
        </p:spPr>
      </p:pic>
    </p:spTree>
    <p:extLst>
      <p:ext uri="{BB962C8B-B14F-4D97-AF65-F5344CB8AC3E}">
        <p14:creationId xmlns:p14="http://schemas.microsoft.com/office/powerpoint/2010/main" val="1954224304"/>
      </p:ext>
    </p:extLst>
  </p:cSld>
  <p:clrMapOvr>
    <a:masterClrMapping/>
  </p:clrMapOvr>
  <p:timing>
    <p:tnLst>
      <p:par>
        <p:cTn xmlns:p14="http://schemas.microsoft.com/office/powerpoint/2010/mai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Your challenge</a:t>
            </a:r>
            <a:endParaRPr lang="en-GB" dirty="0"/>
          </a:p>
        </p:txBody>
      </p:sp>
      <p:sp>
        <p:nvSpPr>
          <p:cNvPr id="3" name="Content Placeholder 2"/>
          <p:cNvSpPr>
            <a:spLocks noGrp="1"/>
          </p:cNvSpPr>
          <p:nvPr>
            <p:ph idx="1"/>
          </p:nvPr>
        </p:nvSpPr>
        <p:spPr/>
        <p:txBody>
          <a:bodyPr>
            <a:normAutofit fontScale="92500" lnSpcReduction="10000"/>
          </a:bodyPr>
          <a:lstStyle/>
          <a:p>
            <a:r>
              <a:rPr lang="en-GB" dirty="0" smtClean="0"/>
              <a:t>Although I used specialist software to produce the visualisations, it’s possible to create something similar in Excel. </a:t>
            </a:r>
          </a:p>
          <a:p>
            <a:r>
              <a:rPr lang="en-GB" dirty="0" smtClean="0"/>
              <a:t>Even if these visualisations and data are not of particular interest to you, the challenge of producing something similar will help with learning the skills necessary to produce some of the more complex visualisations in Excel. </a:t>
            </a:r>
          </a:p>
          <a:p>
            <a:endParaRPr lang="en-GB" dirty="0"/>
          </a:p>
          <a:p>
            <a:r>
              <a:rPr lang="en-GB" dirty="0" smtClean="0"/>
              <a:t>So, put on your hard hat and get to work…</a:t>
            </a:r>
          </a:p>
          <a:p>
            <a:pPr marL="0" indent="0">
              <a:buNone/>
            </a:pPr>
            <a:endParaRPr lang="en-GB" dirty="0" smtClean="0"/>
          </a:p>
          <a:p>
            <a:pPr marL="0" indent="0">
              <a:buNone/>
            </a:pPr>
            <a:endParaRPr lang="en-GB" dirty="0" smtClean="0"/>
          </a:p>
          <a:p>
            <a:endParaRPr lang="en-GB" dirty="0"/>
          </a:p>
        </p:txBody>
      </p:sp>
      <p:pic>
        <p:nvPicPr>
          <p:cNvPr id="4" name="Picture 3" descr="http://the-sra.org.uk/img/sralogo120x83.jpg"/>
          <p:cNvPicPr/>
          <p:nvPr/>
        </p:nvPicPr>
        <p:blipFill>
          <a:blip r:embed="rId2">
            <a:extLst>
              <a:ext uri="{28A0092B-C50C-407E-A947-70E740481C1C}">
                <a14:useLocalDpi xmlns:a14="http://schemas.microsoft.com/office/drawing/2010/main" val="0"/>
              </a:ext>
            </a:extLst>
          </a:blip>
          <a:srcRect/>
          <a:stretch>
            <a:fillRect/>
          </a:stretch>
        </p:blipFill>
        <p:spPr bwMode="auto">
          <a:xfrm>
            <a:off x="7436485" y="0"/>
            <a:ext cx="1707515" cy="1181100"/>
          </a:xfrm>
          <a:prstGeom prst="rect">
            <a:avLst/>
          </a:prstGeom>
          <a:noFill/>
          <a:ln>
            <a:noFill/>
          </a:ln>
        </p:spPr>
      </p:pic>
    </p:spTree>
    <p:extLst>
      <p:ext uri="{BB962C8B-B14F-4D97-AF65-F5344CB8AC3E}">
        <p14:creationId xmlns:p14="http://schemas.microsoft.com/office/powerpoint/2010/main" val="2533660523"/>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Time is spatial...</a:t>
            </a:r>
            <a:endParaRPr lang="en-GB" dirty="0"/>
          </a:p>
        </p:txBody>
      </p:sp>
      <p:sp>
        <p:nvSpPr>
          <p:cNvPr id="6" name="Right Arrow 5"/>
          <p:cNvSpPr/>
          <p:nvPr/>
        </p:nvSpPr>
        <p:spPr>
          <a:xfrm>
            <a:off x="1475656" y="2132856"/>
            <a:ext cx="1656184" cy="432048"/>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6"/>
          <p:cNvSpPr txBox="1"/>
          <p:nvPr/>
        </p:nvSpPr>
        <p:spPr>
          <a:xfrm>
            <a:off x="827584" y="2132856"/>
            <a:ext cx="655949" cy="369332"/>
          </a:xfrm>
          <a:prstGeom prst="rect">
            <a:avLst/>
          </a:prstGeom>
          <a:noFill/>
        </p:spPr>
        <p:txBody>
          <a:bodyPr wrap="none" rtlCol="0">
            <a:spAutoFit/>
          </a:bodyPr>
          <a:lstStyle/>
          <a:p>
            <a:r>
              <a:rPr lang="en-GB" i="1" dirty="0" smtClean="0"/>
              <a:t>Then</a:t>
            </a:r>
            <a:endParaRPr lang="en-GB" i="1" dirty="0"/>
          </a:p>
        </p:txBody>
      </p:sp>
      <p:sp>
        <p:nvSpPr>
          <p:cNvPr id="9" name="TextBox 8"/>
          <p:cNvSpPr txBox="1"/>
          <p:nvPr/>
        </p:nvSpPr>
        <p:spPr>
          <a:xfrm>
            <a:off x="3203848" y="2132856"/>
            <a:ext cx="616323" cy="369332"/>
          </a:xfrm>
          <a:prstGeom prst="rect">
            <a:avLst/>
          </a:prstGeom>
          <a:noFill/>
        </p:spPr>
        <p:txBody>
          <a:bodyPr wrap="none" rtlCol="0">
            <a:spAutoFit/>
          </a:bodyPr>
          <a:lstStyle/>
          <a:p>
            <a:r>
              <a:rPr lang="en-GB" i="1" dirty="0" smtClean="0"/>
              <a:t>Now</a:t>
            </a:r>
            <a:endParaRPr lang="en-GB" i="1" dirty="0"/>
          </a:p>
        </p:txBody>
      </p:sp>
      <p:pic>
        <p:nvPicPr>
          <p:cNvPr id="8" name="Picture 7" descr="http://the-sra.org.uk/img/sralogo120x83.jpg"/>
          <p:cNvPicPr/>
          <p:nvPr/>
        </p:nvPicPr>
        <p:blipFill>
          <a:blip r:embed="rId2">
            <a:extLst>
              <a:ext uri="{28A0092B-C50C-407E-A947-70E740481C1C}">
                <a14:useLocalDpi xmlns:a14="http://schemas.microsoft.com/office/drawing/2010/main" val="0"/>
              </a:ext>
            </a:extLst>
          </a:blip>
          <a:srcRect/>
          <a:stretch>
            <a:fillRect/>
          </a:stretch>
        </p:blipFill>
        <p:spPr bwMode="auto">
          <a:xfrm>
            <a:off x="7436485" y="0"/>
            <a:ext cx="1707515" cy="1181100"/>
          </a:xfrm>
          <a:prstGeom prst="rect">
            <a:avLst/>
          </a:prstGeom>
          <a:noFill/>
          <a:ln>
            <a:noFill/>
          </a:ln>
        </p:spPr>
      </p:pic>
    </p:spTree>
    <p:extLst>
      <p:ext uri="{BB962C8B-B14F-4D97-AF65-F5344CB8AC3E}">
        <p14:creationId xmlns:p14="http://schemas.microsoft.com/office/powerpoint/2010/main" val="2880008096"/>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...but is it cultural?</a:t>
            </a:r>
            <a:endParaRPr lang="en-GB" dirty="0"/>
          </a:p>
        </p:txBody>
      </p:sp>
      <p:sp>
        <p:nvSpPr>
          <p:cNvPr id="6" name="Right Arrow 5"/>
          <p:cNvSpPr/>
          <p:nvPr/>
        </p:nvSpPr>
        <p:spPr>
          <a:xfrm>
            <a:off x="1475656" y="2132856"/>
            <a:ext cx="1656184" cy="432048"/>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6"/>
          <p:cNvSpPr txBox="1"/>
          <p:nvPr/>
        </p:nvSpPr>
        <p:spPr>
          <a:xfrm>
            <a:off x="827584" y="2132856"/>
            <a:ext cx="655949" cy="369332"/>
          </a:xfrm>
          <a:prstGeom prst="rect">
            <a:avLst/>
          </a:prstGeom>
          <a:noFill/>
        </p:spPr>
        <p:txBody>
          <a:bodyPr wrap="none" rtlCol="0">
            <a:spAutoFit/>
          </a:bodyPr>
          <a:lstStyle/>
          <a:p>
            <a:r>
              <a:rPr lang="en-GB" i="1" dirty="0" smtClean="0"/>
              <a:t>Then</a:t>
            </a:r>
            <a:endParaRPr lang="en-GB" i="1" dirty="0"/>
          </a:p>
        </p:txBody>
      </p:sp>
      <p:sp>
        <p:nvSpPr>
          <p:cNvPr id="9" name="TextBox 8"/>
          <p:cNvSpPr txBox="1"/>
          <p:nvPr/>
        </p:nvSpPr>
        <p:spPr>
          <a:xfrm>
            <a:off x="3203848" y="2132856"/>
            <a:ext cx="616323" cy="369332"/>
          </a:xfrm>
          <a:prstGeom prst="rect">
            <a:avLst/>
          </a:prstGeom>
          <a:noFill/>
        </p:spPr>
        <p:txBody>
          <a:bodyPr wrap="none" rtlCol="0">
            <a:spAutoFit/>
          </a:bodyPr>
          <a:lstStyle/>
          <a:p>
            <a:r>
              <a:rPr lang="en-GB" i="1" dirty="0" smtClean="0"/>
              <a:t>Now</a:t>
            </a:r>
            <a:endParaRPr lang="en-GB" i="1" dirty="0"/>
          </a:p>
        </p:txBody>
      </p:sp>
      <p:sp>
        <p:nvSpPr>
          <p:cNvPr id="8" name="TextBox 7"/>
          <p:cNvSpPr txBox="1"/>
          <p:nvPr/>
        </p:nvSpPr>
        <p:spPr>
          <a:xfrm>
            <a:off x="4283968" y="2132856"/>
            <a:ext cx="3717684" cy="461665"/>
          </a:xfrm>
          <a:prstGeom prst="rect">
            <a:avLst/>
          </a:prstGeom>
          <a:solidFill>
            <a:schemeClr val="bg1">
              <a:lumMod val="85000"/>
            </a:schemeClr>
          </a:solidFill>
        </p:spPr>
        <p:txBody>
          <a:bodyPr wrap="none" rtlCol="0">
            <a:spAutoFit/>
          </a:bodyPr>
          <a:lstStyle/>
          <a:p>
            <a:r>
              <a:rPr lang="en-GB" sz="2400" dirty="0" smtClean="0">
                <a:latin typeface="Kunstler Script" pitchFamily="66" charset="0"/>
              </a:rPr>
              <a:t>The quick brown fox jumps over the lazy dog</a:t>
            </a:r>
            <a:endParaRPr lang="en-GB" sz="2400" dirty="0">
              <a:latin typeface="Kunstler Script" pitchFamily="66" charset="0"/>
            </a:endParaRPr>
          </a:p>
        </p:txBody>
      </p:sp>
      <p:sp>
        <p:nvSpPr>
          <p:cNvPr id="13" name="Right Arrow 12"/>
          <p:cNvSpPr/>
          <p:nvPr/>
        </p:nvSpPr>
        <p:spPr>
          <a:xfrm rot="10800000">
            <a:off x="1547664" y="3356992"/>
            <a:ext cx="1656184" cy="432048"/>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Box 13"/>
          <p:cNvSpPr txBox="1"/>
          <p:nvPr/>
        </p:nvSpPr>
        <p:spPr>
          <a:xfrm>
            <a:off x="899592" y="3356992"/>
            <a:ext cx="616323" cy="369332"/>
          </a:xfrm>
          <a:prstGeom prst="rect">
            <a:avLst/>
          </a:prstGeom>
          <a:noFill/>
        </p:spPr>
        <p:txBody>
          <a:bodyPr wrap="none" rtlCol="0">
            <a:spAutoFit/>
          </a:bodyPr>
          <a:lstStyle/>
          <a:p>
            <a:r>
              <a:rPr lang="en-GB" i="1" dirty="0" smtClean="0"/>
              <a:t>Now</a:t>
            </a:r>
            <a:endParaRPr lang="en-GB" i="1" dirty="0"/>
          </a:p>
        </p:txBody>
      </p:sp>
      <p:sp>
        <p:nvSpPr>
          <p:cNvPr id="15" name="TextBox 14"/>
          <p:cNvSpPr txBox="1"/>
          <p:nvPr/>
        </p:nvSpPr>
        <p:spPr>
          <a:xfrm>
            <a:off x="3275856" y="3356992"/>
            <a:ext cx="644728" cy="369332"/>
          </a:xfrm>
          <a:prstGeom prst="rect">
            <a:avLst/>
          </a:prstGeom>
          <a:noFill/>
        </p:spPr>
        <p:txBody>
          <a:bodyPr wrap="none" rtlCol="0">
            <a:spAutoFit/>
          </a:bodyPr>
          <a:lstStyle/>
          <a:p>
            <a:r>
              <a:rPr lang="en-GB" i="1" dirty="0" smtClean="0"/>
              <a:t>Then</a:t>
            </a:r>
            <a:endParaRPr lang="en-GB" i="1" dirty="0"/>
          </a:p>
        </p:txBody>
      </p:sp>
      <p:pic>
        <p:nvPicPr>
          <p:cNvPr id="34818" name="Picture 2" descr="http://travel.state.gov/images/arabic_mandatory.gif"/>
          <p:cNvPicPr>
            <a:picLocks noChangeAspect="1" noChangeArrowheads="1"/>
          </p:cNvPicPr>
          <p:nvPr/>
        </p:nvPicPr>
        <p:blipFill>
          <a:blip r:embed="rId2" cstate="print"/>
          <a:srcRect/>
          <a:stretch>
            <a:fillRect/>
          </a:stretch>
        </p:blipFill>
        <p:spPr bwMode="auto">
          <a:xfrm>
            <a:off x="4283968" y="2881569"/>
            <a:ext cx="3744416" cy="1488860"/>
          </a:xfrm>
          <a:prstGeom prst="rect">
            <a:avLst/>
          </a:prstGeom>
          <a:noFill/>
        </p:spPr>
      </p:pic>
      <p:pic>
        <p:nvPicPr>
          <p:cNvPr id="34820" name="Picture 4" descr="http://images.wisegeek.com/mandarin-chinese-text.jpg"/>
          <p:cNvPicPr>
            <a:picLocks noChangeAspect="1" noChangeArrowheads="1"/>
          </p:cNvPicPr>
          <p:nvPr/>
        </p:nvPicPr>
        <p:blipFill>
          <a:blip r:embed="rId3" cstate="print"/>
          <a:srcRect/>
          <a:stretch>
            <a:fillRect/>
          </a:stretch>
        </p:blipFill>
        <p:spPr bwMode="auto">
          <a:xfrm>
            <a:off x="5004048" y="4581128"/>
            <a:ext cx="2409371" cy="1792572"/>
          </a:xfrm>
          <a:prstGeom prst="rect">
            <a:avLst/>
          </a:prstGeom>
          <a:noFill/>
        </p:spPr>
      </p:pic>
      <p:sp>
        <p:nvSpPr>
          <p:cNvPr id="16" name="Right Arrow 15"/>
          <p:cNvSpPr/>
          <p:nvPr/>
        </p:nvSpPr>
        <p:spPr>
          <a:xfrm rot="16200000">
            <a:off x="1835696" y="5301208"/>
            <a:ext cx="1008112" cy="432048"/>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TextBox 16"/>
          <p:cNvSpPr txBox="1"/>
          <p:nvPr/>
        </p:nvSpPr>
        <p:spPr>
          <a:xfrm>
            <a:off x="2051720" y="6093296"/>
            <a:ext cx="644728" cy="369332"/>
          </a:xfrm>
          <a:prstGeom prst="rect">
            <a:avLst/>
          </a:prstGeom>
          <a:noFill/>
        </p:spPr>
        <p:txBody>
          <a:bodyPr wrap="none" rtlCol="0">
            <a:spAutoFit/>
          </a:bodyPr>
          <a:lstStyle/>
          <a:p>
            <a:r>
              <a:rPr lang="en-GB" i="1" dirty="0" smtClean="0"/>
              <a:t>Then</a:t>
            </a:r>
            <a:endParaRPr lang="en-GB" i="1" dirty="0"/>
          </a:p>
        </p:txBody>
      </p:sp>
      <p:sp>
        <p:nvSpPr>
          <p:cNvPr id="18" name="TextBox 17"/>
          <p:cNvSpPr txBox="1"/>
          <p:nvPr/>
        </p:nvSpPr>
        <p:spPr>
          <a:xfrm>
            <a:off x="2051720" y="4581128"/>
            <a:ext cx="616323" cy="369332"/>
          </a:xfrm>
          <a:prstGeom prst="rect">
            <a:avLst/>
          </a:prstGeom>
          <a:noFill/>
        </p:spPr>
        <p:txBody>
          <a:bodyPr wrap="none" rtlCol="0">
            <a:spAutoFit/>
          </a:bodyPr>
          <a:lstStyle/>
          <a:p>
            <a:r>
              <a:rPr lang="en-GB" i="1" dirty="0" smtClean="0"/>
              <a:t>Now</a:t>
            </a:r>
            <a:endParaRPr lang="en-GB" i="1" dirty="0"/>
          </a:p>
        </p:txBody>
      </p:sp>
      <p:pic>
        <p:nvPicPr>
          <p:cNvPr id="19" name="Picture 18" descr="http://the-sra.org.uk/img/sralogo120x83.jpg"/>
          <p:cNvPicPr/>
          <p:nvPr/>
        </p:nvPicPr>
        <p:blipFill>
          <a:blip r:embed="rId4">
            <a:extLst>
              <a:ext uri="{28A0092B-C50C-407E-A947-70E740481C1C}">
                <a14:useLocalDpi xmlns:a14="http://schemas.microsoft.com/office/drawing/2010/main" val="0"/>
              </a:ext>
            </a:extLst>
          </a:blip>
          <a:srcRect/>
          <a:stretch>
            <a:fillRect/>
          </a:stretch>
        </p:blipFill>
        <p:spPr bwMode="auto">
          <a:xfrm>
            <a:off x="7436485" y="0"/>
            <a:ext cx="1707515" cy="1181100"/>
          </a:xfrm>
          <a:prstGeom prst="rect">
            <a:avLst/>
          </a:prstGeom>
          <a:noFill/>
          <a:ln>
            <a:noFill/>
          </a:ln>
        </p:spPr>
      </p:pic>
    </p:spTree>
    <p:extLst>
      <p:ext uri="{BB962C8B-B14F-4D97-AF65-F5344CB8AC3E}">
        <p14:creationId xmlns:p14="http://schemas.microsoft.com/office/powerpoint/2010/main" val="1080647632"/>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Information Visualisation </a:t>
            </a:r>
            <a:br>
              <a:rPr lang="en-GB" dirty="0" smtClean="0"/>
            </a:br>
            <a:r>
              <a:rPr lang="en-GB" dirty="0" smtClean="0"/>
              <a:t>of this course!</a:t>
            </a:r>
            <a:endParaRPr lang="en-GB" dirty="0"/>
          </a:p>
        </p:txBody>
      </p:sp>
      <p:sp>
        <p:nvSpPr>
          <p:cNvPr id="3" name="Content Placeholder 2"/>
          <p:cNvSpPr>
            <a:spLocks noGrp="1"/>
          </p:cNvSpPr>
          <p:nvPr>
            <p:ph idx="1"/>
          </p:nvPr>
        </p:nvSpPr>
        <p:spPr/>
        <p:txBody>
          <a:bodyPr/>
          <a:lstStyle/>
          <a:p>
            <a:endParaRPr lang="en-GB"/>
          </a:p>
        </p:txBody>
      </p:sp>
      <p:pic>
        <p:nvPicPr>
          <p:cNvPr id="409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5171" t="8784" r="55285" b="5165"/>
          <a:stretch/>
        </p:blipFill>
        <p:spPr bwMode="auto">
          <a:xfrm>
            <a:off x="611560" y="1700808"/>
            <a:ext cx="7848872" cy="43924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4" descr="http://the-sra.org.uk/img/sralogo120x83.jpg"/>
          <p:cNvPicPr/>
          <p:nvPr/>
        </p:nvPicPr>
        <p:blipFill>
          <a:blip r:embed="rId3">
            <a:extLst>
              <a:ext uri="{28A0092B-C50C-407E-A947-70E740481C1C}">
                <a14:useLocalDpi xmlns:a14="http://schemas.microsoft.com/office/drawing/2010/main" val="0"/>
              </a:ext>
            </a:extLst>
          </a:blip>
          <a:srcRect/>
          <a:stretch>
            <a:fillRect/>
          </a:stretch>
        </p:blipFill>
        <p:spPr bwMode="auto">
          <a:xfrm>
            <a:off x="7436485" y="0"/>
            <a:ext cx="1707515" cy="1181100"/>
          </a:xfrm>
          <a:prstGeom prst="rect">
            <a:avLst/>
          </a:prstGeom>
          <a:noFill/>
          <a:ln>
            <a:noFill/>
          </a:ln>
        </p:spPr>
      </p:pic>
    </p:spTree>
    <p:extLst>
      <p:ext uri="{BB962C8B-B14F-4D97-AF65-F5344CB8AC3E}">
        <p14:creationId xmlns:p14="http://schemas.microsoft.com/office/powerpoint/2010/main" val="2124072150"/>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Statistics and data visualisation</a:t>
            </a:r>
            <a:endParaRPr lang="en-GB" dirty="0"/>
          </a:p>
        </p:txBody>
      </p:sp>
      <p:sp>
        <p:nvSpPr>
          <p:cNvPr id="3" name="Content Placeholder 2"/>
          <p:cNvSpPr>
            <a:spLocks noGrp="1"/>
          </p:cNvSpPr>
          <p:nvPr>
            <p:ph idx="1"/>
          </p:nvPr>
        </p:nvSpPr>
        <p:spPr/>
        <p:txBody>
          <a:bodyPr/>
          <a:lstStyle/>
          <a:p>
            <a:r>
              <a:rPr lang="en-GB" dirty="0" smtClean="0"/>
              <a:t>Both help us with the following problem:</a:t>
            </a:r>
          </a:p>
          <a:p>
            <a:pPr lvl="1"/>
            <a:r>
              <a:rPr lang="en-GB" dirty="0" smtClean="0"/>
              <a:t>We cannot have too much information, but we can have too much data. </a:t>
            </a:r>
          </a:p>
          <a:p>
            <a:r>
              <a:rPr lang="en-GB" dirty="0" smtClean="0"/>
              <a:t>Both statistics and data visualisation help us in different ways:</a:t>
            </a:r>
          </a:p>
          <a:p>
            <a:pPr lvl="1"/>
            <a:r>
              <a:rPr lang="en-GB" dirty="0" smtClean="0"/>
              <a:t>Statistics: lowers the hurdle</a:t>
            </a:r>
          </a:p>
          <a:p>
            <a:pPr lvl="1"/>
            <a:r>
              <a:rPr lang="en-GB" dirty="0" smtClean="0"/>
              <a:t>Data Visualisation: allows us to jump higher</a:t>
            </a:r>
            <a:endParaRPr lang="en-GB" dirty="0"/>
          </a:p>
        </p:txBody>
      </p:sp>
      <p:pic>
        <p:nvPicPr>
          <p:cNvPr id="4" name="Picture 3" descr="http://the-sra.org.uk/img/sralogo120x83.jpg"/>
          <p:cNvPicPr/>
          <p:nvPr/>
        </p:nvPicPr>
        <p:blipFill>
          <a:blip r:embed="rId2">
            <a:extLst>
              <a:ext uri="{28A0092B-C50C-407E-A947-70E740481C1C}">
                <a14:useLocalDpi xmlns:a14="http://schemas.microsoft.com/office/drawing/2010/main" val="0"/>
              </a:ext>
            </a:extLst>
          </a:blip>
          <a:srcRect/>
          <a:stretch>
            <a:fillRect/>
          </a:stretch>
        </p:blipFill>
        <p:spPr bwMode="auto">
          <a:xfrm>
            <a:off x="7436485" y="0"/>
            <a:ext cx="1707515" cy="1181100"/>
          </a:xfrm>
          <a:prstGeom prst="rect">
            <a:avLst/>
          </a:prstGeom>
          <a:noFill/>
          <a:ln>
            <a:noFill/>
          </a:ln>
        </p:spPr>
      </p:pic>
    </p:spTree>
    <p:extLst>
      <p:ext uri="{BB962C8B-B14F-4D97-AF65-F5344CB8AC3E}">
        <p14:creationId xmlns:p14="http://schemas.microsoft.com/office/powerpoint/2010/main" val="3515511526"/>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Statistics is...</a:t>
            </a:r>
            <a:endParaRPr lang="en-GB" dirty="0"/>
          </a:p>
        </p:txBody>
      </p:sp>
      <p:sp>
        <p:nvSpPr>
          <p:cNvPr id="3" name="Content Placeholder 2"/>
          <p:cNvSpPr>
            <a:spLocks noGrp="1"/>
          </p:cNvSpPr>
          <p:nvPr>
            <p:ph idx="1"/>
          </p:nvPr>
        </p:nvSpPr>
        <p:spPr/>
        <p:txBody>
          <a:bodyPr>
            <a:normAutofit/>
          </a:bodyPr>
          <a:lstStyle/>
          <a:p>
            <a:r>
              <a:rPr lang="en-GB" dirty="0" smtClean="0"/>
              <a:t>Data</a:t>
            </a:r>
          </a:p>
          <a:p>
            <a:r>
              <a:rPr lang="en-GB" dirty="0" smtClean="0"/>
              <a:t>A summary of the data</a:t>
            </a:r>
          </a:p>
          <a:p>
            <a:r>
              <a:rPr lang="en-GB" dirty="0" smtClean="0"/>
              <a:t>A model used to summarise the data</a:t>
            </a:r>
          </a:p>
          <a:p>
            <a:r>
              <a:rPr lang="en-GB" dirty="0" smtClean="0"/>
              <a:t>Inferences, predictions, projections based on the model used to summarise the data</a:t>
            </a:r>
          </a:p>
          <a:p>
            <a:endParaRPr lang="en-GB" dirty="0"/>
          </a:p>
        </p:txBody>
      </p:sp>
      <p:pic>
        <p:nvPicPr>
          <p:cNvPr id="4" name="Picture 3" descr="http://the-sra.org.uk/img/sralogo120x83.jpg"/>
          <p:cNvPicPr/>
          <p:nvPr/>
        </p:nvPicPr>
        <p:blipFill>
          <a:blip r:embed="rId2">
            <a:extLst>
              <a:ext uri="{28A0092B-C50C-407E-A947-70E740481C1C}">
                <a14:useLocalDpi xmlns:a14="http://schemas.microsoft.com/office/drawing/2010/main" val="0"/>
              </a:ext>
            </a:extLst>
          </a:blip>
          <a:srcRect/>
          <a:stretch>
            <a:fillRect/>
          </a:stretch>
        </p:blipFill>
        <p:spPr bwMode="auto">
          <a:xfrm>
            <a:off x="7436485" y="0"/>
            <a:ext cx="1707515" cy="1181100"/>
          </a:xfrm>
          <a:prstGeom prst="rect">
            <a:avLst/>
          </a:prstGeom>
          <a:noFill/>
          <a:ln>
            <a:noFill/>
          </a:ln>
        </p:spPr>
      </p:pic>
    </p:spTree>
    <p:extLst>
      <p:ext uri="{BB962C8B-B14F-4D97-AF65-F5344CB8AC3E}">
        <p14:creationId xmlns:p14="http://schemas.microsoft.com/office/powerpoint/2010/main" val="2129722007"/>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Statistics is...</a:t>
            </a:r>
            <a:endParaRPr lang="en-GB" dirty="0"/>
          </a:p>
        </p:txBody>
      </p:sp>
      <p:sp>
        <p:nvSpPr>
          <p:cNvPr id="3" name="Content Placeholder 2"/>
          <p:cNvSpPr>
            <a:spLocks noGrp="1"/>
          </p:cNvSpPr>
          <p:nvPr>
            <p:ph idx="1"/>
          </p:nvPr>
        </p:nvSpPr>
        <p:spPr/>
        <p:txBody>
          <a:bodyPr>
            <a:normAutofit fontScale="55000" lnSpcReduction="20000"/>
          </a:bodyPr>
          <a:lstStyle/>
          <a:p>
            <a:pPr>
              <a:buNone/>
            </a:pPr>
            <a:r>
              <a:rPr lang="en-GB" sz="53300" dirty="0" smtClean="0"/>
              <a:t>Data</a:t>
            </a:r>
          </a:p>
          <a:p>
            <a:pPr algn="r">
              <a:buNone/>
            </a:pPr>
            <a:r>
              <a:rPr lang="en-GB" sz="2600" dirty="0" smtClean="0"/>
              <a:t>Reduction</a:t>
            </a:r>
            <a:endParaRPr lang="en-GB" sz="1600" dirty="0" smtClean="0"/>
          </a:p>
          <a:p>
            <a:endParaRPr lang="en-GB" dirty="0" smtClean="0"/>
          </a:p>
          <a:p>
            <a:endParaRPr lang="en-GB" dirty="0"/>
          </a:p>
        </p:txBody>
      </p:sp>
      <p:pic>
        <p:nvPicPr>
          <p:cNvPr id="4" name="Picture 3" descr="http://the-sra.org.uk/img/sralogo120x83.jpg"/>
          <p:cNvPicPr/>
          <p:nvPr/>
        </p:nvPicPr>
        <p:blipFill>
          <a:blip r:embed="rId2">
            <a:extLst>
              <a:ext uri="{28A0092B-C50C-407E-A947-70E740481C1C}">
                <a14:useLocalDpi xmlns:a14="http://schemas.microsoft.com/office/drawing/2010/main" val="0"/>
              </a:ext>
            </a:extLst>
          </a:blip>
          <a:srcRect/>
          <a:stretch>
            <a:fillRect/>
          </a:stretch>
        </p:blipFill>
        <p:spPr bwMode="auto">
          <a:xfrm>
            <a:off x="7436485" y="0"/>
            <a:ext cx="1707515" cy="1181100"/>
          </a:xfrm>
          <a:prstGeom prst="rect">
            <a:avLst/>
          </a:prstGeom>
          <a:noFill/>
          <a:ln>
            <a:noFill/>
          </a:ln>
        </p:spPr>
      </p:pic>
    </p:spTree>
    <p:extLst>
      <p:ext uri="{BB962C8B-B14F-4D97-AF65-F5344CB8AC3E}">
        <p14:creationId xmlns:p14="http://schemas.microsoft.com/office/powerpoint/2010/main" val="875979557"/>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Data Visualisation is…</a:t>
            </a:r>
            <a:endParaRPr lang="en-GB" dirty="0"/>
          </a:p>
        </p:txBody>
      </p:sp>
      <p:sp>
        <p:nvSpPr>
          <p:cNvPr id="3" name="Content Placeholder 2"/>
          <p:cNvSpPr>
            <a:spLocks noGrp="1"/>
          </p:cNvSpPr>
          <p:nvPr>
            <p:ph idx="1"/>
          </p:nvPr>
        </p:nvSpPr>
        <p:spPr/>
        <p:txBody>
          <a:bodyPr>
            <a:normAutofit lnSpcReduction="10000"/>
          </a:bodyPr>
          <a:lstStyle/>
          <a:p>
            <a:r>
              <a:rPr lang="en-GB" dirty="0" smtClean="0"/>
              <a:t>… you tell me.</a:t>
            </a:r>
          </a:p>
          <a:p>
            <a:endParaRPr lang="en-GB" dirty="0"/>
          </a:p>
          <a:p>
            <a:endParaRPr lang="en-GB" dirty="0" smtClean="0"/>
          </a:p>
          <a:p>
            <a:endParaRPr lang="en-GB" dirty="0"/>
          </a:p>
          <a:p>
            <a:endParaRPr lang="en-GB" dirty="0" smtClean="0"/>
          </a:p>
          <a:p>
            <a:endParaRPr lang="en-GB" dirty="0"/>
          </a:p>
          <a:p>
            <a:pPr marL="0" indent="0">
              <a:buNone/>
            </a:pPr>
            <a:r>
              <a:rPr lang="en-GB" dirty="0" smtClean="0"/>
              <a:t>Let’s (briefly) explore the history of data visualisation</a:t>
            </a:r>
            <a:endParaRPr lang="en-GB" dirty="0"/>
          </a:p>
        </p:txBody>
      </p:sp>
      <p:pic>
        <p:nvPicPr>
          <p:cNvPr id="4" name="Picture 3" descr="http://the-sra.org.uk/img/sralogo120x83.jpg"/>
          <p:cNvPicPr/>
          <p:nvPr/>
        </p:nvPicPr>
        <p:blipFill>
          <a:blip r:embed="rId2">
            <a:extLst>
              <a:ext uri="{28A0092B-C50C-407E-A947-70E740481C1C}">
                <a14:useLocalDpi xmlns:a14="http://schemas.microsoft.com/office/drawing/2010/main" val="0"/>
              </a:ext>
            </a:extLst>
          </a:blip>
          <a:srcRect/>
          <a:stretch>
            <a:fillRect/>
          </a:stretch>
        </p:blipFill>
        <p:spPr bwMode="auto">
          <a:xfrm>
            <a:off x="7436485" y="0"/>
            <a:ext cx="1707515" cy="1181100"/>
          </a:xfrm>
          <a:prstGeom prst="rect">
            <a:avLst/>
          </a:prstGeom>
          <a:noFill/>
          <a:ln>
            <a:noFill/>
          </a:ln>
        </p:spPr>
      </p:pic>
    </p:spTree>
    <p:extLst>
      <p:ext uri="{BB962C8B-B14F-4D97-AF65-F5344CB8AC3E}">
        <p14:creationId xmlns:p14="http://schemas.microsoft.com/office/powerpoint/2010/main" val="1204464285"/>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History of Data Visualisation</a:t>
            </a:r>
            <a:endParaRPr lang="en-GB" dirty="0"/>
          </a:p>
        </p:txBody>
      </p:sp>
      <p:sp>
        <p:nvSpPr>
          <p:cNvPr id="3" name="Content Placeholder 2"/>
          <p:cNvSpPr>
            <a:spLocks noGrp="1"/>
          </p:cNvSpPr>
          <p:nvPr>
            <p:ph idx="1"/>
          </p:nvPr>
        </p:nvSpPr>
        <p:spPr/>
        <p:txBody>
          <a:bodyPr>
            <a:normAutofit fontScale="92500" lnSpcReduction="20000"/>
          </a:bodyPr>
          <a:lstStyle/>
          <a:p>
            <a:r>
              <a:rPr lang="en-GB" dirty="0" smtClean="0">
                <a:hlinkClick r:id="rId2"/>
              </a:rPr>
              <a:t>The Milestones Project</a:t>
            </a:r>
            <a:endParaRPr lang="en-GB" dirty="0" smtClean="0"/>
          </a:p>
          <a:p>
            <a:pPr lvl="1"/>
            <a:r>
              <a:rPr lang="en-GB" dirty="0" smtClean="0"/>
              <a:t>1644: First data graph (Michael </a:t>
            </a:r>
            <a:r>
              <a:rPr lang="en-GB" dirty="0" err="1" smtClean="0"/>
              <a:t>Langren</a:t>
            </a:r>
            <a:r>
              <a:rPr lang="en-GB" dirty="0" smtClean="0"/>
              <a:t>)</a:t>
            </a:r>
          </a:p>
          <a:p>
            <a:pPr lvl="1"/>
            <a:r>
              <a:rPr lang="en-GB" dirty="0" smtClean="0"/>
              <a:t>1701: First contour map (Edmond Halley)</a:t>
            </a:r>
          </a:p>
          <a:p>
            <a:pPr lvl="1"/>
            <a:r>
              <a:rPr lang="en-GB" dirty="0" smtClean="0"/>
              <a:t>1752: Developments in contour maps (</a:t>
            </a:r>
            <a:r>
              <a:rPr lang="en-GB" dirty="0" err="1" smtClean="0"/>
              <a:t>Phillippe</a:t>
            </a:r>
            <a:r>
              <a:rPr lang="en-GB" dirty="0" smtClean="0"/>
              <a:t> </a:t>
            </a:r>
            <a:r>
              <a:rPr lang="en-GB" dirty="0" err="1" smtClean="0"/>
              <a:t>Buache</a:t>
            </a:r>
            <a:r>
              <a:rPr lang="en-GB" dirty="0" smtClean="0"/>
              <a:t>)</a:t>
            </a:r>
          </a:p>
          <a:p>
            <a:pPr lvl="1"/>
            <a:r>
              <a:rPr lang="en-GB" dirty="0" smtClean="0"/>
              <a:t>1753: Annotated timelines (Jacques </a:t>
            </a:r>
            <a:r>
              <a:rPr lang="en-GB" dirty="0" err="1" smtClean="0"/>
              <a:t>Barbeu-Dubourg</a:t>
            </a:r>
            <a:r>
              <a:rPr lang="en-GB" dirty="0" smtClean="0"/>
              <a:t>)</a:t>
            </a:r>
          </a:p>
          <a:p>
            <a:pPr lvl="1"/>
            <a:r>
              <a:rPr lang="en-GB" dirty="0" smtClean="0"/>
              <a:t>1765: </a:t>
            </a:r>
            <a:r>
              <a:rPr lang="en-GB" dirty="0" smtClean="0">
                <a:hlinkClick r:id="rId3"/>
              </a:rPr>
              <a:t>Annotated biographical timelines</a:t>
            </a:r>
            <a:r>
              <a:rPr lang="en-GB" dirty="0" smtClean="0"/>
              <a:t> (Joseph Priestley)</a:t>
            </a:r>
          </a:p>
          <a:p>
            <a:pPr lvl="1"/>
            <a:r>
              <a:rPr lang="en-GB" dirty="0" smtClean="0"/>
              <a:t>1786: Bar charts, and line graphs (</a:t>
            </a:r>
            <a:r>
              <a:rPr lang="en-GB" b="1" dirty="0" smtClean="0"/>
              <a:t>William </a:t>
            </a:r>
            <a:r>
              <a:rPr lang="en-GB" b="1" dirty="0" err="1" smtClean="0"/>
              <a:t>Playfair</a:t>
            </a:r>
            <a:r>
              <a:rPr lang="en-GB" dirty="0" smtClean="0"/>
              <a:t>)</a:t>
            </a:r>
          </a:p>
          <a:p>
            <a:pPr lvl="2"/>
            <a:r>
              <a:rPr lang="en-GB" dirty="0" smtClean="0"/>
              <a:t>Let’s explore </a:t>
            </a:r>
            <a:r>
              <a:rPr lang="en-GB" dirty="0" err="1" smtClean="0"/>
              <a:t>Playfair’s</a:t>
            </a:r>
            <a:r>
              <a:rPr lang="en-GB" dirty="0" smtClean="0"/>
              <a:t> visualisations in more detail...</a:t>
            </a:r>
          </a:p>
        </p:txBody>
      </p:sp>
      <p:pic>
        <p:nvPicPr>
          <p:cNvPr id="4" name="Picture 3" descr="http://the-sra.org.uk/img/sralogo120x83.jpg"/>
          <p:cNvPicPr/>
          <p:nvPr/>
        </p:nvPicPr>
        <p:blipFill>
          <a:blip r:embed="rId4">
            <a:extLst>
              <a:ext uri="{28A0092B-C50C-407E-A947-70E740481C1C}">
                <a14:useLocalDpi xmlns:a14="http://schemas.microsoft.com/office/drawing/2010/main" val="0"/>
              </a:ext>
            </a:extLst>
          </a:blip>
          <a:srcRect/>
          <a:stretch>
            <a:fillRect/>
          </a:stretch>
        </p:blipFill>
        <p:spPr bwMode="auto">
          <a:xfrm>
            <a:off x="7436485" y="0"/>
            <a:ext cx="1707515" cy="1181100"/>
          </a:xfrm>
          <a:prstGeom prst="rect">
            <a:avLst/>
          </a:prstGeom>
          <a:noFill/>
          <a:ln>
            <a:noFill/>
          </a:ln>
        </p:spPr>
      </p:pic>
    </p:spTree>
    <p:extLst>
      <p:ext uri="{BB962C8B-B14F-4D97-AF65-F5344CB8AC3E}">
        <p14:creationId xmlns:p14="http://schemas.microsoft.com/office/powerpoint/2010/main" val="2282598307"/>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William </a:t>
            </a:r>
            <a:r>
              <a:rPr lang="en-GB" dirty="0" err="1" smtClean="0"/>
              <a:t>Playfair</a:t>
            </a:r>
            <a:endParaRPr lang="en-GB" dirty="0"/>
          </a:p>
        </p:txBody>
      </p:sp>
      <p:sp>
        <p:nvSpPr>
          <p:cNvPr id="3" name="Content Placeholder 2"/>
          <p:cNvSpPr>
            <a:spLocks noGrp="1"/>
          </p:cNvSpPr>
          <p:nvPr>
            <p:ph idx="1"/>
          </p:nvPr>
        </p:nvSpPr>
        <p:spPr>
          <a:xfrm>
            <a:off x="3923928" y="1556792"/>
            <a:ext cx="4762872" cy="4569371"/>
          </a:xfrm>
        </p:spPr>
        <p:txBody>
          <a:bodyPr>
            <a:normAutofit/>
          </a:bodyPr>
          <a:lstStyle/>
          <a:p>
            <a:pPr lvl="2">
              <a:buNone/>
            </a:pPr>
            <a:endParaRPr lang="en-GB" dirty="0" smtClean="0"/>
          </a:p>
          <a:p>
            <a:pPr lvl="2">
              <a:buNone/>
            </a:pPr>
            <a:r>
              <a:rPr lang="en-GB" dirty="0" smtClean="0"/>
              <a:t>Born 1759 </a:t>
            </a:r>
          </a:p>
          <a:p>
            <a:pPr lvl="2">
              <a:buNone/>
            </a:pPr>
            <a:r>
              <a:rPr lang="en-GB" dirty="0" smtClean="0"/>
              <a:t>Died 1823</a:t>
            </a:r>
          </a:p>
          <a:p>
            <a:pPr lvl="2"/>
            <a:endParaRPr lang="en-GB" dirty="0" smtClean="0"/>
          </a:p>
          <a:p>
            <a:pPr lvl="2"/>
            <a:r>
              <a:rPr lang="en-GB" dirty="0" smtClean="0"/>
              <a:t>Architect</a:t>
            </a:r>
          </a:p>
          <a:p>
            <a:pPr lvl="2"/>
            <a:r>
              <a:rPr lang="en-GB" dirty="0" smtClean="0"/>
              <a:t>Mathematician</a:t>
            </a:r>
          </a:p>
          <a:p>
            <a:pPr lvl="2"/>
            <a:r>
              <a:rPr lang="en-GB" dirty="0" smtClean="0"/>
              <a:t>Economist</a:t>
            </a:r>
          </a:p>
          <a:p>
            <a:pPr lvl="2"/>
            <a:endParaRPr lang="en-GB" dirty="0" smtClean="0"/>
          </a:p>
          <a:p>
            <a:pPr lvl="2"/>
            <a:endParaRPr lang="en-GB" dirty="0" smtClean="0"/>
          </a:p>
        </p:txBody>
      </p:sp>
      <p:sp>
        <p:nvSpPr>
          <p:cNvPr id="105474" name="AutoShape 2" descr="data:image/jpeg;base64,/9j/4AAQSkZJRgABAQAAAQABAAD/2wCEAAkGBhQSERUUExQVFRUVGBgWFxcYGR0YFRQWFxcYFRUXFxUYHCYeFxklGRUUHy8gIycpLCwsFR4xNTAqNSYrLCkBCQoKDgwNFQ8PFikcFBwpKSkpKSksKSkpKSkpKSkpKSwpKSopKSkpKSkpKSwpKSkpKSwpKSwsLCkpKTUpLDUpKf/AABEIAL4BCQMBIgACEQEDEQH/xAAbAAACAwEBAQAAAAAAAAAAAAADBAECBQAGB//EAE4QAAECAwUDBwgFCQYHAAMAAAECEQADIQQSMUFRBSJhEzJicYGRsQYjQlJyodHwFDNDgsEVJFNjkqKywtI0c4PD4fEHRFSTlLPTFiVF/8QAGQEBAQEBAQEAAAAAAAAAAAAAAQACAwUE/8QAHxEBAQEAAQQDAQAAAAAAAAAAAAERIQISQfAxUYFh/9oADAMBAAIRAxEAPwD00qWLooMBlwi3JjQd0dKG6OoeEEAjy32E7XKBAS7XrwcDoKOOWD9kFskhkJBYkJSCRUEgBz3xNrsN8AOUtmOIKSCDTAmDSZF1ISAwSAAOADCCTlq2YpyQ0HdHckNB3QVo67CyUtAbBIPZFQQ7MMNIbKYjk+ESJ8qnMN2RZF1Ts1Orrhq5FeTiQJlDQd0RyQ0HdBimIuwIEyhoO6KmUNB3QwUxQpiQBlDQd0UVLGg7oZIgEyMkrapY5WTQc2Z/EiHDIGg7oWtn1sn2Jn8UuH0iKmAhA0HdBUyhoO6L3IsExJQShoO6LcmNB3Re7E3YQXTMQQSGYY0iDNSGpjXCDfRU13ccaYvi8ETLaHgFhNFGSS5bm654QcSxoO6CXI5okHyY0HdAlSqiiW6uvD3Q00VKIkCFJ0HdrBDLGg7ovdjmiQCZYL0GOnARACNB3QZCMYXChSmL9zP4sIpDaIqWNB3QLkxoO6Cu4+dYHGaYAZYViHZEtuDlT+EFXZU13RinxEC5NyaqG5KwbVeoMGXZjXfXin1dR0Y2y5dkTv7owHhEzbIjf3RzdMOdHLsx399eWY09mOm2bn76+bqOl0YU5djQ6t0c3T2o4WJF4biebpxEdMstVb6+bqOlwiRZd4b6+bqNRwiAUuxo83up5ugrRMcmxo3N1OeQ0i0uzfV76+bqNE8IhNm5m8vPPh1RFWyWNBTVKTvTMhlMUBFhYkOrcTlkNBEWOzbvPXzpmf6xfCLos1Vb68RmNBwiCv0JF7mJw0GsQuxIcbic8hpFzZ97nrw1GvVFV2Wqd9eeY06oErNsaGG6nFOXSEVnWNF07owOXCLzrKWG+vFOY9YdGKzbMbp314H1dPZiLvoiPVEJosyWFPGHVWc+uv8Ad/phNMg3Rvq/d/pjJL2mQnlZFP0uZw3KYxpLsiWwOWZ1HGM20yDysnfVjN9XRHRjSXIN36xWXqajoRXwYL9ETp7z8YmVZU3RTIZnSO5A+uv9z+iLS7Obo31YD1dPYiCJVlSxpmr+IxKLKm8d0ZR0qzn114q9X1j0IsiQXO+rL1f6IQg2VN4bowPimJVZE03Rj+BiTZzeG+rA+rqnoRKrOab6sejoehEkTLKluaPkxb6Ij1RETbOW56v3dfYi5kH11/uf0RIOXZUsN0YDwhc2ZL4ZnxX8B3QYWMkDzszAYXNPYhGZswl/PT8TgpIzXomIiLRLS15gCQA5ZybjCpqTWnGMizbREy3LsyQ3JyrxUa7xMul3gFd5MTa/IqROIM1U9ZyvTSW5jsDhjC2wtl2WVbVIkLXyvJKMw3gthfQwJUDvOX1jcwt5VlLteR13QwZ3B33f4RCrGlN9wCUywRSj75e6Sa7qe6LiVKJblEuSQ3m3vOxDXHd6QT6M61ArUXSl+bUPM6EYCkuWBMDBnQon9qXl2nvg7wLk7s0bxO4vFqb0vQCDNGaS6AbxZuZKyfNfGGFJVWoxTkdR0oDL5x9iV4rhkk1pmnPqjbKFpVvVGWR09qImhW/Uc31T0ulF1qO9TTMaRQusqAonAqzLOClPgTlgK4IVmrN5QBBN0UCT0sd5hjmYsiVMJclKaMwDnvJb3QxLQBQNr25k8eMLT7WaXG3l3LxwBD3iBm11Q69Ykk2UABystQbxGgZksMhCy7LXIcAla2HFV78BF7ROZKlsohF4sDvKIBDBy1TT8GjF+mq3FLe6SV0eqkzZaZbECromEXSAVYHB4sTWlSgKCWTmClRSFDMgFTgufe7wxLkg4FaTmCpyP2rw7oy0bZWUulAHNDqJoDOMosAkeiArH0hjnpOwfeLm64JfG7hWgL/DARJZUpYLhST7Qb3pP4QNU1TpvMnHEUw9YKbsoeEWl2khLqYgKKXGYvXQpsxh7yIYVx98CBnJVSoxT6J9YdKKTgq6apwOR09qJmSSkbtQGN3qIO6Thhhh1YxC5rpJAyPgXcZGBIUFap7j/VCgCmFR3H+qHVKOnvEKBRbD3iBorPB5SThjNyOiOMaSwpsssjqOMZ85RvyaZzdNERqXqYaaajjBTFglWqe4/GLICmFU4DI6dcSFHQ+74xKFFhQ4DTTriDpQU2WJyPrHjEpCnOGWR+MdLUWwOJ01PGJSouaHLT4xoOZV4YYHI6p4xKgqmGOh0PGJvF8DgdNRxjpizRkk11AyPGJImBTZdx164sQrh3H4wGdOWx83+8nWFbdabU3mZEp9Zk1h3JQX7xEjSUzGDKRgPRJy9uMO0bKtZU4tl2pomQlsV+sok4HPOOs8/aYG9KsisGZa0sONC8Z9o/KpJb6ImpwvEiq/WB6XujUjTrX5N2iYGXtCYAogMEJQCTdYbqhrhwhPyQ2NLs1uXLlzuUWJKit0MEOuWQHCqq4ZRmbQ8jdoTyFTZstTVG+QE4VACQE4iNPyG8mp1ntKpkxUtYmS1pdC7xJvoJckDjHTx8nw91dVqnuP9UCluFqduanANmvUmIFgQMJQ92WFHpAraSUzQ1TKAGbk8oMBj1RxZEmfWD2V/wAUuLRUjfT7CvGXFoKgZSmUfYlZHVekNcoK9acjqOEKS1MTQnclaesvUw0ZmO6cU6ap4xtkO2WgBK6kAAqUQKhCUgrI4tQcSIparahICSSlnLMaoRz2IegavAcYYlSwpUwkOCyCCxDXQSCON73QOfITV0hgGAuuClt7LpLDUx4xID8oyzgpqKbdLgo55DJpdzEdJtUogATE3SygCKi8u6ljT06COSqWarQxJIa4d0FgQVMxdkucKDSA8nKUSBKF1IOKC5BLlujm2elIiZVa0G6xJvglNFKJAoogZAOK9IQsmfJUkArTeVzRiLxu3CAAHO/LIb1geMEsk+UQndAIO6wNCpkuDkC4erUijyMpWBBDJwNLpGh3UjgwFIkpLtMopHnkmhLpGCQAo3W5oCFozpniRDCbWjAKSq8dSzqLJTgcXasAXyAcCWl+azGt5krdhUbqQdSnqJifNkJSGQ944AEDdNCeAJxrwwiBkW2Xyal3ryUJCy1QEtfBDAOGDjqgI2nLNbwG8Ul+c95SEgPRnQsUxuwI8klRSJYCFBQVRRvAioKRhUtUV3sotytnvNdBepLEgm8VChFS6lF+kdTEVE29CQo8oAWpVgFAKvEpwAdKqAegrN2Mq2oN4oLhheYFt4bisOIHEHowG0ciWZCbpxKkl98qemNSqYScrx9Ys2iwyyndSAFJbShBAp1KNOMCGKxx7j8ITCw3+hhiVPKkpLGoByzD6wuF0FD7vjGais1Yvyeub/LGqFhu7xEZCl78qh503TRHGNZK6YHLxEFJgLEShYYdQ8IgL4GJQugocBFFXS5g958TEpmBz2R0tfA4nxMDXPIJZC1YYXf5lCECmYH7DkeEAmbSQGpMxylTDkdERX6cq8PMzcDnK1H62BWjaMwNdss1Rf15KRgf1h8ISrbNupSKS7Qr2ZEzxUkCM7bPlTNEo/R7LaFzDQX5K0pTxOvUO+Otu1be3m7CgDVc9B9ySPGFFbQ2v/0tnH3x/wDWNyLGTb/KG3zbJyX0SemaQAZqUqAKc2SzgkUxzMee2eNpyC6EWnS6pKlJzHNUCHxj2Jtm2MpFnAalU/8A1hddr2vhyMgGtXTi6tZjetG5c+mnj7dYdozj5yXaV8ClV3LBIDDLKPT/APDuXaJU4S5yJkuUmXMKApJAKlLllWVT+EVmS9sqwKE+yZQ9Xr6MO+SOz7Yi1mZa3U8lSUm+lTb6FMwLAQ28eFXsgK89eODBsXbmu2WMAti6Tm/RaH9Z290EMuZ68z9mXA7WyhOBdI5IOaAt5zA4Dtjgwueej2FeMuLtFSN9PsK8ZcXeCktLdyzc2V/EqGiTXDFPinhC0sVNfRleKoZKTWuacuKY0yvZjVYON7xSk/PVBVpFH1DdYqPj2QsgXZhJNFMnqUA47wSOwawedIChUAtg+UIEEBtMu8ktoceaaYFsoXRYAQRqS9S+hYYJp81iq7LKoAMwCA5BYEhOLDAd3GJORallQbk7rB2KiRWpDBiG6opItk5WCZb9a6YYm63rdw1pwEoG8EF2vvVzk5q7lvdAbZNlSklUyWQHrdJO8SBkakkiAmJqpo3iJQOFSpineJq1KhGRz0ESuZOyEt72BKqoGeGNR3wrITKmAkJSsDFnYENQuccD2DhBhZ5VBcZ3SB1O4oeB4UiQsmasPyplgdEmhYku/Bu4wxyorXDHg1S8Z5ssog3QAVOASCQ4xoaKIZ+yCJ2eht0C6zEuSWzD5E5nGsSNu8UWtgScq91YrLsSE1SkDv8AnKBbQqkp1BfgkCvfQfe4QJEhKghIpRIHuHCF95su8/CHCDr7oTILY+6M0lpoN+ThjNz4J4RpTSu7uhL0xJbEaJjOnpN+TXOblwTGoxbHTLiOMVagCxavR+jjr5Q+DQsZFvIDTbKKD7OYf8yNYJPrDu/1iyElhXIZcOuGUMD6DtE4WqzipwknU6qMDTsvaTn88k5fYCPRpQWopqmrPmeMB+jTHPniMK3E/jGu5MJOydpBX9tkmhxkBsRoIclWXaAIvT7Kqv6JYyOixDatnzX/ALVMFDhLlUqP1cUmbHnFvzydjkiSDgf1UOoO32yfJllc1dlSkM6jygFSAMznGLO/4iy0/ayFeyicfFIEH215FJmj84tloUBgFqQEvg7XQH4xiT/IfZyKqtpH+JKfuCXjUnT5PD1OxduKtUu9JXZ1NRQ84FJ60kOOvCDL5d/scTmvWZwj5la/oEhYMiba1qHpoKJYHUopve6NTZPlRKVRdstko9O5MHpemJZOYxAxMN6PMWPalFqOBs4wxTMPqdIcIBs6y2kWgKnTZa0mWoJQlJQEl5Zdy5JalTCdktEuYRc2ko4ZyHxTkZb/AO0algsi0zUEz1zAUKAvCWw5mBQhMYA/JymxQxDfXKZu+JtxN2cT+iyJJ+04Yxczn9Bbio81nwPb7+uItaS00OD5ocB9ppGUuecj2FeMuLtA33kewrxlwR4EXQ14uW3ZWbZq4wwbta5p9I6p4wuhVTjzZWROatIaMzGhxTkejwjTKsxCSFh9PSOg40MXl2tlXFEPkaMvTqVQ0zy0HKXzqHLI6DhETyCFggkFODFjQ8IQOqWDiBEXOwZAN8IWUVJJukkAPdUDxwWzjDN+yO/KaRzwqXxUN39sboHWREgnn3lC6lSHYFxeu6lwB2MX1GdLQiYoB5AU2RUhqOfVLVao46B2uQlzAVJAW9XSpwcsQWwgS7Of0T/f4N2f6nWAhIlLSaSgUtXedTq3lNeLEXmFanHDGETJwFZQ4MtLgE1HNAZg/Fx2XNncMZWD/aE44+Ag9nsaRUJIPWT+MSARMWE1TdW+6m9eChTHQGvU0NqkpJdgTqweBTdoS0m6VC96o3l/sJdXugRtaiQEoUkH0lJL9iB+JHUYkPaLQEAPiaAZqOgfxyhZaAyiVC8QXZRbAsBXAOe8nOCsAMFEkpckFzvDhhwFImevdNDgcjp1QJRQTr+8fjCZutj+8fjDxVwPcfhCZWGwPcfhGSXtIF+TXOZmdEcY1AkNicszqOMZlqUL8nHGZkfVRwjTChdw0yOo4RUjJSNT+0fjEggAOpqDFXDrjkqGh/ZPwjgoMKE0Hok5cBFEAdoyE86dLFTjNAzPSjPtHlRYkvetKcuatRP7hJjURakh91eJwlr9Y9GAzdqhJLSp6sKJlK/maNRPPWny3sKcFzl0NEmdwzUpPGMHaHl5ZzzLLNV/eT5gB+6FK8Y9Xa/KaeD5vZ9pUWPOuoGWhUf94wrXt7a6juWTkxkyLx71Kb3R0k90x5K1eUCFlxYbMOsTFHvMyL7P27JSrztgkLT0ApCh3qIMb/5T20DWUsjQykN7gD742rD5T7QH1uz1q4oJSe5V7xjdvull2XauyFDesxQW9KWojvQowygbHOAkjrSsevqPZj0ll8olkC9Y7WmnqpUPct/dFxtIEnzc8dctWszR9fdHPWWAiwbKOVmy9PinVXtRobHs1kRMAs5ljdUVCXMp6GICqdcaaLaKbszEegvVHCFUW1Sp6UCXMSBLUeUUg3bzywwSamjl6ZQajiVqzSnj54+6kRNbzrF/NjMn9J1nugjL9Yf9lTeMAtKxdmu/1SQWSQ78oKJMZAvpI9hXjLgkCbeR7CurGXBIzSAklyw9CVn0lcIYvGtBinP2eEKPvHeCdyXk71Xxgt813xin0T0elGgYKjv0GWfAcImaTv0GGvA8ICVne3xl6J0HSiZqzv76cPVOh6UIGmlTqoObr7XCJvKvYDm68eqATFl1b6eb6p6XSjlqU/1iRTG5x9qIAzNmS1lF6TKUbuJAf0c7r/7wCXshDJYLS49GfNTkNFQXkphutPCd01EtNOb6xI/2hBWxZy7r26eKOyEy06ZpRD+tGrNsx0uVTjVQ/tE3JagPS0Ai6NkIcvLv1HPmLXkDgtxCdi2VOCQ1tm4qxlSj6RzKPl4ILBOc/nqxX9FKrQdGL9DSlSrhZKEpDYJoMdAmLKKnG6M8+HVGZ9DnAn88UaP9VKduxMZ1o20UEeetC8aJsatOKUj3xYsekmE6DFOfSHCKzibpoMDnw6o8qvytX+jtZqP+UAzH6yATfK+cX81a2b/ph/VF2049VNXN9FCO1ZHhLMZq5s9qS5XbMV/8oxv/AMsm/o7Z/wCKn+uF1eU831LX/wCMn+qLspxr2udab0lpch3Ww5Rbc1LueT6ob5e2t9VZsvtZmo/Vx5+Z5VHzRVKtAYrqZFS4TgAvh7xGgny0S31doy/5ZWv95Bem/RjTMzaOSLGOtc0/yiAhO1CAxsQoMppiifLVHqWj/wAaZ/XBpHlfLIA86mgxss78Hi5+kVNk2sXadZU1OCTqX5yDC6tjbXJP53KHUG8JMa8vykl/pFCp/wCWnamKo2tyiiE2kowqbMpL9swNDt+kwj5MbVettDkH7RfDRHVAJ/kNtJfOtYV/izf6Y3rXYlqO9tKaHB5iEJ09RL/7RlT/ACXlL5+0LUp9QojwaNTq9wvO7Q8ipko+etlmSrRU1V7uKXjk7YtFnVcTtFKm0vzUdQUZah3Rrq/4e2SrWqY/sN+EIWnyUsiFMJlsXxRZyU95AfsjXdKXtth261rlJV+azkkDfRMWknrHJkBWuHVDip01/q0Z/aH9Z+q648LY9gWdBdFot0s6izzEnvSmNeXKKmA2jagztelFL87EqQL3a+JjFjNj0iZs1/q0Yj7Q+sj9XFZEyYZqHQkC4rBZPqZFAhOzy5mAtl7CplS3xRoB8iDBS0rl+cC91WCEgiiemAYyDH0Gp5rORd4GhTQ6UhmWfOKcNuIzfOZCZVW9cS5LvdQ76vyvARazTFLWouBupxSDmvRZaADzj5xPsr/ilxaAqSRMS5B3V4Bs5fEwWCkuFMTUDclY+0rjBzOx304p/l4wELY4gbkvH2l8YJNtIAJK0AOnEtp0o0yKZvO305eA4xM2bRW+nD8D0o83tPy6lSllKb012dUtJKU0GZULx6u+LzvLiQpCrs26SM5E0tjkG8YcpyvQzZ43t9PN/q6ULzdsSkqrNQKaE58DGIbSuYd3aUsFQDASpYJd2SylEg9daxS2bLnOy9qrTTIIR2bqhDixozfKWSAlptbuIlTFNzcgKx43yhtwmJpNt00tRCZXJSu3cqOwmGjseWCCra05xmCothos/Ijd2TthKboVb0zQzMuWEHL0gznreNfHMPw+aWLlUFwi1j+7UpJ/9cbdm2irObtZPVvZDMtH0Wx7TRcHnpeKsx6yulDMuc9QtBGowwGd6K9f8WvnSNpl/wC0bW/7YJ8YOjaLkPbNpj2pL+CTHv8AlC/OTh8+lFVzC4305+HtQd38GvG/Sww/P7biMZCtR+phgC8KbRtOGCpYS9MN6UI9TNmmm+nEeI6UUnTDdO+nA+HtRnuWs1FlmJ/5xR60SvwSIqlKmHn0n7ifwMahmH1k/P3oWvlucn5+9GLSzlqN6U60llTcmyR0o10TKc9OXzzozbQo35VU86Z4I4xqS1FsU/PbBUOiZ00/P3ouidujfTgPnnRVKzqn57YtKWWFU4Dw64kClS6+eQKn0OJ/WQvNkzVEtawjDmy0V/aJjQlKOqcT4njEhRc1Tl+PGFayvoM9/wC3qwNeTk8OHy0DmbKnH/8AozexEoeAjavlxVOB14cYspZpvJx/A8YdWvJWvyPUuqto2lR9sN3BUP2fY01FBtGcR0hLX71AmNuYssd5Pz96LXz6yfn70W1aQsiZiUh7SlVBihIOHRUIIqZ004n/ADOlDMtZYbycB4e1C8wl8U4n/M4xBwm156cfxR0oCpbrQCtPNUNKEJzCqQW8XxT8qR0oBMnEKQXB3VCgrUI6USVW15t7HHlC2rtyzt2ZQaVMCVHeBF1ABqalS2ckk9pgBP8AehtCrI4NynyIraVXhUkUl0Z1UUuhF41JAz8YiJKnlSwTlyyexK0Ae4QzCVkFQ71M41cFjMSRQ1whyBMy37blSFATZiUXkIIcKLsVPh1wjN8s5FWtMrFJ+qmHAjpcIzvLPaSpUyVdnTJTyw4QkKCmUal1pwfjHnZnlEs4220ZfZgeE2OkjU6dj0tq8skklreA/q2VRy6ajCw8qAtRT+U1pcYmypCc8Tl/rGEdtE42+016HwnQazeUipZU1snqvBt+SleuS5pbsjWHta0/bgD/AP7dZp6MhycaUHy8ITNtoVjtO19YlFI/dXAZnlIpbvbpyeqQhP8ADMf/AHg6vK5f/XLwZxZUP/H74c99iwzsfYSbWVcltG0Epa86VpIfBnXXA90bVj8krQgpUnaM92wIvDquqWRGBI8oFKlqJ2mU5MqzjlPuXSe8aZRhydvLTMpbLQ3rFL/uGaQR8tFloyvp9jslpuD86QedjID84vhMHhBUWa0OXtEo/wCBwGk2MLZO1VqlhtoWNWPPlhKhUmo5RJGuGcOotk0v+eWH9jgP10YxhrBM0Gq5Rp+jUP8ANi4v3heKDjgCMuKjGSg2hZ3LVZDT0ZRVr+tMOWKVOSrzqpCxVihBQe11KDRmrD0x+GI8RFJzscMD4RMwjROIz4jhFJpDHm4HPh1QBavCFssoOojo/PZCz09Hv/0jJK2vnycMZngiNOWKZRmW3nyqJxmeCOEaUpNMB89kFahlI4D57ItLFBQYD5wiiU8B89kXQmg3R89kIWljgMT49USBU4ZfOEVQnojE+PVEhNTujL5whCWrgMD+HCJVlRMQUV5qcD+HCOKMN1PyOqFImAscIuX6MUmJoaJ+eyJI4J+eyJIQ7Dm4DwgEzsxP88EQKCicB4dUBmJ4Jz/n4RJar+j8lMAWtlyyboF1XVgmDXK81PyU8IVtMgqVLAuiiq9idADpEg1W2ruoVwvpbLInDGDzU3yWYhpZphzlv3fhC65O9dvV0ZefGtKe6HLHKKVEEjmpqOtetYiXso3h1zsgPtEaeOcNQNEkJUANJh/aWhRw64NdgVLpSCfuS/FUMKlitBinxELpz9iX4qho+l93xEaCVSxvUGWXCIn0I3RUt1bqi/uEXUef1DwgNuNRhiPemY/uiC8+6MQKskUGJdotyQfAYaRS2Kw9pPiWgpNeyJM6ajz0oAUZLhqYTHejer3CCWlQQlCroxqGFQxJ8IiYfPS8ME9fNmRG0lebRnXVvRMREsxTdRughSlAFhqtQOHD3xNkkpN/dFFqGA0GsBsX1cj2ldm7M74vYj5yb1+91PxiA4kJfmpw0HHhAly08okXUtdJ5oxcAfjDD17PjAFq88n2FV7RAlp0hLc1OIyGo4QoUgSkkpBJCX3QC6mBypjD040HWPEQio+ZTiKS/eU06ojDBkJ9VPcISkpSXF1NGqwq4fSG5B3fvK/iMLWZW8rhd8IyStvkp5WULqcV5DREaMuyobmJ/ZHwjPt589L65n8kako0ipETZEeoj9kfCKzZKEyyq4igfmjIdUHSYHafqlez+EQXlWVFdxGJ9EanhEpsiHO4jL0Rx4ReVn1nxMWSamNAtaZaElO4mpY7odmJ8QItIs6ShBKEOQCd1OaXOUD2pgMMT2UMHsx3EPoP4YkFarOkXWSmqgDujBjw6oBKs6U2dwlLhJLlINanSG7Web7Q8DASprP9w5cNIkix2ZDK3U0VoPVTw+XgUiQlUtJKEuUgndGLKfAQxYjRXtfyp/0gdnPm0+yPBUSL2pCQVAJSCEFQ3Ri4w7tIJIkoUpBuI+0HNGRCRlwgG0mvV9Xg2CnFfmkM2PnI/wAT+J4T4O/REeoj9kfCE59nSFFkJwl+iM5igctHjQeELZif8L/2mIQGyoG4QACUKcgCu8jSG3haQt+T9hXiiGIyaVmWO8xdQ3QKEDjg3y5iDs4uQ8xiRW+KNoCPF8BDcrmjqHhB0xoaRGzybzmYl8wsFmyDjTV4uvZoL70yoA5w3WzD5muNKmgh6OiGkl7NBxK8GxwPre1jwrhEHZvSXzWxz9br4YUwh14l4lrPGzQCkus3Q2Ic41fEY5N74j8lpN0KvqCXoSN56V0Z8mh9454hpSRYEhIDEM7VIapZmLChiJezkgqLq3q84hu0MT2kw2YgmJaV+gi895bMzX1N14v74quwAqCrywwZryq9pL9xENkxDxHSs6xOzKWGx3lF8NSfkwOdYElLAqGHpKo2gJbKHCYqYDpT6GGZ1dd9WOuLO9YFKsQTmonM3lAnR2Ih1UUjJYtusPnZYvr9NXO4yw3V74002R0sFrTxvE+Jha3/AF0v2V+MuNCQYqVjZaUUsHW8qnY7RKLFusVKPG8fAFoKDBEwjQZNjYVWs/eI8DHIsRBJK1kHK8adrvDIMTCNJzdnBSgSpRSPRJJrhiS+cXVYcLq1pAycl+80pSGXiXiWlbRYLwDLWGLu5PiaR0zZ4KCl1AM3OPgS0MvEvEtKStnhKWvLJ1vEPlgC2Dd0dJ2cAGKlHTeIYaBjxPfDbxzwrSI2QColRUp6AEmgrm7nGOVsmqSla0s9ASQXxxNMIeBiYltKSrGRzpi1dpHgqOVZA7ut8OerJ2z4mGjFTENJosiUlw9A1VEgChLAlhgO6CNBFmBvAXSeaOoeEFTGfJ2km6KKwGQ064MnaaNFdw+MOA48dCf5TRoruHxjjtNOiu4fGHAceOeE/wApo0V3D4x35TToruHxixGyYh4U/KadFdw+MR+U06K7h8YgbJiHhQ7TToruHxip2mnRXcPjFhORDwmdpp0V3D4xB2mnRXcPjBhNkxUmFPyknRXcPjHHaSdFdw+MWIyTFXhb8pJ0V3D4xCdop0V3D4xnCBbz56X7K/4pcNmaQBdDl9Wp8fjGVbtoJ5aXjzV6esjjDX0uWoMoEjHtw14wWGU+i0Lr5sgtR1BiXoKYRc2pY+zPXeDQglUr1Vd5/qgqJ0oA7qqt7i4xVqIZKth1FqWfslDtT8YldoWymQ7EAVAvAmp4BoRvScWX3n+qLmfKLulVS5669LiYco4Ni1Lr5sggOBeFas2NKViV2iZS7LdwXcgEEYDthMzZRbdVQMOxz63E98KW3asqURuKN4KzbQH0qUUYcq4aqrXMH2feoDLV9Yn6RMYnkw4LMVZMS75VYNxjCkbdklTGWpiU5vgXFCa70E/LMsKKOTN0K1JJY3Xxiwtg2mYXuyx2qGgxZ2q/cNYkWiZeAuUepvB2q1Oq7TiYVXMkkuUFySTk5Jc4K4xKZ0oYJVn7wx9LSLKNhwz1Aq3GZ7pvBlUDUycv7uyv0pf6PtvBoVE2SxF0saHjV/W1jiuSfQPz96LKNhtdpXRkCodrwBB04xCp63DIoQH3hQvXrYQsqZJLOklsHyq+usV5WSC4QQRn8qiyrYdXA3gC9pJ0V3D4wP8AKCdFdw+MGUv/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GB"/>
          </a:p>
        </p:txBody>
      </p:sp>
      <p:pic>
        <p:nvPicPr>
          <p:cNvPr id="105480" name="Picture 8" descr="http://www.ewht.org.uk/uploads/news/id188/William%20Playfair.jpg">
            <a:hlinkClick r:id="rId2"/>
          </p:cNvPr>
          <p:cNvPicPr>
            <a:picLocks noChangeAspect="1" noChangeArrowheads="1"/>
          </p:cNvPicPr>
          <p:nvPr/>
        </p:nvPicPr>
        <p:blipFill>
          <a:blip r:embed="rId3" cstate="print"/>
          <a:srcRect/>
          <a:stretch>
            <a:fillRect/>
          </a:stretch>
        </p:blipFill>
        <p:spPr bwMode="auto">
          <a:xfrm>
            <a:off x="1187624" y="2276872"/>
            <a:ext cx="3096344" cy="3096344"/>
          </a:xfrm>
          <a:prstGeom prst="rect">
            <a:avLst/>
          </a:prstGeom>
          <a:noFill/>
        </p:spPr>
      </p:pic>
      <p:pic>
        <p:nvPicPr>
          <p:cNvPr id="6" name="Picture 5" descr="http://the-sra.org.uk/img/sralogo120x83.jpg"/>
          <p:cNvPicPr/>
          <p:nvPr/>
        </p:nvPicPr>
        <p:blipFill>
          <a:blip r:embed="rId4">
            <a:extLst>
              <a:ext uri="{28A0092B-C50C-407E-A947-70E740481C1C}">
                <a14:useLocalDpi xmlns:a14="http://schemas.microsoft.com/office/drawing/2010/main" val="0"/>
              </a:ext>
            </a:extLst>
          </a:blip>
          <a:srcRect/>
          <a:stretch>
            <a:fillRect/>
          </a:stretch>
        </p:blipFill>
        <p:spPr bwMode="auto">
          <a:xfrm>
            <a:off x="7436485" y="0"/>
            <a:ext cx="1707515" cy="1181100"/>
          </a:xfrm>
          <a:prstGeom prst="rect">
            <a:avLst/>
          </a:prstGeom>
          <a:noFill/>
          <a:ln>
            <a:noFill/>
          </a:ln>
        </p:spPr>
      </p:pic>
    </p:spTree>
    <p:extLst>
      <p:ext uri="{BB962C8B-B14F-4D97-AF65-F5344CB8AC3E}">
        <p14:creationId xmlns:p14="http://schemas.microsoft.com/office/powerpoint/2010/main" val="724881503"/>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79712" y="274638"/>
            <a:ext cx="5328592" cy="1143000"/>
          </a:xfrm>
        </p:spPr>
        <p:txBody>
          <a:bodyPr>
            <a:normAutofit/>
          </a:bodyPr>
          <a:lstStyle/>
          <a:p>
            <a:r>
              <a:rPr lang="en-GB" dirty="0" smtClean="0"/>
              <a:t>Introductions</a:t>
            </a:r>
            <a:endParaRPr lang="en-GB" dirty="0"/>
          </a:p>
        </p:txBody>
      </p:sp>
      <p:sp>
        <p:nvSpPr>
          <p:cNvPr id="3" name="Content Placeholder 2"/>
          <p:cNvSpPr>
            <a:spLocks noGrp="1"/>
          </p:cNvSpPr>
          <p:nvPr>
            <p:ph idx="1"/>
          </p:nvPr>
        </p:nvSpPr>
        <p:spPr/>
        <p:txBody>
          <a:bodyPr>
            <a:normAutofit fontScale="92500" lnSpcReduction="10000"/>
          </a:bodyPr>
          <a:lstStyle/>
          <a:p>
            <a:r>
              <a:rPr lang="en-GB" dirty="0" smtClean="0"/>
              <a:t>Who are you?</a:t>
            </a:r>
          </a:p>
          <a:p>
            <a:r>
              <a:rPr lang="en-GB" dirty="0" smtClean="0"/>
              <a:t>Where are you from and what do you do?</a:t>
            </a:r>
          </a:p>
          <a:p>
            <a:r>
              <a:rPr lang="en-GB" dirty="0" smtClean="0"/>
              <a:t>Why are you interested in data visualisation?</a:t>
            </a:r>
          </a:p>
          <a:p>
            <a:r>
              <a:rPr lang="en-GB" dirty="0" smtClean="0"/>
              <a:t>What do you understand by the term ‘data visualisation’?</a:t>
            </a:r>
          </a:p>
          <a:p>
            <a:r>
              <a:rPr lang="en-GB" dirty="0" smtClean="0"/>
              <a:t>What do you want to achieve by the end of the day?</a:t>
            </a:r>
          </a:p>
          <a:p>
            <a:r>
              <a:rPr lang="en-GB" dirty="0" smtClean="0"/>
              <a:t>What do want to achieve regarding data visualisation in the longer term?</a:t>
            </a:r>
          </a:p>
        </p:txBody>
      </p:sp>
      <p:pic>
        <p:nvPicPr>
          <p:cNvPr id="4" name="Picture 3" descr="http://the-sra.org.uk/img/sralogo120x83.jpg"/>
          <p:cNvPicPr/>
          <p:nvPr/>
        </p:nvPicPr>
        <p:blipFill>
          <a:blip r:embed="rId2">
            <a:extLst>
              <a:ext uri="{28A0092B-C50C-407E-A947-70E740481C1C}">
                <a14:useLocalDpi xmlns:a14="http://schemas.microsoft.com/office/drawing/2010/main" val="0"/>
              </a:ext>
            </a:extLst>
          </a:blip>
          <a:srcRect/>
          <a:stretch>
            <a:fillRect/>
          </a:stretch>
        </p:blipFill>
        <p:spPr bwMode="auto">
          <a:xfrm>
            <a:off x="7436485" y="0"/>
            <a:ext cx="1707515" cy="1181100"/>
          </a:xfrm>
          <a:prstGeom prst="rect">
            <a:avLst/>
          </a:prstGeom>
          <a:noFill/>
          <a:ln>
            <a:noFill/>
          </a:ln>
        </p:spPr>
      </p:pic>
    </p:spTree>
    <p:extLst>
      <p:ext uri="{BB962C8B-B14F-4D97-AF65-F5344CB8AC3E}">
        <p14:creationId xmlns:p14="http://schemas.microsoft.com/office/powerpoint/2010/main" val="2322295021"/>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William </a:t>
            </a:r>
            <a:r>
              <a:rPr lang="en-GB" dirty="0" err="1" smtClean="0"/>
              <a:t>Playfair</a:t>
            </a:r>
            <a:endParaRPr lang="en-GB" dirty="0"/>
          </a:p>
        </p:txBody>
      </p:sp>
      <p:sp>
        <p:nvSpPr>
          <p:cNvPr id="3" name="Content Placeholder 2"/>
          <p:cNvSpPr>
            <a:spLocks noGrp="1"/>
          </p:cNvSpPr>
          <p:nvPr>
            <p:ph idx="1"/>
          </p:nvPr>
        </p:nvSpPr>
        <p:spPr/>
        <p:txBody>
          <a:bodyPr>
            <a:normAutofit/>
          </a:bodyPr>
          <a:lstStyle/>
          <a:p>
            <a:pPr lvl="2">
              <a:buNone/>
            </a:pPr>
            <a:endParaRPr lang="en-GB" dirty="0" smtClean="0"/>
          </a:p>
          <a:p>
            <a:pPr lvl="2">
              <a:buNone/>
            </a:pPr>
            <a:endParaRPr lang="en-GB" dirty="0" smtClean="0"/>
          </a:p>
        </p:txBody>
      </p:sp>
      <p:sp>
        <p:nvSpPr>
          <p:cNvPr id="105474" name="AutoShape 2" descr="data:image/jpeg;base64,/9j/4AAQSkZJRgABAQAAAQABAAD/2wCEAAkGBhQSERUUExQVFRUVGBgWFxcYGR0YFRQWFxcYFRUXFxUYHCYeFxklGRUUHy8gIycpLCwsFR4xNTAqNSYrLCkBCQoKDgwNFQ8PFikcFBwpKSkpKSksKSkpKSkpKSkpKSwpKSopKSkpKSkpKSwpKSkpKSwpKSwsLCkpKTUpLDUpKf/AABEIAL4BCQMBIgACEQEDEQH/xAAbAAACAwEBAQAAAAAAAAAAAAADBAECBQAGB//EAE4QAAECAwUDBwgFCQYHAAMAAAECEQADIQQSMUFRBSJhEzJicYGRsQYjQlJyodHwFDNDgsEVJFNjkqKywtI0c4PD4fEHRFSTlLPTFiVF/8QAGQEBAQEBAQEAAAAAAAAAAAAAAQACAwUE/8QAHxEBAQEAAQQDAQAAAAAAAAAAAAERIQISQfAxUYFh/9oADAMBAAIRAxEAPwD00qWLooMBlwi3JjQd0dKG6OoeEEAjy32E7XKBAS7XrwcDoKOOWD9kFskhkJBYkJSCRUEgBz3xNrsN8AOUtmOIKSCDTAmDSZF1ISAwSAAOADCCTlq2YpyQ0HdHckNB3QVo67CyUtAbBIPZFQQ7MMNIbKYjk+ESJ8qnMN2RZF1Ts1Orrhq5FeTiQJlDQd0RyQ0HdBimIuwIEyhoO6KmUNB3QwUxQpiQBlDQd0UVLGg7oZIgEyMkrapY5WTQc2Z/EiHDIGg7oWtn1sn2Jn8UuH0iKmAhA0HdBUyhoO6L3IsExJQShoO6LcmNB3Re7E3YQXTMQQSGYY0iDNSGpjXCDfRU13ccaYvi8ETLaHgFhNFGSS5bm654QcSxoO6CXI5okHyY0HdAlSqiiW6uvD3Q00VKIkCFJ0HdrBDLGg7ovdjmiQCZYL0GOnARACNB3QZCMYXChSmL9zP4sIpDaIqWNB3QLkxoO6Cu4+dYHGaYAZYViHZEtuDlT+EFXZU13RinxEC5NyaqG5KwbVeoMGXZjXfXin1dR0Y2y5dkTv7owHhEzbIjf3RzdMOdHLsx399eWY09mOm2bn76+bqOl0YU5djQ6t0c3T2o4WJF4biebpxEdMstVb6+bqOlwiRZd4b6+bqNRwiAUuxo83up5ugrRMcmxo3N1OeQ0i0uzfV76+bqNE8IhNm5m8vPPh1RFWyWNBTVKTvTMhlMUBFhYkOrcTlkNBEWOzbvPXzpmf6xfCLos1Vb68RmNBwiCv0JF7mJw0GsQuxIcbic8hpFzZ97nrw1GvVFV2Wqd9eeY06oErNsaGG6nFOXSEVnWNF07owOXCLzrKWG+vFOY9YdGKzbMbp314H1dPZiLvoiPVEJosyWFPGHVWc+uv8Ad/phNMg3Rvq/d/pjJL2mQnlZFP0uZw3KYxpLsiWwOWZ1HGM20yDysnfVjN9XRHRjSXIN36xWXqajoRXwYL9ETp7z8YmVZU3RTIZnSO5A+uv9z+iLS7Obo31YD1dPYiCJVlSxpmr+IxKLKm8d0ZR0qzn114q9X1j0IsiQXO+rL1f6IQg2VN4bowPimJVZE03Rj+BiTZzeG+rA+rqnoRKrOab6sejoehEkTLKluaPkxb6Ij1RETbOW56v3dfYi5kH11/uf0RIOXZUsN0YDwhc2ZL4ZnxX8B3QYWMkDzszAYXNPYhGZswl/PT8TgpIzXomIiLRLS15gCQA5ZybjCpqTWnGMizbREy3LsyQ3JyrxUa7xMul3gFd5MTa/IqROIM1U9ZyvTSW5jsDhjC2wtl2WVbVIkLXyvJKMw3gthfQwJUDvOX1jcwt5VlLteR13QwZ3B33f4RCrGlN9wCUywRSj75e6Sa7qe6LiVKJblEuSQ3m3vOxDXHd6QT6M61ArUXSl+bUPM6EYCkuWBMDBnQon9qXl2nvg7wLk7s0bxO4vFqb0vQCDNGaS6AbxZuZKyfNfGGFJVWoxTkdR0oDL5x9iV4rhkk1pmnPqjbKFpVvVGWR09qImhW/Uc31T0ulF1qO9TTMaRQusqAonAqzLOClPgTlgK4IVmrN5QBBN0UCT0sd5hjmYsiVMJclKaMwDnvJb3QxLQBQNr25k8eMLT7WaXG3l3LxwBD3iBm11Q69Ykk2UABystQbxGgZksMhCy7LXIcAla2HFV78BF7ROZKlsohF4sDvKIBDBy1TT8GjF+mq3FLe6SV0eqkzZaZbECromEXSAVYHB4sTWlSgKCWTmClRSFDMgFTgufe7wxLkg4FaTmCpyP2rw7oy0bZWUulAHNDqJoDOMosAkeiArH0hjnpOwfeLm64JfG7hWgL/DARJZUpYLhST7Qb3pP4QNU1TpvMnHEUw9YKbsoeEWl2khLqYgKKXGYvXQpsxh7yIYVx98CBnJVSoxT6J9YdKKTgq6apwOR09qJmSSkbtQGN3qIO6Thhhh1YxC5rpJAyPgXcZGBIUFap7j/VCgCmFR3H+qHVKOnvEKBRbD3iBorPB5SThjNyOiOMaSwpsssjqOMZ85RvyaZzdNERqXqYaaajjBTFglWqe4/GLICmFU4DI6dcSFHQ+74xKFFhQ4DTTriDpQU2WJyPrHjEpCnOGWR+MdLUWwOJ01PGJSouaHLT4xoOZV4YYHI6p4xKgqmGOh0PGJvF8DgdNRxjpizRkk11AyPGJImBTZdx164sQrh3H4wGdOWx83+8nWFbdabU3mZEp9Zk1h3JQX7xEjSUzGDKRgPRJy9uMO0bKtZU4tl2pomQlsV+sok4HPOOs8/aYG9KsisGZa0sONC8Z9o/KpJb6ImpwvEiq/WB6XujUjTrX5N2iYGXtCYAogMEJQCTdYbqhrhwhPyQ2NLs1uXLlzuUWJKit0MEOuWQHCqq4ZRmbQ8jdoTyFTZstTVG+QE4VACQE4iNPyG8mp1ntKpkxUtYmS1pdC7xJvoJckDjHTx8nw91dVqnuP9UCluFqduanANmvUmIFgQMJQ92WFHpAraSUzQ1TKAGbk8oMBj1RxZEmfWD2V/wAUuLRUjfT7CvGXFoKgZSmUfYlZHVekNcoK9acjqOEKS1MTQnclaesvUw0ZmO6cU6ap4xtkO2WgBK6kAAqUQKhCUgrI4tQcSIparahICSSlnLMaoRz2IegavAcYYlSwpUwkOCyCCxDXQSCON73QOfITV0hgGAuuClt7LpLDUx4xID8oyzgpqKbdLgo55DJpdzEdJtUogATE3SygCKi8u6ljT06COSqWarQxJIa4d0FgQVMxdkucKDSA8nKUSBKF1IOKC5BLlujm2elIiZVa0G6xJvglNFKJAoogZAOK9IQsmfJUkArTeVzRiLxu3CAAHO/LIb1geMEsk+UQndAIO6wNCpkuDkC4erUijyMpWBBDJwNLpGh3UjgwFIkpLtMopHnkmhLpGCQAo3W5oCFozpniRDCbWjAKSq8dSzqLJTgcXasAXyAcCWl+azGt5krdhUbqQdSnqJifNkJSGQ944AEDdNCeAJxrwwiBkW2Xyal3ryUJCy1QEtfBDAOGDjqgI2nLNbwG8Ul+c95SEgPRnQsUxuwI8klRSJYCFBQVRRvAioKRhUtUV3sotytnvNdBepLEgm8VChFS6lF+kdTEVE29CQo8oAWpVgFAKvEpwAdKqAegrN2Mq2oN4oLhheYFt4bisOIHEHowG0ciWZCbpxKkl98qemNSqYScrx9Ys2iwyyndSAFJbShBAp1KNOMCGKxx7j8ITCw3+hhiVPKkpLGoByzD6wuF0FD7vjGais1Yvyeub/LGqFhu7xEZCl78qh503TRHGNZK6YHLxEFJgLEShYYdQ8IgL4GJQugocBFFXS5g958TEpmBz2R0tfA4nxMDXPIJZC1YYXf5lCECmYH7DkeEAmbSQGpMxylTDkdERX6cq8PMzcDnK1H62BWjaMwNdss1Rf15KRgf1h8ISrbNupSKS7Qr2ZEzxUkCM7bPlTNEo/R7LaFzDQX5K0pTxOvUO+Otu1be3m7CgDVc9B9ySPGFFbQ2v/0tnH3x/wDWNyLGTb/KG3zbJyX0SemaQAZqUqAKc2SzgkUxzMee2eNpyC6EWnS6pKlJzHNUCHxj2Jtm2MpFnAalU/8A1hddr2vhyMgGtXTi6tZjetG5c+mnj7dYdozj5yXaV8ClV3LBIDDLKPT/APDuXaJU4S5yJkuUmXMKApJAKlLllWVT+EVmS9sqwKE+yZQ9Xr6MO+SOz7Yi1mZa3U8lSUm+lTb6FMwLAQ28eFXsgK89eODBsXbmu2WMAti6Tm/RaH9Z290EMuZ68z9mXA7WyhOBdI5IOaAt5zA4Dtjgwueej2FeMuLtFSN9PsK8ZcXeCktLdyzc2V/EqGiTXDFPinhC0sVNfRleKoZKTWuacuKY0yvZjVYON7xSk/PVBVpFH1DdYqPj2QsgXZhJNFMnqUA47wSOwawedIChUAtg+UIEEBtMu8ktoceaaYFsoXRYAQRqS9S+hYYJp81iq7LKoAMwCA5BYEhOLDAd3GJORallQbk7rB2KiRWpDBiG6opItk5WCZb9a6YYm63rdw1pwEoG8EF2vvVzk5q7lvdAbZNlSklUyWQHrdJO8SBkakkiAmJqpo3iJQOFSpineJq1KhGRz0ESuZOyEt72BKqoGeGNR3wrITKmAkJSsDFnYENQuccD2DhBhZ5VBcZ3SB1O4oeB4UiQsmasPyplgdEmhYku/Bu4wxyorXDHg1S8Z5ssog3QAVOASCQ4xoaKIZ+yCJ2eht0C6zEuSWzD5E5nGsSNu8UWtgScq91YrLsSE1SkDv8AnKBbQqkp1BfgkCvfQfe4QJEhKghIpRIHuHCF95su8/CHCDr7oTILY+6M0lpoN+ThjNz4J4RpTSu7uhL0xJbEaJjOnpN+TXOblwTGoxbHTLiOMVagCxavR+jjr5Q+DQsZFvIDTbKKD7OYf8yNYJPrDu/1iyElhXIZcOuGUMD6DtE4WqzipwknU6qMDTsvaTn88k5fYCPRpQWopqmrPmeMB+jTHPniMK3E/jGu5MJOydpBX9tkmhxkBsRoIclWXaAIvT7Kqv6JYyOixDatnzX/ALVMFDhLlUqP1cUmbHnFvzydjkiSDgf1UOoO32yfJllc1dlSkM6jygFSAMznGLO/4iy0/ayFeyicfFIEH215FJmj84tloUBgFqQEvg7XQH4xiT/IfZyKqtpH+JKfuCXjUnT5PD1OxduKtUu9JXZ1NRQ84FJ60kOOvCDL5d/scTmvWZwj5la/oEhYMiba1qHpoKJYHUopve6NTZPlRKVRdstko9O5MHpemJZOYxAxMN6PMWPalFqOBs4wxTMPqdIcIBs6y2kWgKnTZa0mWoJQlJQEl5Zdy5JalTCdktEuYRc2ko4ZyHxTkZb/AO0algsi0zUEz1zAUKAvCWw5mBQhMYA/JymxQxDfXKZu+JtxN2cT+iyJJ+04Yxczn9Bbio81nwPb7+uItaS00OD5ocB9ppGUuecj2FeMuLtA33kewrxlwR4EXQ14uW3ZWbZq4wwbta5p9I6p4wuhVTjzZWROatIaMzGhxTkejwjTKsxCSFh9PSOg40MXl2tlXFEPkaMvTqVQ0zy0HKXzqHLI6DhETyCFggkFODFjQ8IQOqWDiBEXOwZAN8IWUVJJukkAPdUDxwWzjDN+yO/KaRzwqXxUN39sboHWREgnn3lC6lSHYFxeu6lwB2MX1GdLQiYoB5AU2RUhqOfVLVao46B2uQlzAVJAW9XSpwcsQWwgS7Of0T/f4N2f6nWAhIlLSaSgUtXedTq3lNeLEXmFanHDGETJwFZQ4MtLgE1HNAZg/Fx2XNncMZWD/aE44+Ag9nsaRUJIPWT+MSARMWE1TdW+6m9eChTHQGvU0NqkpJdgTqweBTdoS0m6VC96o3l/sJdXugRtaiQEoUkH0lJL9iB+JHUYkPaLQEAPiaAZqOgfxyhZaAyiVC8QXZRbAsBXAOe8nOCsAMFEkpckFzvDhhwFImevdNDgcjp1QJRQTr+8fjCZutj+8fjDxVwPcfhCZWGwPcfhGSXtIF+TXOZmdEcY1AkNicszqOMZlqUL8nHGZkfVRwjTChdw0yOo4RUjJSNT+0fjEggAOpqDFXDrjkqGh/ZPwjgoMKE0Hok5cBFEAdoyE86dLFTjNAzPSjPtHlRYkvetKcuatRP7hJjURakh91eJwlr9Y9GAzdqhJLSp6sKJlK/maNRPPWny3sKcFzl0NEmdwzUpPGMHaHl5ZzzLLNV/eT5gB+6FK8Y9Xa/KaeD5vZ9pUWPOuoGWhUf94wrXt7a6juWTkxkyLx71Kb3R0k90x5K1eUCFlxYbMOsTFHvMyL7P27JSrztgkLT0ApCh3qIMb/5T20DWUsjQykN7gD742rD5T7QH1uz1q4oJSe5V7xjdvull2XauyFDesxQW9KWojvQowygbHOAkjrSsevqPZj0ll8olkC9Y7WmnqpUPct/dFxtIEnzc8dctWszR9fdHPWWAiwbKOVmy9PinVXtRobHs1kRMAs5ljdUVCXMp6GICqdcaaLaKbszEegvVHCFUW1Sp6UCXMSBLUeUUg3bzywwSamjl6ZQajiVqzSnj54+6kRNbzrF/NjMn9J1nugjL9Yf9lTeMAtKxdmu/1SQWSQ78oKJMZAvpI9hXjLgkCbeR7CurGXBIzSAklyw9CVn0lcIYvGtBinP2eEKPvHeCdyXk71Xxgt813xin0T0elGgYKjv0GWfAcImaTv0GGvA8ICVne3xl6J0HSiZqzv76cPVOh6UIGmlTqoObr7XCJvKvYDm68eqATFl1b6eb6p6XSjlqU/1iRTG5x9qIAzNmS1lF6TKUbuJAf0c7r/7wCXshDJYLS49GfNTkNFQXkphutPCd01EtNOb6xI/2hBWxZy7r26eKOyEy06ZpRD+tGrNsx0uVTjVQ/tE3JagPS0Ai6NkIcvLv1HPmLXkDgtxCdi2VOCQ1tm4qxlSj6RzKPl4ILBOc/nqxX9FKrQdGL9DSlSrhZKEpDYJoMdAmLKKnG6M8+HVGZ9DnAn88UaP9VKduxMZ1o20UEeetC8aJsatOKUj3xYsekmE6DFOfSHCKzibpoMDnw6o8qvytX+jtZqP+UAzH6yATfK+cX81a2b/ph/VF2049VNXN9FCO1ZHhLMZq5s9qS5XbMV/8oxv/AMsm/o7Z/wCKn+uF1eU831LX/wCMn+qLspxr2udab0lpch3Ww5Rbc1LueT6ob5e2t9VZsvtZmo/Vx5+Z5VHzRVKtAYrqZFS4TgAvh7xGgny0S31doy/5ZWv95Bem/RjTMzaOSLGOtc0/yiAhO1CAxsQoMppiifLVHqWj/wAaZ/XBpHlfLIA86mgxss78Hi5+kVNk2sXadZU1OCTqX5yDC6tjbXJP53KHUG8JMa8vykl/pFCp/wCWnamKo2tyiiE2kowqbMpL9swNDt+kwj5MbVettDkH7RfDRHVAJ/kNtJfOtYV/izf6Y3rXYlqO9tKaHB5iEJ09RL/7RlT/ACXlL5+0LUp9QojwaNTq9wvO7Q8ipko+etlmSrRU1V7uKXjk7YtFnVcTtFKm0vzUdQUZah3Rrq/4e2SrWqY/sN+EIWnyUsiFMJlsXxRZyU95AfsjXdKXtth261rlJV+azkkDfRMWknrHJkBWuHVDip01/q0Z/aH9Z+q648LY9gWdBdFot0s6izzEnvSmNeXKKmA2jagztelFL87EqQL3a+JjFjNj0iZs1/q0Yj7Q+sj9XFZEyYZqHQkC4rBZPqZFAhOzy5mAtl7CplS3xRoB8iDBS0rl+cC91WCEgiiemAYyDH0Gp5rORd4GhTQ6UhmWfOKcNuIzfOZCZVW9cS5LvdQ76vyvARazTFLWouBupxSDmvRZaADzj5xPsr/ilxaAqSRMS5B3V4Bs5fEwWCkuFMTUDclY+0rjBzOx304p/l4wELY4gbkvH2l8YJNtIAJK0AOnEtp0o0yKZvO305eA4xM2bRW+nD8D0o83tPy6lSllKb012dUtJKU0GZULx6u+LzvLiQpCrs26SM5E0tjkG8YcpyvQzZ43t9PN/q6ULzdsSkqrNQKaE58DGIbSuYd3aUsFQDASpYJd2SylEg9daxS2bLnOy9qrTTIIR2bqhDixozfKWSAlptbuIlTFNzcgKx43yhtwmJpNt00tRCZXJSu3cqOwmGjseWCCra05xmCothos/Ijd2TthKboVb0zQzMuWEHL0gznreNfHMPw+aWLlUFwi1j+7UpJ/9cbdm2irObtZPVvZDMtH0Wx7TRcHnpeKsx6yulDMuc9QtBGowwGd6K9f8WvnSNpl/wC0bW/7YJ8YOjaLkPbNpj2pL+CTHv8AlC/OTh8+lFVzC4305+HtQd38GvG/Sww/P7biMZCtR+phgC8KbRtOGCpYS9MN6UI9TNmmm+nEeI6UUnTDdO+nA+HtRnuWs1FlmJ/5xR60SvwSIqlKmHn0n7ifwMahmH1k/P3oWvlucn5+9GLSzlqN6U60llTcmyR0o10TKc9OXzzozbQo35VU86Z4I4xqS1FsU/PbBUOiZ00/P3ouidujfTgPnnRVKzqn57YtKWWFU4Dw64kClS6+eQKn0OJ/WQvNkzVEtawjDmy0V/aJjQlKOqcT4njEhRc1Tl+PGFayvoM9/wC3qwNeTk8OHy0DmbKnH/8AozexEoeAjavlxVOB14cYspZpvJx/A8YdWvJWvyPUuqto2lR9sN3BUP2fY01FBtGcR0hLX71AmNuYssd5Pz96LXz6yfn70W1aQsiZiUh7SlVBihIOHRUIIqZ004n/ADOlDMtZYbycB4e1C8wl8U4n/M4xBwm156cfxR0oCpbrQCtPNUNKEJzCqQW8XxT8qR0oBMnEKQXB3VCgrUI6USVW15t7HHlC2rtyzt2ZQaVMCVHeBF1ABqalS2ckk9pgBP8AehtCrI4NynyIraVXhUkUl0Z1UUuhF41JAz8YiJKnlSwTlyyexK0Ae4QzCVkFQ71M41cFjMSRQ1whyBMy37blSFATZiUXkIIcKLsVPh1wjN8s5FWtMrFJ+qmHAjpcIzvLPaSpUyVdnTJTyw4QkKCmUal1pwfjHnZnlEs4220ZfZgeE2OkjU6dj0tq8skklreA/q2VRy6ajCw8qAtRT+U1pcYmypCc8Tl/rGEdtE42+016HwnQazeUipZU1snqvBt+SleuS5pbsjWHta0/bgD/AP7dZp6MhycaUHy8ITNtoVjtO19YlFI/dXAZnlIpbvbpyeqQhP8ADMf/AHg6vK5f/XLwZxZUP/H74c99iwzsfYSbWVcltG0Epa86VpIfBnXXA90bVj8krQgpUnaM92wIvDquqWRGBI8oFKlqJ2mU5MqzjlPuXSe8aZRhydvLTMpbLQ3rFL/uGaQR8tFloyvp9jslpuD86QedjID84vhMHhBUWa0OXtEo/wCBwGk2MLZO1VqlhtoWNWPPlhKhUmo5RJGuGcOotk0v+eWH9jgP10YxhrBM0Gq5Rp+jUP8ANi4v3heKDjgCMuKjGSg2hZ3LVZDT0ZRVr+tMOWKVOSrzqpCxVihBQe11KDRmrD0x+GI8RFJzscMD4RMwjROIz4jhFJpDHm4HPh1QBavCFssoOojo/PZCz09Hv/0jJK2vnycMZngiNOWKZRmW3nyqJxmeCOEaUpNMB89kFahlI4D57ItLFBQYD5wiiU8B89kXQmg3R89kIWljgMT49USBU4ZfOEVQnojE+PVEhNTujL5whCWrgMD+HCJVlRMQUV5qcD+HCOKMN1PyOqFImAscIuX6MUmJoaJ+eyJI4J+eyJIQ7Dm4DwgEzsxP88EQKCicB4dUBmJ4Jz/n4RJar+j8lMAWtlyyboF1XVgmDXK81PyU8IVtMgqVLAuiiq9idADpEg1W2ruoVwvpbLInDGDzU3yWYhpZphzlv3fhC65O9dvV0ZefGtKe6HLHKKVEEjmpqOtetYiXso3h1zsgPtEaeOcNQNEkJUANJh/aWhRw64NdgVLpSCfuS/FUMKlitBinxELpz9iX4qho+l93xEaCVSxvUGWXCIn0I3RUt1bqi/uEXUef1DwgNuNRhiPemY/uiC8+6MQKskUGJdotyQfAYaRS2Kw9pPiWgpNeyJM6ajz0oAUZLhqYTHejer3CCWlQQlCroxqGFQxJ8IiYfPS8ME9fNmRG0lebRnXVvRMREsxTdRughSlAFhqtQOHD3xNkkpN/dFFqGA0GsBsX1cj2ldm7M74vYj5yb1+91PxiA4kJfmpw0HHhAly08okXUtdJ5oxcAfjDD17PjAFq88n2FV7RAlp0hLc1OIyGo4QoUgSkkpBJCX3QC6mBypjD040HWPEQio+ZTiKS/eU06ojDBkJ9VPcISkpSXF1NGqwq4fSG5B3fvK/iMLWZW8rhd8IyStvkp5WULqcV5DREaMuyobmJ/ZHwjPt589L65n8kako0ipETZEeoj9kfCKzZKEyyq4igfmjIdUHSYHafqlez+EQXlWVFdxGJ9EanhEpsiHO4jL0Rx4ReVn1nxMWSamNAtaZaElO4mpY7odmJ8QItIs6ShBKEOQCd1OaXOUD2pgMMT2UMHsx3EPoP4YkFarOkXWSmqgDujBjw6oBKs6U2dwlLhJLlINanSG7Web7Q8DASprP9w5cNIkix2ZDK3U0VoPVTw+XgUiQlUtJKEuUgndGLKfAQxYjRXtfyp/0gdnPm0+yPBUSL2pCQVAJSCEFQ3Ri4w7tIJIkoUpBuI+0HNGRCRlwgG0mvV9Xg2CnFfmkM2PnI/wAT+J4T4O/REeoj9kfCE59nSFFkJwl+iM5igctHjQeELZif8L/2mIQGyoG4QACUKcgCu8jSG3haQt+T9hXiiGIyaVmWO8xdQ3QKEDjg3y5iDs4uQ8xiRW+KNoCPF8BDcrmjqHhB0xoaRGzybzmYl8wsFmyDjTV4uvZoL70yoA5w3WzD5muNKmgh6OiGkl7NBxK8GxwPre1jwrhEHZvSXzWxz9br4YUwh14l4lrPGzQCkus3Q2Ic41fEY5N74j8lpN0KvqCXoSN56V0Z8mh9454hpSRYEhIDEM7VIapZmLChiJezkgqLq3q84hu0MT2kw2YgmJaV+gi895bMzX1N14v74quwAqCrywwZryq9pL9xENkxDxHSs6xOzKWGx3lF8NSfkwOdYElLAqGHpKo2gJbKHCYqYDpT6GGZ1dd9WOuLO9YFKsQTmonM3lAnR2Ih1UUjJYtusPnZYvr9NXO4yw3V74002R0sFrTxvE+Jha3/AF0v2V+MuNCQYqVjZaUUsHW8qnY7RKLFusVKPG8fAFoKDBEwjQZNjYVWs/eI8DHIsRBJK1kHK8adrvDIMTCNJzdnBSgSpRSPRJJrhiS+cXVYcLq1pAycl+80pSGXiXiWlbRYLwDLWGLu5PiaR0zZ4KCl1AM3OPgS0MvEvEtKStnhKWvLJ1vEPlgC2Dd0dJ2cAGKlHTeIYaBjxPfDbxzwrSI2QColRUp6AEmgrm7nGOVsmqSla0s9ASQXxxNMIeBiYltKSrGRzpi1dpHgqOVZA7ut8OerJ2z4mGjFTENJosiUlw9A1VEgChLAlhgO6CNBFmBvAXSeaOoeEFTGfJ2km6KKwGQ064MnaaNFdw+MOA48dCf5TRoruHxjjtNOiu4fGHAceOeE/wApo0V3D4x35TToruHxixGyYh4U/KadFdw+MR+U06K7h8YgbJiHhQ7TToruHxip2mnRXcPjFhORDwmdpp0V3D4xB2mnRXcPjBhNkxUmFPyknRXcPjHHaSdFdw+MWIyTFXhb8pJ0V3D4xCdop0V3D4xnCBbz56X7K/4pcNmaQBdDl9Wp8fjGVbtoJ5aXjzV6esjjDX0uWoMoEjHtw14wWGU+i0Lr5sgtR1BiXoKYRc2pY+zPXeDQglUr1Vd5/qgqJ0oA7qqt7i4xVqIZKth1FqWfslDtT8YldoWymQ7EAVAvAmp4BoRvScWX3n+qLmfKLulVS5669LiYco4Ni1Lr5sggOBeFas2NKViV2iZS7LdwXcgEEYDthMzZRbdVQMOxz63E98KW3asqURuKN4KzbQH0qUUYcq4aqrXMH2feoDLV9Yn6RMYnkw4LMVZMS75VYNxjCkbdklTGWpiU5vgXFCa70E/LMsKKOTN0K1JJY3Xxiwtg2mYXuyx2qGgxZ2q/cNYkWiZeAuUepvB2q1Oq7TiYVXMkkuUFySTk5Jc4K4xKZ0oYJVn7wx9LSLKNhwz1Aq3GZ7pvBlUDUycv7uyv0pf6PtvBoVE2SxF0saHjV/W1jiuSfQPz96LKNhtdpXRkCodrwBB04xCp63DIoQH3hQvXrYQsqZJLOklsHyq+usV5WSC4QQRn8qiyrYdXA3gC9pJ0V3D4wP8AKCdFdw+MGUv/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GB"/>
          </a:p>
        </p:txBody>
      </p:sp>
      <p:pic>
        <p:nvPicPr>
          <p:cNvPr id="105476" name="Picture 4" descr="http://seeingcomplexity.files.wordpress.com/2011/02/william_playfair_universal.png">
            <a:hlinkClick r:id="rId2"/>
          </p:cNvPr>
          <p:cNvPicPr>
            <a:picLocks noChangeAspect="1" noChangeArrowheads="1"/>
          </p:cNvPicPr>
          <p:nvPr/>
        </p:nvPicPr>
        <p:blipFill>
          <a:blip r:embed="rId3" cstate="print"/>
          <a:srcRect/>
          <a:stretch>
            <a:fillRect/>
          </a:stretch>
        </p:blipFill>
        <p:spPr bwMode="auto">
          <a:xfrm>
            <a:off x="1259632" y="1340768"/>
            <a:ext cx="6488603" cy="4672484"/>
          </a:xfrm>
          <a:prstGeom prst="rect">
            <a:avLst/>
          </a:prstGeom>
          <a:noFill/>
        </p:spPr>
      </p:pic>
      <p:pic>
        <p:nvPicPr>
          <p:cNvPr id="6" name="Picture 5" descr="http://the-sra.org.uk/img/sralogo120x83.jpg"/>
          <p:cNvPicPr/>
          <p:nvPr/>
        </p:nvPicPr>
        <p:blipFill>
          <a:blip r:embed="rId4">
            <a:extLst>
              <a:ext uri="{28A0092B-C50C-407E-A947-70E740481C1C}">
                <a14:useLocalDpi xmlns:a14="http://schemas.microsoft.com/office/drawing/2010/main" val="0"/>
              </a:ext>
            </a:extLst>
          </a:blip>
          <a:srcRect/>
          <a:stretch>
            <a:fillRect/>
          </a:stretch>
        </p:blipFill>
        <p:spPr bwMode="auto">
          <a:xfrm>
            <a:off x="7436485" y="0"/>
            <a:ext cx="1707515" cy="1181100"/>
          </a:xfrm>
          <a:prstGeom prst="rect">
            <a:avLst/>
          </a:prstGeom>
          <a:noFill/>
          <a:ln>
            <a:noFill/>
          </a:ln>
        </p:spPr>
      </p:pic>
    </p:spTree>
    <p:extLst>
      <p:ext uri="{BB962C8B-B14F-4D97-AF65-F5344CB8AC3E}">
        <p14:creationId xmlns:p14="http://schemas.microsoft.com/office/powerpoint/2010/main" val="2668925970"/>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William </a:t>
            </a:r>
            <a:r>
              <a:rPr lang="en-GB" dirty="0" err="1" smtClean="0"/>
              <a:t>Playfair</a:t>
            </a:r>
            <a:endParaRPr lang="en-GB" dirty="0"/>
          </a:p>
        </p:txBody>
      </p:sp>
      <p:sp>
        <p:nvSpPr>
          <p:cNvPr id="3" name="Content Placeholder 2"/>
          <p:cNvSpPr>
            <a:spLocks noGrp="1"/>
          </p:cNvSpPr>
          <p:nvPr>
            <p:ph idx="1"/>
          </p:nvPr>
        </p:nvSpPr>
        <p:spPr/>
        <p:txBody>
          <a:bodyPr>
            <a:normAutofit/>
          </a:bodyPr>
          <a:lstStyle/>
          <a:p>
            <a:pPr lvl="2">
              <a:buNone/>
            </a:pPr>
            <a:endParaRPr lang="en-GB" dirty="0" smtClean="0"/>
          </a:p>
          <a:p>
            <a:pPr lvl="2">
              <a:buNone/>
            </a:pPr>
            <a:endParaRPr lang="en-GB" dirty="0" smtClean="0"/>
          </a:p>
        </p:txBody>
      </p:sp>
      <p:sp>
        <p:nvSpPr>
          <p:cNvPr id="105474" name="AutoShape 2" descr="data:image/jpeg;base64,/9j/4AAQSkZJRgABAQAAAQABAAD/2wCEAAkGBhQSERUUExQVFRUVGBgWFxcYGR0YFRQWFxcYFRUXFxUYHCYeFxklGRUUHy8gIycpLCwsFR4xNTAqNSYrLCkBCQoKDgwNFQ8PFikcFBwpKSkpKSksKSkpKSkpKSkpKSwpKSopKSkpKSkpKSwpKSkpKSwpKSwsLCkpKTUpLDUpKf/AABEIAL4BCQMBIgACEQEDEQH/xAAbAAACAwEBAQAAAAAAAAAAAAADBAECBQAGB//EAE4QAAECAwUDBwgFCQYHAAMAAAECEQADIQQSMUFRBSJhEzJicYGRsQYjQlJyodHwFDNDgsEVJFNjkqKywtI0c4PD4fEHRFSTlLPTFiVF/8QAGQEBAQEBAQEAAAAAAAAAAAAAAQACAwUE/8QAHxEBAQEAAQQDAQAAAAAAAAAAAAERIQISQfAxUYFh/9oADAMBAAIRAxEAPwD00qWLooMBlwi3JjQd0dKG6OoeEEAjy32E7XKBAS7XrwcDoKOOWD9kFskhkJBYkJSCRUEgBz3xNrsN8AOUtmOIKSCDTAmDSZF1ISAwSAAOADCCTlq2YpyQ0HdHckNB3QVo67CyUtAbBIPZFQQ7MMNIbKYjk+ESJ8qnMN2RZF1Ts1Orrhq5FeTiQJlDQd0RyQ0HdBimIuwIEyhoO6KmUNB3QwUxQpiQBlDQd0UVLGg7oZIgEyMkrapY5WTQc2Z/EiHDIGg7oWtn1sn2Jn8UuH0iKmAhA0HdBUyhoO6L3IsExJQShoO6LcmNB3Re7E3YQXTMQQSGYY0iDNSGpjXCDfRU13ccaYvi8ETLaHgFhNFGSS5bm654QcSxoO6CXI5okHyY0HdAlSqiiW6uvD3Q00VKIkCFJ0HdrBDLGg7ovdjmiQCZYL0GOnARACNB3QZCMYXChSmL9zP4sIpDaIqWNB3QLkxoO6Cu4+dYHGaYAZYViHZEtuDlT+EFXZU13RinxEC5NyaqG5KwbVeoMGXZjXfXin1dR0Y2y5dkTv7owHhEzbIjf3RzdMOdHLsx399eWY09mOm2bn76+bqOl0YU5djQ6t0c3T2o4WJF4biebpxEdMstVb6+bqOlwiRZd4b6+bqNRwiAUuxo83up5ugrRMcmxo3N1OeQ0i0uzfV76+bqNE8IhNm5m8vPPh1RFWyWNBTVKTvTMhlMUBFhYkOrcTlkNBEWOzbvPXzpmf6xfCLos1Vb68RmNBwiCv0JF7mJw0GsQuxIcbic8hpFzZ97nrw1GvVFV2Wqd9eeY06oErNsaGG6nFOXSEVnWNF07owOXCLzrKWG+vFOY9YdGKzbMbp314H1dPZiLvoiPVEJosyWFPGHVWc+uv8Ad/phNMg3Rvq/d/pjJL2mQnlZFP0uZw3KYxpLsiWwOWZ1HGM20yDysnfVjN9XRHRjSXIN36xWXqajoRXwYL9ETp7z8YmVZU3RTIZnSO5A+uv9z+iLS7Obo31YD1dPYiCJVlSxpmr+IxKLKm8d0ZR0qzn114q9X1j0IsiQXO+rL1f6IQg2VN4bowPimJVZE03Rj+BiTZzeG+rA+rqnoRKrOab6sejoehEkTLKluaPkxb6Ij1RETbOW56v3dfYi5kH11/uf0RIOXZUsN0YDwhc2ZL4ZnxX8B3QYWMkDzszAYXNPYhGZswl/PT8TgpIzXomIiLRLS15gCQA5ZybjCpqTWnGMizbREy3LsyQ3JyrxUa7xMul3gFd5MTa/IqROIM1U9ZyvTSW5jsDhjC2wtl2WVbVIkLXyvJKMw3gthfQwJUDvOX1jcwt5VlLteR13QwZ3B33f4RCrGlN9wCUywRSj75e6Sa7qe6LiVKJblEuSQ3m3vOxDXHd6QT6M61ArUXSl+bUPM6EYCkuWBMDBnQon9qXl2nvg7wLk7s0bxO4vFqb0vQCDNGaS6AbxZuZKyfNfGGFJVWoxTkdR0oDL5x9iV4rhkk1pmnPqjbKFpVvVGWR09qImhW/Uc31T0ulF1qO9TTMaRQusqAonAqzLOClPgTlgK4IVmrN5QBBN0UCT0sd5hjmYsiVMJclKaMwDnvJb3QxLQBQNr25k8eMLT7WaXG3l3LxwBD3iBm11Q69Ykk2UABystQbxGgZksMhCy7LXIcAla2HFV78BF7ROZKlsohF4sDvKIBDBy1TT8GjF+mq3FLe6SV0eqkzZaZbECromEXSAVYHB4sTWlSgKCWTmClRSFDMgFTgufe7wxLkg4FaTmCpyP2rw7oy0bZWUulAHNDqJoDOMosAkeiArH0hjnpOwfeLm64JfG7hWgL/DARJZUpYLhST7Qb3pP4QNU1TpvMnHEUw9YKbsoeEWl2khLqYgKKXGYvXQpsxh7yIYVx98CBnJVSoxT6J9YdKKTgq6apwOR09qJmSSkbtQGN3qIO6Thhhh1YxC5rpJAyPgXcZGBIUFap7j/VCgCmFR3H+qHVKOnvEKBRbD3iBorPB5SThjNyOiOMaSwpsssjqOMZ85RvyaZzdNERqXqYaaajjBTFglWqe4/GLICmFU4DI6dcSFHQ+74xKFFhQ4DTTriDpQU2WJyPrHjEpCnOGWR+MdLUWwOJ01PGJSouaHLT4xoOZV4YYHI6p4xKgqmGOh0PGJvF8DgdNRxjpizRkk11AyPGJImBTZdx164sQrh3H4wGdOWx83+8nWFbdabU3mZEp9Zk1h3JQX7xEjSUzGDKRgPRJy9uMO0bKtZU4tl2pomQlsV+sok4HPOOs8/aYG9KsisGZa0sONC8Z9o/KpJb6ImpwvEiq/WB6XujUjTrX5N2iYGXtCYAogMEJQCTdYbqhrhwhPyQ2NLs1uXLlzuUWJKit0MEOuWQHCqq4ZRmbQ8jdoTyFTZstTVG+QE4VACQE4iNPyG8mp1ntKpkxUtYmS1pdC7xJvoJckDjHTx8nw91dVqnuP9UCluFqduanANmvUmIFgQMJQ92WFHpAraSUzQ1TKAGbk8oMBj1RxZEmfWD2V/wAUuLRUjfT7CvGXFoKgZSmUfYlZHVekNcoK9acjqOEKS1MTQnclaesvUw0ZmO6cU6ap4xtkO2WgBK6kAAqUQKhCUgrI4tQcSIparahICSSlnLMaoRz2IegavAcYYlSwpUwkOCyCCxDXQSCON73QOfITV0hgGAuuClt7LpLDUx4xID8oyzgpqKbdLgo55DJpdzEdJtUogATE3SygCKi8u6ljT06COSqWarQxJIa4d0FgQVMxdkucKDSA8nKUSBKF1IOKC5BLlujm2elIiZVa0G6xJvglNFKJAoogZAOK9IQsmfJUkArTeVzRiLxu3CAAHO/LIb1geMEsk+UQndAIO6wNCpkuDkC4erUijyMpWBBDJwNLpGh3UjgwFIkpLtMopHnkmhLpGCQAo3W5oCFozpniRDCbWjAKSq8dSzqLJTgcXasAXyAcCWl+azGt5krdhUbqQdSnqJifNkJSGQ944AEDdNCeAJxrwwiBkW2Xyal3ryUJCy1QEtfBDAOGDjqgI2nLNbwG8Ul+c95SEgPRnQsUxuwI8klRSJYCFBQVRRvAioKRhUtUV3sotytnvNdBepLEgm8VChFS6lF+kdTEVE29CQo8oAWpVgFAKvEpwAdKqAegrN2Mq2oN4oLhheYFt4bisOIHEHowG0ciWZCbpxKkl98qemNSqYScrx9Ys2iwyyndSAFJbShBAp1KNOMCGKxx7j8ITCw3+hhiVPKkpLGoByzD6wuF0FD7vjGais1Yvyeub/LGqFhu7xEZCl78qh503TRHGNZK6YHLxEFJgLEShYYdQ8IgL4GJQugocBFFXS5g958TEpmBz2R0tfA4nxMDXPIJZC1YYXf5lCECmYH7DkeEAmbSQGpMxylTDkdERX6cq8PMzcDnK1H62BWjaMwNdss1Rf15KRgf1h8ISrbNupSKS7Qr2ZEzxUkCM7bPlTNEo/R7LaFzDQX5K0pTxOvUO+Otu1be3m7CgDVc9B9ySPGFFbQ2v/0tnH3x/wDWNyLGTb/KG3zbJyX0SemaQAZqUqAKc2SzgkUxzMee2eNpyC6EWnS6pKlJzHNUCHxj2Jtm2MpFnAalU/8A1hddr2vhyMgGtXTi6tZjetG5c+mnj7dYdozj5yXaV8ClV3LBIDDLKPT/APDuXaJU4S5yJkuUmXMKApJAKlLllWVT+EVmS9sqwKE+yZQ9Xr6MO+SOz7Yi1mZa3U8lSUm+lTb6FMwLAQ28eFXsgK89eODBsXbmu2WMAti6Tm/RaH9Z290EMuZ68z9mXA7WyhOBdI5IOaAt5zA4Dtjgwueej2FeMuLtFSN9PsK8ZcXeCktLdyzc2V/EqGiTXDFPinhC0sVNfRleKoZKTWuacuKY0yvZjVYON7xSk/PVBVpFH1DdYqPj2QsgXZhJNFMnqUA47wSOwawedIChUAtg+UIEEBtMu8ktoceaaYFsoXRYAQRqS9S+hYYJp81iq7LKoAMwCA5BYEhOLDAd3GJORallQbk7rB2KiRWpDBiG6opItk5WCZb9a6YYm63rdw1pwEoG8EF2vvVzk5q7lvdAbZNlSklUyWQHrdJO8SBkakkiAmJqpo3iJQOFSpineJq1KhGRz0ESuZOyEt72BKqoGeGNR3wrITKmAkJSsDFnYENQuccD2DhBhZ5VBcZ3SB1O4oeB4UiQsmasPyplgdEmhYku/Bu4wxyorXDHg1S8Z5ssog3QAVOASCQ4xoaKIZ+yCJ2eht0C6zEuSWzD5E5nGsSNu8UWtgScq91YrLsSE1SkDv8AnKBbQqkp1BfgkCvfQfe4QJEhKghIpRIHuHCF95su8/CHCDr7oTILY+6M0lpoN+ThjNz4J4RpTSu7uhL0xJbEaJjOnpN+TXOblwTGoxbHTLiOMVagCxavR+jjr5Q+DQsZFvIDTbKKD7OYf8yNYJPrDu/1iyElhXIZcOuGUMD6DtE4WqzipwknU6qMDTsvaTn88k5fYCPRpQWopqmrPmeMB+jTHPniMK3E/jGu5MJOydpBX9tkmhxkBsRoIclWXaAIvT7Kqv6JYyOixDatnzX/ALVMFDhLlUqP1cUmbHnFvzydjkiSDgf1UOoO32yfJllc1dlSkM6jygFSAMznGLO/4iy0/ayFeyicfFIEH215FJmj84tloUBgFqQEvg7XQH4xiT/IfZyKqtpH+JKfuCXjUnT5PD1OxduKtUu9JXZ1NRQ84FJ60kOOvCDL5d/scTmvWZwj5la/oEhYMiba1qHpoKJYHUopve6NTZPlRKVRdstko9O5MHpemJZOYxAxMN6PMWPalFqOBs4wxTMPqdIcIBs6y2kWgKnTZa0mWoJQlJQEl5Zdy5JalTCdktEuYRc2ko4ZyHxTkZb/AO0algsi0zUEz1zAUKAvCWw5mBQhMYA/JymxQxDfXKZu+JtxN2cT+iyJJ+04Yxczn9Bbio81nwPb7+uItaS00OD5ocB9ppGUuecj2FeMuLtA33kewrxlwR4EXQ14uW3ZWbZq4wwbta5p9I6p4wuhVTjzZWROatIaMzGhxTkejwjTKsxCSFh9PSOg40MXl2tlXFEPkaMvTqVQ0zy0HKXzqHLI6DhETyCFggkFODFjQ8IQOqWDiBEXOwZAN8IWUVJJukkAPdUDxwWzjDN+yO/KaRzwqXxUN39sboHWREgnn3lC6lSHYFxeu6lwB2MX1GdLQiYoB5AU2RUhqOfVLVao46B2uQlzAVJAW9XSpwcsQWwgS7Of0T/f4N2f6nWAhIlLSaSgUtXedTq3lNeLEXmFanHDGETJwFZQ4MtLgE1HNAZg/Fx2XNncMZWD/aE44+Ag9nsaRUJIPWT+MSARMWE1TdW+6m9eChTHQGvU0NqkpJdgTqweBTdoS0m6VC96o3l/sJdXugRtaiQEoUkH0lJL9iB+JHUYkPaLQEAPiaAZqOgfxyhZaAyiVC8QXZRbAsBXAOe8nOCsAMFEkpckFzvDhhwFImevdNDgcjp1QJRQTr+8fjCZutj+8fjDxVwPcfhCZWGwPcfhGSXtIF+TXOZmdEcY1AkNicszqOMZlqUL8nHGZkfVRwjTChdw0yOo4RUjJSNT+0fjEggAOpqDFXDrjkqGh/ZPwjgoMKE0Hok5cBFEAdoyE86dLFTjNAzPSjPtHlRYkvetKcuatRP7hJjURakh91eJwlr9Y9GAzdqhJLSp6sKJlK/maNRPPWny3sKcFzl0NEmdwzUpPGMHaHl5ZzzLLNV/eT5gB+6FK8Y9Xa/KaeD5vZ9pUWPOuoGWhUf94wrXt7a6juWTkxkyLx71Kb3R0k90x5K1eUCFlxYbMOsTFHvMyL7P27JSrztgkLT0ApCh3qIMb/5T20DWUsjQykN7gD742rD5T7QH1uz1q4oJSe5V7xjdvull2XauyFDesxQW9KWojvQowygbHOAkjrSsevqPZj0ll8olkC9Y7WmnqpUPct/dFxtIEnzc8dctWszR9fdHPWWAiwbKOVmy9PinVXtRobHs1kRMAs5ljdUVCXMp6GICqdcaaLaKbszEegvVHCFUW1Sp6UCXMSBLUeUUg3bzywwSamjl6ZQajiVqzSnj54+6kRNbzrF/NjMn9J1nugjL9Yf9lTeMAtKxdmu/1SQWSQ78oKJMZAvpI9hXjLgkCbeR7CurGXBIzSAklyw9CVn0lcIYvGtBinP2eEKPvHeCdyXk71Xxgt813xin0T0elGgYKjv0GWfAcImaTv0GGvA8ICVne3xl6J0HSiZqzv76cPVOh6UIGmlTqoObr7XCJvKvYDm68eqATFl1b6eb6p6XSjlqU/1iRTG5x9qIAzNmS1lF6TKUbuJAf0c7r/7wCXshDJYLS49GfNTkNFQXkphutPCd01EtNOb6xI/2hBWxZy7r26eKOyEy06ZpRD+tGrNsx0uVTjVQ/tE3JagPS0Ai6NkIcvLv1HPmLXkDgtxCdi2VOCQ1tm4qxlSj6RzKPl4ILBOc/nqxX9FKrQdGL9DSlSrhZKEpDYJoMdAmLKKnG6M8+HVGZ9DnAn88UaP9VKduxMZ1o20UEeetC8aJsatOKUj3xYsekmE6DFOfSHCKzibpoMDnw6o8qvytX+jtZqP+UAzH6yATfK+cX81a2b/ph/VF2049VNXN9FCO1ZHhLMZq5s9qS5XbMV/8oxv/AMsm/o7Z/wCKn+uF1eU831LX/wCMn+qLspxr2udab0lpch3Ww5Rbc1LueT6ob5e2t9VZsvtZmo/Vx5+Z5VHzRVKtAYrqZFS4TgAvh7xGgny0S31doy/5ZWv95Bem/RjTMzaOSLGOtc0/yiAhO1CAxsQoMppiifLVHqWj/wAaZ/XBpHlfLIA86mgxss78Hi5+kVNk2sXadZU1OCTqX5yDC6tjbXJP53KHUG8JMa8vykl/pFCp/wCWnamKo2tyiiE2kowqbMpL9swNDt+kwj5MbVettDkH7RfDRHVAJ/kNtJfOtYV/izf6Y3rXYlqO9tKaHB5iEJ09RL/7RlT/ACXlL5+0LUp9QojwaNTq9wvO7Q8ipko+etlmSrRU1V7uKXjk7YtFnVcTtFKm0vzUdQUZah3Rrq/4e2SrWqY/sN+EIWnyUsiFMJlsXxRZyU95AfsjXdKXtth261rlJV+azkkDfRMWknrHJkBWuHVDip01/q0Z/aH9Z+q648LY9gWdBdFot0s6izzEnvSmNeXKKmA2jagztelFL87EqQL3a+JjFjNj0iZs1/q0Yj7Q+sj9XFZEyYZqHQkC4rBZPqZFAhOzy5mAtl7CplS3xRoB8iDBS0rl+cC91WCEgiiemAYyDH0Gp5rORd4GhTQ6UhmWfOKcNuIzfOZCZVW9cS5LvdQ76vyvARazTFLWouBupxSDmvRZaADzj5xPsr/ilxaAqSRMS5B3V4Bs5fEwWCkuFMTUDclY+0rjBzOx304p/l4wELY4gbkvH2l8YJNtIAJK0AOnEtp0o0yKZvO305eA4xM2bRW+nD8D0o83tPy6lSllKb012dUtJKU0GZULx6u+LzvLiQpCrs26SM5E0tjkG8YcpyvQzZ43t9PN/q6ULzdsSkqrNQKaE58DGIbSuYd3aUsFQDASpYJd2SylEg9daxS2bLnOy9qrTTIIR2bqhDixozfKWSAlptbuIlTFNzcgKx43yhtwmJpNt00tRCZXJSu3cqOwmGjseWCCra05xmCothos/Ijd2TthKboVb0zQzMuWEHL0gznreNfHMPw+aWLlUFwi1j+7UpJ/9cbdm2irObtZPVvZDMtH0Wx7TRcHnpeKsx6yulDMuc9QtBGowwGd6K9f8WvnSNpl/wC0bW/7YJ8YOjaLkPbNpj2pL+CTHv8AlC/OTh8+lFVzC4305+HtQd38GvG/Sww/P7biMZCtR+phgC8KbRtOGCpYS9MN6UI9TNmmm+nEeI6UUnTDdO+nA+HtRnuWs1FlmJ/5xR60SvwSIqlKmHn0n7ifwMahmH1k/P3oWvlucn5+9GLSzlqN6U60llTcmyR0o10TKc9OXzzozbQo35VU86Z4I4xqS1FsU/PbBUOiZ00/P3ouidujfTgPnnRVKzqn57YtKWWFU4Dw64kClS6+eQKn0OJ/WQvNkzVEtawjDmy0V/aJjQlKOqcT4njEhRc1Tl+PGFayvoM9/wC3qwNeTk8OHy0DmbKnH/8AozexEoeAjavlxVOB14cYspZpvJx/A8YdWvJWvyPUuqto2lR9sN3BUP2fY01FBtGcR0hLX71AmNuYssd5Pz96LXz6yfn70W1aQsiZiUh7SlVBihIOHRUIIqZ004n/ADOlDMtZYbycB4e1C8wl8U4n/M4xBwm156cfxR0oCpbrQCtPNUNKEJzCqQW8XxT8qR0oBMnEKQXB3VCgrUI6USVW15t7HHlC2rtyzt2ZQaVMCVHeBF1ABqalS2ckk9pgBP8AehtCrI4NynyIraVXhUkUl0Z1UUuhF41JAz8YiJKnlSwTlyyexK0Ae4QzCVkFQ71M41cFjMSRQ1whyBMy37blSFATZiUXkIIcKLsVPh1wjN8s5FWtMrFJ+qmHAjpcIzvLPaSpUyVdnTJTyw4QkKCmUal1pwfjHnZnlEs4220ZfZgeE2OkjU6dj0tq8skklreA/q2VRy6ajCw8qAtRT+U1pcYmypCc8Tl/rGEdtE42+016HwnQazeUipZU1snqvBt+SleuS5pbsjWHta0/bgD/AP7dZp6MhycaUHy8ITNtoVjtO19YlFI/dXAZnlIpbvbpyeqQhP8ADMf/AHg6vK5f/XLwZxZUP/H74c99iwzsfYSbWVcltG0Epa86VpIfBnXXA90bVj8krQgpUnaM92wIvDquqWRGBI8oFKlqJ2mU5MqzjlPuXSe8aZRhydvLTMpbLQ3rFL/uGaQR8tFloyvp9jslpuD86QedjID84vhMHhBUWa0OXtEo/wCBwGk2MLZO1VqlhtoWNWPPlhKhUmo5RJGuGcOotk0v+eWH9jgP10YxhrBM0Gq5Rp+jUP8ANi4v3heKDjgCMuKjGSg2hZ3LVZDT0ZRVr+tMOWKVOSrzqpCxVihBQe11KDRmrD0x+GI8RFJzscMD4RMwjROIz4jhFJpDHm4HPh1QBavCFssoOojo/PZCz09Hv/0jJK2vnycMZngiNOWKZRmW3nyqJxmeCOEaUpNMB89kFahlI4D57ItLFBQYD5wiiU8B89kXQmg3R89kIWljgMT49USBU4ZfOEVQnojE+PVEhNTujL5whCWrgMD+HCJVlRMQUV5qcD+HCOKMN1PyOqFImAscIuX6MUmJoaJ+eyJI4J+eyJIQ7Dm4DwgEzsxP88EQKCicB4dUBmJ4Jz/n4RJar+j8lMAWtlyyboF1XVgmDXK81PyU8IVtMgqVLAuiiq9idADpEg1W2ruoVwvpbLInDGDzU3yWYhpZphzlv3fhC65O9dvV0ZefGtKe6HLHKKVEEjmpqOtetYiXso3h1zsgPtEaeOcNQNEkJUANJh/aWhRw64NdgVLpSCfuS/FUMKlitBinxELpz9iX4qho+l93xEaCVSxvUGWXCIn0I3RUt1bqi/uEXUef1DwgNuNRhiPemY/uiC8+6MQKskUGJdotyQfAYaRS2Kw9pPiWgpNeyJM6ajz0oAUZLhqYTHejer3CCWlQQlCroxqGFQxJ8IiYfPS8ME9fNmRG0lebRnXVvRMREsxTdRughSlAFhqtQOHD3xNkkpN/dFFqGA0GsBsX1cj2ldm7M74vYj5yb1+91PxiA4kJfmpw0HHhAly08okXUtdJ5oxcAfjDD17PjAFq88n2FV7RAlp0hLc1OIyGo4QoUgSkkpBJCX3QC6mBypjD040HWPEQio+ZTiKS/eU06ojDBkJ9VPcISkpSXF1NGqwq4fSG5B3fvK/iMLWZW8rhd8IyStvkp5WULqcV5DREaMuyobmJ/ZHwjPt589L65n8kako0ipETZEeoj9kfCKzZKEyyq4igfmjIdUHSYHafqlez+EQXlWVFdxGJ9EanhEpsiHO4jL0Rx4ReVn1nxMWSamNAtaZaElO4mpY7odmJ8QItIs6ShBKEOQCd1OaXOUD2pgMMT2UMHsx3EPoP4YkFarOkXWSmqgDujBjw6oBKs6U2dwlLhJLlINanSG7Web7Q8DASprP9w5cNIkix2ZDK3U0VoPVTw+XgUiQlUtJKEuUgndGLKfAQxYjRXtfyp/0gdnPm0+yPBUSL2pCQVAJSCEFQ3Ri4w7tIJIkoUpBuI+0HNGRCRlwgG0mvV9Xg2CnFfmkM2PnI/wAT+J4T4O/REeoj9kfCE59nSFFkJwl+iM5igctHjQeELZif8L/2mIQGyoG4QACUKcgCu8jSG3haQt+T9hXiiGIyaVmWO8xdQ3QKEDjg3y5iDs4uQ8xiRW+KNoCPF8BDcrmjqHhB0xoaRGzybzmYl8wsFmyDjTV4uvZoL70yoA5w3WzD5muNKmgh6OiGkl7NBxK8GxwPre1jwrhEHZvSXzWxz9br4YUwh14l4lrPGzQCkus3Q2Ic41fEY5N74j8lpN0KvqCXoSN56V0Z8mh9454hpSRYEhIDEM7VIapZmLChiJezkgqLq3q84hu0MT2kw2YgmJaV+gi895bMzX1N14v74quwAqCrywwZryq9pL9xENkxDxHSs6xOzKWGx3lF8NSfkwOdYElLAqGHpKo2gJbKHCYqYDpT6GGZ1dd9WOuLO9YFKsQTmonM3lAnR2Ih1UUjJYtusPnZYvr9NXO4yw3V74002R0sFrTxvE+Jha3/AF0v2V+MuNCQYqVjZaUUsHW8qnY7RKLFusVKPG8fAFoKDBEwjQZNjYVWs/eI8DHIsRBJK1kHK8adrvDIMTCNJzdnBSgSpRSPRJJrhiS+cXVYcLq1pAycl+80pSGXiXiWlbRYLwDLWGLu5PiaR0zZ4KCl1AM3OPgS0MvEvEtKStnhKWvLJ1vEPlgC2Dd0dJ2cAGKlHTeIYaBjxPfDbxzwrSI2QColRUp6AEmgrm7nGOVsmqSla0s9ASQXxxNMIeBiYltKSrGRzpi1dpHgqOVZA7ut8OerJ2z4mGjFTENJosiUlw9A1VEgChLAlhgO6CNBFmBvAXSeaOoeEFTGfJ2km6KKwGQ064MnaaNFdw+MOA48dCf5TRoruHxjjtNOiu4fGHAceOeE/wApo0V3D4x35TToruHxixGyYh4U/KadFdw+MR+U06K7h8YgbJiHhQ7TToruHxip2mnRXcPjFhORDwmdpp0V3D4xB2mnRXcPjBhNkxUmFPyknRXcPjHHaSdFdw+MWIyTFXhb8pJ0V3D4xCdop0V3D4xnCBbz56X7K/4pcNmaQBdDl9Wp8fjGVbtoJ5aXjzV6esjjDX0uWoMoEjHtw14wWGU+i0Lr5sgtR1BiXoKYRc2pY+zPXeDQglUr1Vd5/qgqJ0oA7qqt7i4xVqIZKth1FqWfslDtT8YldoWymQ7EAVAvAmp4BoRvScWX3n+qLmfKLulVS5669LiYco4Ni1Lr5sggOBeFas2NKViV2iZS7LdwXcgEEYDthMzZRbdVQMOxz63E98KW3asqURuKN4KzbQH0qUUYcq4aqrXMH2feoDLV9Yn6RMYnkw4LMVZMS75VYNxjCkbdklTGWpiU5vgXFCa70E/LMsKKOTN0K1JJY3Xxiwtg2mYXuyx2qGgxZ2q/cNYkWiZeAuUepvB2q1Oq7TiYVXMkkuUFySTk5Jc4K4xKZ0oYJVn7wx9LSLKNhwz1Aq3GZ7pvBlUDUycv7uyv0pf6PtvBoVE2SxF0saHjV/W1jiuSfQPz96LKNhtdpXRkCodrwBB04xCp63DIoQH3hQvXrYQsqZJLOklsHyq+usV5WSC4QQRn8qiyrYdXA3gC9pJ0V3D4wP8AKCdFdw+MGUv/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GB"/>
          </a:p>
        </p:txBody>
      </p:sp>
      <p:pic>
        <p:nvPicPr>
          <p:cNvPr id="6" name="Picture 6" descr="playfairdebt">
            <a:hlinkClick r:id="rId2"/>
          </p:cNvPr>
          <p:cNvPicPr>
            <a:picLocks noChangeAspect="1" noChangeArrowheads="1"/>
          </p:cNvPicPr>
          <p:nvPr/>
        </p:nvPicPr>
        <p:blipFill>
          <a:blip r:embed="rId3" cstate="print"/>
          <a:srcRect/>
          <a:stretch>
            <a:fillRect/>
          </a:stretch>
        </p:blipFill>
        <p:spPr bwMode="auto">
          <a:xfrm>
            <a:off x="1259632" y="1556792"/>
            <a:ext cx="2736304" cy="4548662"/>
          </a:xfrm>
          <a:prstGeom prst="rect">
            <a:avLst/>
          </a:prstGeom>
          <a:noFill/>
        </p:spPr>
      </p:pic>
      <p:sp>
        <p:nvSpPr>
          <p:cNvPr id="8" name="Rectangle 7"/>
          <p:cNvSpPr/>
          <p:nvPr/>
        </p:nvSpPr>
        <p:spPr>
          <a:xfrm>
            <a:off x="4427984" y="5877272"/>
            <a:ext cx="4463096" cy="369332"/>
          </a:xfrm>
          <a:prstGeom prst="rect">
            <a:avLst/>
          </a:prstGeom>
        </p:spPr>
        <p:txBody>
          <a:bodyPr wrap="square">
            <a:spAutoFit/>
          </a:bodyPr>
          <a:lstStyle/>
          <a:p>
            <a:pPr algn="ctr"/>
            <a:r>
              <a:rPr lang="en-GB" i="1" dirty="0" smtClean="0"/>
              <a:t>Visualisations as rhetoric</a:t>
            </a:r>
          </a:p>
        </p:txBody>
      </p:sp>
      <p:sp>
        <p:nvSpPr>
          <p:cNvPr id="9" name="Rectangle 8"/>
          <p:cNvSpPr/>
          <p:nvPr/>
        </p:nvSpPr>
        <p:spPr>
          <a:xfrm>
            <a:off x="4499992" y="1412776"/>
            <a:ext cx="4463096" cy="369332"/>
          </a:xfrm>
          <a:prstGeom prst="rect">
            <a:avLst/>
          </a:prstGeom>
        </p:spPr>
        <p:txBody>
          <a:bodyPr wrap="square">
            <a:spAutoFit/>
          </a:bodyPr>
          <a:lstStyle/>
          <a:p>
            <a:pPr algn="ctr"/>
            <a:r>
              <a:rPr lang="en-GB" i="1" dirty="0" smtClean="0"/>
              <a:t>Note the use of</a:t>
            </a:r>
          </a:p>
        </p:txBody>
      </p:sp>
      <p:sp>
        <p:nvSpPr>
          <p:cNvPr id="10" name="Rectangle 9"/>
          <p:cNvSpPr/>
          <p:nvPr/>
        </p:nvSpPr>
        <p:spPr>
          <a:xfrm rot="3600000">
            <a:off x="4626846" y="3240389"/>
            <a:ext cx="4463096" cy="707886"/>
          </a:xfrm>
          <a:prstGeom prst="rect">
            <a:avLst/>
          </a:prstGeom>
        </p:spPr>
        <p:txBody>
          <a:bodyPr wrap="square">
            <a:spAutoFit/>
          </a:bodyPr>
          <a:lstStyle/>
          <a:p>
            <a:pPr algn="ctr"/>
            <a:r>
              <a:rPr lang="en-GB" sz="4000" i="1" spc="600" dirty="0" smtClean="0"/>
              <a:t>proportions</a:t>
            </a:r>
            <a:endParaRPr lang="en-GB" i="1" spc="600" dirty="0" smtClean="0"/>
          </a:p>
        </p:txBody>
      </p:sp>
      <p:pic>
        <p:nvPicPr>
          <p:cNvPr id="11" name="Picture 10" descr="http://the-sra.org.uk/img/sralogo120x83.jpg"/>
          <p:cNvPicPr/>
          <p:nvPr/>
        </p:nvPicPr>
        <p:blipFill>
          <a:blip r:embed="rId4">
            <a:extLst>
              <a:ext uri="{28A0092B-C50C-407E-A947-70E740481C1C}">
                <a14:useLocalDpi xmlns:a14="http://schemas.microsoft.com/office/drawing/2010/main" val="0"/>
              </a:ext>
            </a:extLst>
          </a:blip>
          <a:srcRect/>
          <a:stretch>
            <a:fillRect/>
          </a:stretch>
        </p:blipFill>
        <p:spPr bwMode="auto">
          <a:xfrm>
            <a:off x="7436485" y="0"/>
            <a:ext cx="1707515" cy="1181100"/>
          </a:xfrm>
          <a:prstGeom prst="rect">
            <a:avLst/>
          </a:prstGeom>
          <a:noFill/>
          <a:ln>
            <a:noFill/>
          </a:ln>
        </p:spPr>
      </p:pic>
    </p:spTree>
    <p:extLst>
      <p:ext uri="{BB962C8B-B14F-4D97-AF65-F5344CB8AC3E}">
        <p14:creationId xmlns:p14="http://schemas.microsoft.com/office/powerpoint/2010/main" val="349864618"/>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Charles </a:t>
            </a:r>
            <a:r>
              <a:rPr lang="en-GB" dirty="0" err="1" smtClean="0"/>
              <a:t>Minard</a:t>
            </a:r>
            <a:endParaRPr lang="en-GB" dirty="0"/>
          </a:p>
        </p:txBody>
      </p:sp>
      <p:sp>
        <p:nvSpPr>
          <p:cNvPr id="3" name="Content Placeholder 2"/>
          <p:cNvSpPr>
            <a:spLocks noGrp="1"/>
          </p:cNvSpPr>
          <p:nvPr>
            <p:ph idx="1"/>
          </p:nvPr>
        </p:nvSpPr>
        <p:spPr>
          <a:xfrm>
            <a:off x="3923928" y="1556792"/>
            <a:ext cx="4762872" cy="4569371"/>
          </a:xfrm>
        </p:spPr>
        <p:txBody>
          <a:bodyPr>
            <a:normAutofit/>
          </a:bodyPr>
          <a:lstStyle/>
          <a:p>
            <a:pPr lvl="2">
              <a:buNone/>
            </a:pPr>
            <a:endParaRPr lang="en-GB" dirty="0" smtClean="0"/>
          </a:p>
          <a:p>
            <a:pPr lvl="2">
              <a:buNone/>
            </a:pPr>
            <a:r>
              <a:rPr lang="en-GB" dirty="0" smtClean="0"/>
              <a:t>Born 1781 </a:t>
            </a:r>
          </a:p>
          <a:p>
            <a:pPr lvl="2">
              <a:buNone/>
            </a:pPr>
            <a:r>
              <a:rPr lang="en-GB" dirty="0" smtClean="0"/>
              <a:t>Died 1870</a:t>
            </a:r>
          </a:p>
          <a:p>
            <a:pPr lvl="2"/>
            <a:endParaRPr lang="en-GB" dirty="0" smtClean="0"/>
          </a:p>
          <a:p>
            <a:pPr lvl="2"/>
            <a:r>
              <a:rPr lang="en-GB" dirty="0" smtClean="0"/>
              <a:t>Civil Engineer until 1851</a:t>
            </a:r>
          </a:p>
          <a:p>
            <a:pPr lvl="2"/>
            <a:r>
              <a:rPr lang="en-GB" dirty="0" smtClean="0"/>
              <a:t>Retired* from 1852</a:t>
            </a:r>
          </a:p>
          <a:p>
            <a:pPr lvl="2"/>
            <a:endParaRPr lang="en-GB" dirty="0" smtClean="0"/>
          </a:p>
          <a:p>
            <a:pPr lvl="2">
              <a:buNone/>
            </a:pPr>
            <a:endParaRPr lang="en-GB" sz="1800" dirty="0" smtClean="0"/>
          </a:p>
          <a:p>
            <a:pPr lvl="2">
              <a:buNone/>
            </a:pPr>
            <a:r>
              <a:rPr lang="en-GB" sz="1800" i="1" dirty="0" smtClean="0"/>
              <a:t>* This is when he produced most of his visualisations</a:t>
            </a:r>
          </a:p>
          <a:p>
            <a:pPr lvl="2"/>
            <a:endParaRPr lang="en-GB" dirty="0" smtClean="0"/>
          </a:p>
          <a:p>
            <a:pPr lvl="2"/>
            <a:endParaRPr lang="en-GB" dirty="0" smtClean="0"/>
          </a:p>
          <a:p>
            <a:pPr lvl="2"/>
            <a:endParaRPr lang="en-GB" dirty="0" smtClean="0"/>
          </a:p>
        </p:txBody>
      </p:sp>
      <p:sp>
        <p:nvSpPr>
          <p:cNvPr id="105474" name="AutoShape 2" descr="data:image/jpeg;base64,/9j/4AAQSkZJRgABAQAAAQABAAD/2wCEAAkGBhQSERUUExQVFRUVGBgWFxcYGR0YFRQWFxcYFRUXFxUYHCYeFxklGRUUHy8gIycpLCwsFR4xNTAqNSYrLCkBCQoKDgwNFQ8PFikcFBwpKSkpKSksKSkpKSkpKSkpKSwpKSopKSkpKSkpKSwpKSkpKSwpKSwsLCkpKTUpLDUpKf/AABEIAL4BCQMBIgACEQEDEQH/xAAbAAACAwEBAQAAAAAAAAAAAAADBAECBQAGB//EAE4QAAECAwUDBwgFCQYHAAMAAAECEQADIQQSMUFRBSJhEzJicYGRsQYjQlJyodHwFDNDgsEVJFNjkqKywtI0c4PD4fEHRFSTlLPTFiVF/8QAGQEBAQEBAQEAAAAAAAAAAAAAAQACAwUE/8QAHxEBAQEAAQQDAQAAAAAAAAAAAAERIQISQfAxUYFh/9oADAMBAAIRAxEAPwD00qWLooMBlwi3JjQd0dKG6OoeEEAjy32E7XKBAS7XrwcDoKOOWD9kFskhkJBYkJSCRUEgBz3xNrsN8AOUtmOIKSCDTAmDSZF1ISAwSAAOADCCTlq2YpyQ0HdHckNB3QVo67CyUtAbBIPZFQQ7MMNIbKYjk+ESJ8qnMN2RZF1Ts1Orrhq5FeTiQJlDQd0RyQ0HdBimIuwIEyhoO6KmUNB3QwUxQpiQBlDQd0UVLGg7oZIgEyMkrapY5WTQc2Z/EiHDIGg7oWtn1sn2Jn8UuH0iKmAhA0HdBUyhoO6L3IsExJQShoO6LcmNB3Re7E3YQXTMQQSGYY0iDNSGpjXCDfRU13ccaYvi8ETLaHgFhNFGSS5bm654QcSxoO6CXI5okHyY0HdAlSqiiW6uvD3Q00VKIkCFJ0HdrBDLGg7ovdjmiQCZYL0GOnARACNB3QZCMYXChSmL9zP4sIpDaIqWNB3QLkxoO6Cu4+dYHGaYAZYViHZEtuDlT+EFXZU13RinxEC5NyaqG5KwbVeoMGXZjXfXin1dR0Y2y5dkTv7owHhEzbIjf3RzdMOdHLsx399eWY09mOm2bn76+bqOl0YU5djQ6t0c3T2o4WJF4biebpxEdMstVb6+bqOlwiRZd4b6+bqNRwiAUuxo83up5ugrRMcmxo3N1OeQ0i0uzfV76+bqNE8IhNm5m8vPPh1RFWyWNBTVKTvTMhlMUBFhYkOrcTlkNBEWOzbvPXzpmf6xfCLos1Vb68RmNBwiCv0JF7mJw0GsQuxIcbic8hpFzZ97nrw1GvVFV2Wqd9eeY06oErNsaGG6nFOXSEVnWNF07owOXCLzrKWG+vFOY9YdGKzbMbp314H1dPZiLvoiPVEJosyWFPGHVWc+uv8Ad/phNMg3Rvq/d/pjJL2mQnlZFP0uZw3KYxpLsiWwOWZ1HGM20yDysnfVjN9XRHRjSXIN36xWXqajoRXwYL9ETp7z8YmVZU3RTIZnSO5A+uv9z+iLS7Obo31YD1dPYiCJVlSxpmr+IxKLKm8d0ZR0qzn114q9X1j0IsiQXO+rL1f6IQg2VN4bowPimJVZE03Rj+BiTZzeG+rA+rqnoRKrOab6sejoehEkTLKluaPkxb6Ij1RETbOW56v3dfYi5kH11/uf0RIOXZUsN0YDwhc2ZL4ZnxX8B3QYWMkDzszAYXNPYhGZswl/PT8TgpIzXomIiLRLS15gCQA5ZybjCpqTWnGMizbREy3LsyQ3JyrxUa7xMul3gFd5MTa/IqROIM1U9ZyvTSW5jsDhjC2wtl2WVbVIkLXyvJKMw3gthfQwJUDvOX1jcwt5VlLteR13QwZ3B33f4RCrGlN9wCUywRSj75e6Sa7qe6LiVKJblEuSQ3m3vOxDXHd6QT6M61ArUXSl+bUPM6EYCkuWBMDBnQon9qXl2nvg7wLk7s0bxO4vFqb0vQCDNGaS6AbxZuZKyfNfGGFJVWoxTkdR0oDL5x9iV4rhkk1pmnPqjbKFpVvVGWR09qImhW/Uc31T0ulF1qO9TTMaRQusqAonAqzLOClPgTlgK4IVmrN5QBBN0UCT0sd5hjmYsiVMJclKaMwDnvJb3QxLQBQNr25k8eMLT7WaXG3l3LxwBD3iBm11Q69Ykk2UABystQbxGgZksMhCy7LXIcAla2HFV78BF7ROZKlsohF4sDvKIBDBy1TT8GjF+mq3FLe6SV0eqkzZaZbECromEXSAVYHB4sTWlSgKCWTmClRSFDMgFTgufe7wxLkg4FaTmCpyP2rw7oy0bZWUulAHNDqJoDOMosAkeiArH0hjnpOwfeLm64JfG7hWgL/DARJZUpYLhST7Qb3pP4QNU1TpvMnHEUw9YKbsoeEWl2khLqYgKKXGYvXQpsxh7yIYVx98CBnJVSoxT6J9YdKKTgq6apwOR09qJmSSkbtQGN3qIO6Thhhh1YxC5rpJAyPgXcZGBIUFap7j/VCgCmFR3H+qHVKOnvEKBRbD3iBorPB5SThjNyOiOMaSwpsssjqOMZ85RvyaZzdNERqXqYaaajjBTFglWqe4/GLICmFU4DI6dcSFHQ+74xKFFhQ4DTTriDpQU2WJyPrHjEpCnOGWR+MdLUWwOJ01PGJSouaHLT4xoOZV4YYHI6p4xKgqmGOh0PGJvF8DgdNRxjpizRkk11AyPGJImBTZdx164sQrh3H4wGdOWx83+8nWFbdabU3mZEp9Zk1h3JQX7xEjSUzGDKRgPRJy9uMO0bKtZU4tl2pomQlsV+sok4HPOOs8/aYG9KsisGZa0sONC8Z9o/KpJb6ImpwvEiq/WB6XujUjTrX5N2iYGXtCYAogMEJQCTdYbqhrhwhPyQ2NLs1uXLlzuUWJKit0MEOuWQHCqq4ZRmbQ8jdoTyFTZstTVG+QE4VACQE4iNPyG8mp1ntKpkxUtYmS1pdC7xJvoJckDjHTx8nw91dVqnuP9UCluFqduanANmvUmIFgQMJQ92WFHpAraSUzQ1TKAGbk8oMBj1RxZEmfWD2V/wAUuLRUjfT7CvGXFoKgZSmUfYlZHVekNcoK9acjqOEKS1MTQnclaesvUw0ZmO6cU6ap4xtkO2WgBK6kAAqUQKhCUgrI4tQcSIparahICSSlnLMaoRz2IegavAcYYlSwpUwkOCyCCxDXQSCON73QOfITV0hgGAuuClt7LpLDUx4xID8oyzgpqKbdLgo55DJpdzEdJtUogATE3SygCKi8u6ljT06COSqWarQxJIa4d0FgQVMxdkucKDSA8nKUSBKF1IOKC5BLlujm2elIiZVa0G6xJvglNFKJAoogZAOK9IQsmfJUkArTeVzRiLxu3CAAHO/LIb1geMEsk+UQndAIO6wNCpkuDkC4erUijyMpWBBDJwNLpGh3UjgwFIkpLtMopHnkmhLpGCQAo3W5oCFozpniRDCbWjAKSq8dSzqLJTgcXasAXyAcCWl+azGt5krdhUbqQdSnqJifNkJSGQ944AEDdNCeAJxrwwiBkW2Xyal3ryUJCy1QEtfBDAOGDjqgI2nLNbwG8Ul+c95SEgPRnQsUxuwI8klRSJYCFBQVRRvAioKRhUtUV3sotytnvNdBepLEgm8VChFS6lF+kdTEVE29CQo8oAWpVgFAKvEpwAdKqAegrN2Mq2oN4oLhheYFt4bisOIHEHowG0ciWZCbpxKkl98qemNSqYScrx9Ys2iwyyndSAFJbShBAp1KNOMCGKxx7j8ITCw3+hhiVPKkpLGoByzD6wuF0FD7vjGais1Yvyeub/LGqFhu7xEZCl78qh503TRHGNZK6YHLxEFJgLEShYYdQ8IgL4GJQugocBFFXS5g958TEpmBz2R0tfA4nxMDXPIJZC1YYXf5lCECmYH7DkeEAmbSQGpMxylTDkdERX6cq8PMzcDnK1H62BWjaMwNdss1Rf15KRgf1h8ISrbNupSKS7Qr2ZEzxUkCM7bPlTNEo/R7LaFzDQX5K0pTxOvUO+Otu1be3m7CgDVc9B9ySPGFFbQ2v/0tnH3x/wDWNyLGTb/KG3zbJyX0SemaQAZqUqAKc2SzgkUxzMee2eNpyC6EWnS6pKlJzHNUCHxj2Jtm2MpFnAalU/8A1hddr2vhyMgGtXTi6tZjetG5c+mnj7dYdozj5yXaV8ClV3LBIDDLKPT/APDuXaJU4S5yJkuUmXMKApJAKlLllWVT+EVmS9sqwKE+yZQ9Xr6MO+SOz7Yi1mZa3U8lSUm+lTb6FMwLAQ28eFXsgK89eODBsXbmu2WMAti6Tm/RaH9Z290EMuZ68z9mXA7WyhOBdI5IOaAt5zA4Dtjgwueej2FeMuLtFSN9PsK8ZcXeCktLdyzc2V/EqGiTXDFPinhC0sVNfRleKoZKTWuacuKY0yvZjVYON7xSk/PVBVpFH1DdYqPj2QsgXZhJNFMnqUA47wSOwawedIChUAtg+UIEEBtMu8ktoceaaYFsoXRYAQRqS9S+hYYJp81iq7LKoAMwCA5BYEhOLDAd3GJORallQbk7rB2KiRWpDBiG6opItk5WCZb9a6YYm63rdw1pwEoG8EF2vvVzk5q7lvdAbZNlSklUyWQHrdJO8SBkakkiAmJqpo3iJQOFSpineJq1KhGRz0ESuZOyEt72BKqoGeGNR3wrITKmAkJSsDFnYENQuccD2DhBhZ5VBcZ3SB1O4oeB4UiQsmasPyplgdEmhYku/Bu4wxyorXDHg1S8Z5ssog3QAVOASCQ4xoaKIZ+yCJ2eht0C6zEuSWzD5E5nGsSNu8UWtgScq91YrLsSE1SkDv8AnKBbQqkp1BfgkCvfQfe4QJEhKghIpRIHuHCF95su8/CHCDr7oTILY+6M0lpoN+ThjNz4J4RpTSu7uhL0xJbEaJjOnpN+TXOblwTGoxbHTLiOMVagCxavR+jjr5Q+DQsZFvIDTbKKD7OYf8yNYJPrDu/1iyElhXIZcOuGUMD6DtE4WqzipwknU6qMDTsvaTn88k5fYCPRpQWopqmrPmeMB+jTHPniMK3E/jGu5MJOydpBX9tkmhxkBsRoIclWXaAIvT7Kqv6JYyOixDatnzX/ALVMFDhLlUqP1cUmbHnFvzydjkiSDgf1UOoO32yfJllc1dlSkM6jygFSAMznGLO/4iy0/ayFeyicfFIEH215FJmj84tloUBgFqQEvg7XQH4xiT/IfZyKqtpH+JKfuCXjUnT5PD1OxduKtUu9JXZ1NRQ84FJ60kOOvCDL5d/scTmvWZwj5la/oEhYMiba1qHpoKJYHUopve6NTZPlRKVRdstko9O5MHpemJZOYxAxMN6PMWPalFqOBs4wxTMPqdIcIBs6y2kWgKnTZa0mWoJQlJQEl5Zdy5JalTCdktEuYRc2ko4ZyHxTkZb/AO0algsi0zUEz1zAUKAvCWw5mBQhMYA/JymxQxDfXKZu+JtxN2cT+iyJJ+04Yxczn9Bbio81nwPb7+uItaS00OD5ocB9ppGUuecj2FeMuLtA33kewrxlwR4EXQ14uW3ZWbZq4wwbta5p9I6p4wuhVTjzZWROatIaMzGhxTkejwjTKsxCSFh9PSOg40MXl2tlXFEPkaMvTqVQ0zy0HKXzqHLI6DhETyCFggkFODFjQ8IQOqWDiBEXOwZAN8IWUVJJukkAPdUDxwWzjDN+yO/KaRzwqXxUN39sboHWREgnn3lC6lSHYFxeu6lwB2MX1GdLQiYoB5AU2RUhqOfVLVao46B2uQlzAVJAW9XSpwcsQWwgS7Of0T/f4N2f6nWAhIlLSaSgUtXedTq3lNeLEXmFanHDGETJwFZQ4MtLgE1HNAZg/Fx2XNncMZWD/aE44+Ag9nsaRUJIPWT+MSARMWE1TdW+6m9eChTHQGvU0NqkpJdgTqweBTdoS0m6VC96o3l/sJdXugRtaiQEoUkH0lJL9iB+JHUYkPaLQEAPiaAZqOgfxyhZaAyiVC8QXZRbAsBXAOe8nOCsAMFEkpckFzvDhhwFImevdNDgcjp1QJRQTr+8fjCZutj+8fjDxVwPcfhCZWGwPcfhGSXtIF+TXOZmdEcY1AkNicszqOMZlqUL8nHGZkfVRwjTChdw0yOo4RUjJSNT+0fjEggAOpqDFXDrjkqGh/ZPwjgoMKE0Hok5cBFEAdoyE86dLFTjNAzPSjPtHlRYkvetKcuatRP7hJjURakh91eJwlr9Y9GAzdqhJLSp6sKJlK/maNRPPWny3sKcFzl0NEmdwzUpPGMHaHl5ZzzLLNV/eT5gB+6FK8Y9Xa/KaeD5vZ9pUWPOuoGWhUf94wrXt7a6juWTkxkyLx71Kb3R0k90x5K1eUCFlxYbMOsTFHvMyL7P27JSrztgkLT0ApCh3qIMb/5T20DWUsjQykN7gD742rD5T7QH1uz1q4oJSe5V7xjdvull2XauyFDesxQW9KWojvQowygbHOAkjrSsevqPZj0ll8olkC9Y7WmnqpUPct/dFxtIEnzc8dctWszR9fdHPWWAiwbKOVmy9PinVXtRobHs1kRMAs5ljdUVCXMp6GICqdcaaLaKbszEegvVHCFUW1Sp6UCXMSBLUeUUg3bzywwSamjl6ZQajiVqzSnj54+6kRNbzrF/NjMn9J1nugjL9Yf9lTeMAtKxdmu/1SQWSQ78oKJMZAvpI9hXjLgkCbeR7CurGXBIzSAklyw9CVn0lcIYvGtBinP2eEKPvHeCdyXk71Xxgt813xin0T0elGgYKjv0GWfAcImaTv0GGvA8ICVne3xl6J0HSiZqzv76cPVOh6UIGmlTqoObr7XCJvKvYDm68eqATFl1b6eb6p6XSjlqU/1iRTG5x9qIAzNmS1lF6TKUbuJAf0c7r/7wCXshDJYLS49GfNTkNFQXkphutPCd01EtNOb6xI/2hBWxZy7r26eKOyEy06ZpRD+tGrNsx0uVTjVQ/tE3JagPS0Ai6NkIcvLv1HPmLXkDgtxCdi2VOCQ1tm4qxlSj6RzKPl4ILBOc/nqxX9FKrQdGL9DSlSrhZKEpDYJoMdAmLKKnG6M8+HVGZ9DnAn88UaP9VKduxMZ1o20UEeetC8aJsatOKUj3xYsekmE6DFOfSHCKzibpoMDnw6o8qvytX+jtZqP+UAzH6yATfK+cX81a2b/ph/VF2049VNXN9FCO1ZHhLMZq5s9qS5XbMV/8oxv/AMsm/o7Z/wCKn+uF1eU831LX/wCMn+qLspxr2udab0lpch3Ww5Rbc1LueT6ob5e2t9VZsvtZmo/Vx5+Z5VHzRVKtAYrqZFS4TgAvh7xGgny0S31doy/5ZWv95Bem/RjTMzaOSLGOtc0/yiAhO1CAxsQoMppiifLVHqWj/wAaZ/XBpHlfLIA86mgxss78Hi5+kVNk2sXadZU1OCTqX5yDC6tjbXJP53KHUG8JMa8vykl/pFCp/wCWnamKo2tyiiE2kowqbMpL9swNDt+kwj5MbVettDkH7RfDRHVAJ/kNtJfOtYV/izf6Y3rXYlqO9tKaHB5iEJ09RL/7RlT/ACXlL5+0LUp9QojwaNTq9wvO7Q8ipko+etlmSrRU1V7uKXjk7YtFnVcTtFKm0vzUdQUZah3Rrq/4e2SrWqY/sN+EIWnyUsiFMJlsXxRZyU95AfsjXdKXtth261rlJV+azkkDfRMWknrHJkBWuHVDip01/q0Z/aH9Z+q648LY9gWdBdFot0s6izzEnvSmNeXKKmA2jagztelFL87EqQL3a+JjFjNj0iZs1/q0Yj7Q+sj9XFZEyYZqHQkC4rBZPqZFAhOzy5mAtl7CplS3xRoB8iDBS0rl+cC91WCEgiiemAYyDH0Gp5rORd4GhTQ6UhmWfOKcNuIzfOZCZVW9cS5LvdQ76vyvARazTFLWouBupxSDmvRZaADzj5xPsr/ilxaAqSRMS5B3V4Bs5fEwWCkuFMTUDclY+0rjBzOx304p/l4wELY4gbkvH2l8YJNtIAJK0AOnEtp0o0yKZvO305eA4xM2bRW+nD8D0o83tPy6lSllKb012dUtJKU0GZULx6u+LzvLiQpCrs26SM5E0tjkG8YcpyvQzZ43t9PN/q6ULzdsSkqrNQKaE58DGIbSuYd3aUsFQDASpYJd2SylEg9daxS2bLnOy9qrTTIIR2bqhDixozfKWSAlptbuIlTFNzcgKx43yhtwmJpNt00tRCZXJSu3cqOwmGjseWCCra05xmCothos/Ijd2TthKboVb0zQzMuWEHL0gznreNfHMPw+aWLlUFwi1j+7UpJ/9cbdm2irObtZPVvZDMtH0Wx7TRcHnpeKsx6yulDMuc9QtBGowwGd6K9f8WvnSNpl/wC0bW/7YJ8YOjaLkPbNpj2pL+CTHv8AlC/OTh8+lFVzC4305+HtQd38GvG/Sww/P7biMZCtR+phgC8KbRtOGCpYS9MN6UI9TNmmm+nEeI6UUnTDdO+nA+HtRnuWs1FlmJ/5xR60SvwSIqlKmHn0n7ifwMahmH1k/P3oWvlucn5+9GLSzlqN6U60llTcmyR0o10TKc9OXzzozbQo35VU86Z4I4xqS1FsU/PbBUOiZ00/P3ouidujfTgPnnRVKzqn57YtKWWFU4Dw64kClS6+eQKn0OJ/WQvNkzVEtawjDmy0V/aJjQlKOqcT4njEhRc1Tl+PGFayvoM9/wC3qwNeTk8OHy0DmbKnH/8AozexEoeAjavlxVOB14cYspZpvJx/A8YdWvJWvyPUuqto2lR9sN3BUP2fY01FBtGcR0hLX71AmNuYssd5Pz96LXz6yfn70W1aQsiZiUh7SlVBihIOHRUIIqZ004n/ADOlDMtZYbycB4e1C8wl8U4n/M4xBwm156cfxR0oCpbrQCtPNUNKEJzCqQW8XxT8qR0oBMnEKQXB3VCgrUI6USVW15t7HHlC2rtyzt2ZQaVMCVHeBF1ABqalS2ckk9pgBP8AehtCrI4NynyIraVXhUkUl0Z1UUuhF41JAz8YiJKnlSwTlyyexK0Ae4QzCVkFQ71M41cFjMSRQ1whyBMy37blSFATZiUXkIIcKLsVPh1wjN8s5FWtMrFJ+qmHAjpcIzvLPaSpUyVdnTJTyw4QkKCmUal1pwfjHnZnlEs4220ZfZgeE2OkjU6dj0tq8skklreA/q2VRy6ajCw8qAtRT+U1pcYmypCc8Tl/rGEdtE42+016HwnQazeUipZU1snqvBt+SleuS5pbsjWHta0/bgD/AP7dZp6MhycaUHy8ITNtoVjtO19YlFI/dXAZnlIpbvbpyeqQhP8ADMf/AHg6vK5f/XLwZxZUP/H74c99iwzsfYSbWVcltG0Epa86VpIfBnXXA90bVj8krQgpUnaM92wIvDquqWRGBI8oFKlqJ2mU5MqzjlPuXSe8aZRhydvLTMpbLQ3rFL/uGaQR8tFloyvp9jslpuD86QedjID84vhMHhBUWa0OXtEo/wCBwGk2MLZO1VqlhtoWNWPPlhKhUmo5RJGuGcOotk0v+eWH9jgP10YxhrBM0Gq5Rp+jUP8ANi4v3heKDjgCMuKjGSg2hZ3LVZDT0ZRVr+tMOWKVOSrzqpCxVihBQe11KDRmrD0x+GI8RFJzscMD4RMwjROIz4jhFJpDHm4HPh1QBavCFssoOojo/PZCz09Hv/0jJK2vnycMZngiNOWKZRmW3nyqJxmeCOEaUpNMB89kFahlI4D57ItLFBQYD5wiiU8B89kXQmg3R89kIWljgMT49USBU4ZfOEVQnojE+PVEhNTujL5whCWrgMD+HCJVlRMQUV5qcD+HCOKMN1PyOqFImAscIuX6MUmJoaJ+eyJI4J+eyJIQ7Dm4DwgEzsxP88EQKCicB4dUBmJ4Jz/n4RJar+j8lMAWtlyyboF1XVgmDXK81PyU8IVtMgqVLAuiiq9idADpEg1W2ruoVwvpbLInDGDzU3yWYhpZphzlv3fhC65O9dvV0ZefGtKe6HLHKKVEEjmpqOtetYiXso3h1zsgPtEaeOcNQNEkJUANJh/aWhRw64NdgVLpSCfuS/FUMKlitBinxELpz9iX4qho+l93xEaCVSxvUGWXCIn0I3RUt1bqi/uEXUef1DwgNuNRhiPemY/uiC8+6MQKskUGJdotyQfAYaRS2Kw9pPiWgpNeyJM6ajz0oAUZLhqYTHejer3CCWlQQlCroxqGFQxJ8IiYfPS8ME9fNmRG0lebRnXVvRMREsxTdRughSlAFhqtQOHD3xNkkpN/dFFqGA0GsBsX1cj2ldm7M74vYj5yb1+91PxiA4kJfmpw0HHhAly08okXUtdJ5oxcAfjDD17PjAFq88n2FV7RAlp0hLc1OIyGo4QoUgSkkpBJCX3QC6mBypjD040HWPEQio+ZTiKS/eU06ojDBkJ9VPcISkpSXF1NGqwq4fSG5B3fvK/iMLWZW8rhd8IyStvkp5WULqcV5DREaMuyobmJ/ZHwjPt589L65n8kako0ipETZEeoj9kfCKzZKEyyq4igfmjIdUHSYHafqlez+EQXlWVFdxGJ9EanhEpsiHO4jL0Rx4ReVn1nxMWSamNAtaZaElO4mpY7odmJ8QItIs6ShBKEOQCd1OaXOUD2pgMMT2UMHsx3EPoP4YkFarOkXWSmqgDujBjw6oBKs6U2dwlLhJLlINanSG7Web7Q8DASprP9w5cNIkix2ZDK3U0VoPVTw+XgUiQlUtJKEuUgndGLKfAQxYjRXtfyp/0gdnPm0+yPBUSL2pCQVAJSCEFQ3Ri4w7tIJIkoUpBuI+0HNGRCRlwgG0mvV9Xg2CnFfmkM2PnI/wAT+J4T4O/REeoj9kfCE59nSFFkJwl+iM5igctHjQeELZif8L/2mIQGyoG4QACUKcgCu8jSG3haQt+T9hXiiGIyaVmWO8xdQ3QKEDjg3y5iDs4uQ8xiRW+KNoCPF8BDcrmjqHhB0xoaRGzybzmYl8wsFmyDjTV4uvZoL70yoA5w3WzD5muNKmgh6OiGkl7NBxK8GxwPre1jwrhEHZvSXzWxz9br4YUwh14l4lrPGzQCkus3Q2Ic41fEY5N74j8lpN0KvqCXoSN56V0Z8mh9454hpSRYEhIDEM7VIapZmLChiJezkgqLq3q84hu0MT2kw2YgmJaV+gi895bMzX1N14v74quwAqCrywwZryq9pL9xENkxDxHSs6xOzKWGx3lF8NSfkwOdYElLAqGHpKo2gJbKHCYqYDpT6GGZ1dd9WOuLO9YFKsQTmonM3lAnR2Ih1UUjJYtusPnZYvr9NXO4yw3V74002R0sFrTxvE+Jha3/AF0v2V+MuNCQYqVjZaUUsHW8qnY7RKLFusVKPG8fAFoKDBEwjQZNjYVWs/eI8DHIsRBJK1kHK8adrvDIMTCNJzdnBSgSpRSPRJJrhiS+cXVYcLq1pAycl+80pSGXiXiWlbRYLwDLWGLu5PiaR0zZ4KCl1AM3OPgS0MvEvEtKStnhKWvLJ1vEPlgC2Dd0dJ2cAGKlHTeIYaBjxPfDbxzwrSI2QColRUp6AEmgrm7nGOVsmqSla0s9ASQXxxNMIeBiYltKSrGRzpi1dpHgqOVZA7ut8OerJ2z4mGjFTENJosiUlw9A1VEgChLAlhgO6CNBFmBvAXSeaOoeEFTGfJ2km6KKwGQ064MnaaNFdw+MOA48dCf5TRoruHxjjtNOiu4fGHAceOeE/wApo0V3D4x35TToruHxixGyYh4U/KadFdw+MR+U06K7h8YgbJiHhQ7TToruHxip2mnRXcPjFhORDwmdpp0V3D4xB2mnRXcPjBhNkxUmFPyknRXcPjHHaSdFdw+MWIyTFXhb8pJ0V3D4xCdop0V3D4xnCBbz56X7K/4pcNmaQBdDl9Wp8fjGVbtoJ5aXjzV6esjjDX0uWoMoEjHtw14wWGU+i0Lr5sgtR1BiXoKYRc2pY+zPXeDQglUr1Vd5/qgqJ0oA7qqt7i4xVqIZKth1FqWfslDtT8YldoWymQ7EAVAvAmp4BoRvScWX3n+qLmfKLulVS5669LiYco4Ni1Lr5sggOBeFas2NKViV2iZS7LdwXcgEEYDthMzZRbdVQMOxz63E98KW3asqURuKN4KzbQH0qUUYcq4aqrXMH2feoDLV9Yn6RMYnkw4LMVZMS75VYNxjCkbdklTGWpiU5vgXFCa70E/LMsKKOTN0K1JJY3Xxiwtg2mYXuyx2qGgxZ2q/cNYkWiZeAuUepvB2q1Oq7TiYVXMkkuUFySTk5Jc4K4xKZ0oYJVn7wx9LSLKNhwz1Aq3GZ7pvBlUDUycv7uyv0pf6PtvBoVE2SxF0saHjV/W1jiuSfQPz96LKNhtdpXRkCodrwBB04xCp63DIoQH3hQvXrYQsqZJLOklsHyq+usV5WSC4QQRn8qiyrYdXA3gC9pJ0V3D4wP8AKCdFdw+MGUv/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GB"/>
          </a:p>
        </p:txBody>
      </p:sp>
      <p:pic>
        <p:nvPicPr>
          <p:cNvPr id="112642" name="Picture 2" descr="http://4.bp.blogspot.com/--JMNbtu_vRY/TeNypqJ4QTI/AAAAAAAAALY/efu3oXcrjB4/s320/unknown_man.jpg">
            <a:hlinkClick r:id="rId2"/>
          </p:cNvPr>
          <p:cNvPicPr>
            <a:picLocks noChangeAspect="1" noChangeArrowheads="1"/>
          </p:cNvPicPr>
          <p:nvPr/>
        </p:nvPicPr>
        <p:blipFill>
          <a:blip r:embed="rId3" cstate="print"/>
          <a:srcRect/>
          <a:stretch>
            <a:fillRect/>
          </a:stretch>
        </p:blipFill>
        <p:spPr bwMode="auto">
          <a:xfrm>
            <a:off x="1187624" y="2276872"/>
            <a:ext cx="3120008" cy="2964009"/>
          </a:xfrm>
          <a:prstGeom prst="rect">
            <a:avLst/>
          </a:prstGeom>
          <a:noFill/>
        </p:spPr>
      </p:pic>
      <p:pic>
        <p:nvPicPr>
          <p:cNvPr id="6" name="Picture 5" descr="http://the-sra.org.uk/img/sralogo120x83.jpg"/>
          <p:cNvPicPr/>
          <p:nvPr/>
        </p:nvPicPr>
        <p:blipFill>
          <a:blip r:embed="rId4">
            <a:extLst>
              <a:ext uri="{28A0092B-C50C-407E-A947-70E740481C1C}">
                <a14:useLocalDpi xmlns:a14="http://schemas.microsoft.com/office/drawing/2010/main" val="0"/>
              </a:ext>
            </a:extLst>
          </a:blip>
          <a:srcRect/>
          <a:stretch>
            <a:fillRect/>
          </a:stretch>
        </p:blipFill>
        <p:spPr bwMode="auto">
          <a:xfrm>
            <a:off x="7436485" y="0"/>
            <a:ext cx="1707515" cy="1181100"/>
          </a:xfrm>
          <a:prstGeom prst="rect">
            <a:avLst/>
          </a:prstGeom>
          <a:noFill/>
          <a:ln>
            <a:noFill/>
          </a:ln>
        </p:spPr>
      </p:pic>
    </p:spTree>
    <p:extLst>
      <p:ext uri="{BB962C8B-B14F-4D97-AF65-F5344CB8AC3E}">
        <p14:creationId xmlns:p14="http://schemas.microsoft.com/office/powerpoint/2010/main" val="47511585"/>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Charles </a:t>
            </a:r>
            <a:r>
              <a:rPr lang="en-GB" dirty="0" err="1" smtClean="0"/>
              <a:t>Minard</a:t>
            </a:r>
            <a:endParaRPr lang="en-GB" dirty="0"/>
          </a:p>
        </p:txBody>
      </p:sp>
      <p:sp>
        <p:nvSpPr>
          <p:cNvPr id="105474" name="AutoShape 2" descr="data:image/jpeg;base64,/9j/4AAQSkZJRgABAQAAAQABAAD/2wCEAAkGBhQSERUUExQVFRUVGBgWFxcYGR0YFRQWFxcYFRUXFxUYHCYeFxklGRUUHy8gIycpLCwsFR4xNTAqNSYrLCkBCQoKDgwNFQ8PFikcFBwpKSkpKSksKSkpKSkpKSkpKSwpKSopKSkpKSkpKSwpKSkpKSwpKSwsLCkpKTUpLDUpKf/AABEIAL4BCQMBIgACEQEDEQH/xAAbAAACAwEBAQAAAAAAAAAAAAADBAECBQAGB//EAE4QAAECAwUDBwgFCQYHAAMAAAECEQADIQQSMUFRBSJhEzJicYGRsQYjQlJyodHwFDNDgsEVJFNjkqKywtI0c4PD4fEHRFSTlLPTFiVF/8QAGQEBAQEBAQEAAAAAAAAAAAAAAQACAwUE/8QAHxEBAQEAAQQDAQAAAAAAAAAAAAERIQISQfAxUYFh/9oADAMBAAIRAxEAPwD00qWLooMBlwi3JjQd0dKG6OoeEEAjy32E7XKBAS7XrwcDoKOOWD9kFskhkJBYkJSCRUEgBz3xNrsN8AOUtmOIKSCDTAmDSZF1ISAwSAAOADCCTlq2YpyQ0HdHckNB3QVo67CyUtAbBIPZFQQ7MMNIbKYjk+ESJ8qnMN2RZF1Ts1Orrhq5FeTiQJlDQd0RyQ0HdBimIuwIEyhoO6KmUNB3QwUxQpiQBlDQd0UVLGg7oZIgEyMkrapY5WTQc2Z/EiHDIGg7oWtn1sn2Jn8UuH0iKmAhA0HdBUyhoO6L3IsExJQShoO6LcmNB3Re7E3YQXTMQQSGYY0iDNSGpjXCDfRU13ccaYvi8ETLaHgFhNFGSS5bm654QcSxoO6CXI5okHyY0HdAlSqiiW6uvD3Q00VKIkCFJ0HdrBDLGg7ovdjmiQCZYL0GOnARACNB3QZCMYXChSmL9zP4sIpDaIqWNB3QLkxoO6Cu4+dYHGaYAZYViHZEtuDlT+EFXZU13RinxEC5NyaqG5KwbVeoMGXZjXfXin1dR0Y2y5dkTv7owHhEzbIjf3RzdMOdHLsx399eWY09mOm2bn76+bqOl0YU5djQ6t0c3T2o4WJF4biebpxEdMstVb6+bqOlwiRZd4b6+bqNRwiAUuxo83up5ugrRMcmxo3N1OeQ0i0uzfV76+bqNE8IhNm5m8vPPh1RFWyWNBTVKTvTMhlMUBFhYkOrcTlkNBEWOzbvPXzpmf6xfCLos1Vb68RmNBwiCv0JF7mJw0GsQuxIcbic8hpFzZ97nrw1GvVFV2Wqd9eeY06oErNsaGG6nFOXSEVnWNF07owOXCLzrKWG+vFOY9YdGKzbMbp314H1dPZiLvoiPVEJosyWFPGHVWc+uv8Ad/phNMg3Rvq/d/pjJL2mQnlZFP0uZw3KYxpLsiWwOWZ1HGM20yDysnfVjN9XRHRjSXIN36xWXqajoRXwYL9ETp7z8YmVZU3RTIZnSO5A+uv9z+iLS7Obo31YD1dPYiCJVlSxpmr+IxKLKm8d0ZR0qzn114q9X1j0IsiQXO+rL1f6IQg2VN4bowPimJVZE03Rj+BiTZzeG+rA+rqnoRKrOab6sejoehEkTLKluaPkxb6Ij1RETbOW56v3dfYi5kH11/uf0RIOXZUsN0YDwhc2ZL4ZnxX8B3QYWMkDzszAYXNPYhGZswl/PT8TgpIzXomIiLRLS15gCQA5ZybjCpqTWnGMizbREy3LsyQ3JyrxUa7xMul3gFd5MTa/IqROIM1U9ZyvTSW5jsDhjC2wtl2WVbVIkLXyvJKMw3gthfQwJUDvOX1jcwt5VlLteR13QwZ3B33f4RCrGlN9wCUywRSj75e6Sa7qe6LiVKJblEuSQ3m3vOxDXHd6QT6M61ArUXSl+bUPM6EYCkuWBMDBnQon9qXl2nvg7wLk7s0bxO4vFqb0vQCDNGaS6AbxZuZKyfNfGGFJVWoxTkdR0oDL5x9iV4rhkk1pmnPqjbKFpVvVGWR09qImhW/Uc31T0ulF1qO9TTMaRQusqAonAqzLOClPgTlgK4IVmrN5QBBN0UCT0sd5hjmYsiVMJclKaMwDnvJb3QxLQBQNr25k8eMLT7WaXG3l3LxwBD3iBm11Q69Ykk2UABystQbxGgZksMhCy7LXIcAla2HFV78BF7ROZKlsohF4sDvKIBDBy1TT8GjF+mq3FLe6SV0eqkzZaZbECromEXSAVYHB4sTWlSgKCWTmClRSFDMgFTgufe7wxLkg4FaTmCpyP2rw7oy0bZWUulAHNDqJoDOMosAkeiArH0hjnpOwfeLm64JfG7hWgL/DARJZUpYLhST7Qb3pP4QNU1TpvMnHEUw9YKbsoeEWl2khLqYgKKXGYvXQpsxh7yIYVx98CBnJVSoxT6J9YdKKTgq6apwOR09qJmSSkbtQGN3qIO6Thhhh1YxC5rpJAyPgXcZGBIUFap7j/VCgCmFR3H+qHVKOnvEKBRbD3iBorPB5SThjNyOiOMaSwpsssjqOMZ85RvyaZzdNERqXqYaaajjBTFglWqe4/GLICmFU4DI6dcSFHQ+74xKFFhQ4DTTriDpQU2WJyPrHjEpCnOGWR+MdLUWwOJ01PGJSouaHLT4xoOZV4YYHI6p4xKgqmGOh0PGJvF8DgdNRxjpizRkk11AyPGJImBTZdx164sQrh3H4wGdOWx83+8nWFbdabU3mZEp9Zk1h3JQX7xEjSUzGDKRgPRJy9uMO0bKtZU4tl2pomQlsV+sok4HPOOs8/aYG9KsisGZa0sONC8Z9o/KpJb6ImpwvEiq/WB6XujUjTrX5N2iYGXtCYAogMEJQCTdYbqhrhwhPyQ2NLs1uXLlzuUWJKit0MEOuWQHCqq4ZRmbQ8jdoTyFTZstTVG+QE4VACQE4iNPyG8mp1ntKpkxUtYmS1pdC7xJvoJckDjHTx8nw91dVqnuP9UCluFqduanANmvUmIFgQMJQ92WFHpAraSUzQ1TKAGbk8oMBj1RxZEmfWD2V/wAUuLRUjfT7CvGXFoKgZSmUfYlZHVekNcoK9acjqOEKS1MTQnclaesvUw0ZmO6cU6ap4xtkO2WgBK6kAAqUQKhCUgrI4tQcSIparahICSSlnLMaoRz2IegavAcYYlSwpUwkOCyCCxDXQSCON73QOfITV0hgGAuuClt7LpLDUx4xID8oyzgpqKbdLgo55DJpdzEdJtUogATE3SygCKi8u6ljT06COSqWarQxJIa4d0FgQVMxdkucKDSA8nKUSBKF1IOKC5BLlujm2elIiZVa0G6xJvglNFKJAoogZAOK9IQsmfJUkArTeVzRiLxu3CAAHO/LIb1geMEsk+UQndAIO6wNCpkuDkC4erUijyMpWBBDJwNLpGh3UjgwFIkpLtMopHnkmhLpGCQAo3W5oCFozpniRDCbWjAKSq8dSzqLJTgcXasAXyAcCWl+azGt5krdhUbqQdSnqJifNkJSGQ944AEDdNCeAJxrwwiBkW2Xyal3ryUJCy1QEtfBDAOGDjqgI2nLNbwG8Ul+c95SEgPRnQsUxuwI8klRSJYCFBQVRRvAioKRhUtUV3sotytnvNdBepLEgm8VChFS6lF+kdTEVE29CQo8oAWpVgFAKvEpwAdKqAegrN2Mq2oN4oLhheYFt4bisOIHEHowG0ciWZCbpxKkl98qemNSqYScrx9Ys2iwyyndSAFJbShBAp1KNOMCGKxx7j8ITCw3+hhiVPKkpLGoByzD6wuF0FD7vjGais1Yvyeub/LGqFhu7xEZCl78qh503TRHGNZK6YHLxEFJgLEShYYdQ8IgL4GJQugocBFFXS5g958TEpmBz2R0tfA4nxMDXPIJZC1YYXf5lCECmYH7DkeEAmbSQGpMxylTDkdERX6cq8PMzcDnK1H62BWjaMwNdss1Rf15KRgf1h8ISrbNupSKS7Qr2ZEzxUkCM7bPlTNEo/R7LaFzDQX5K0pTxOvUO+Otu1be3m7CgDVc9B9ySPGFFbQ2v/0tnH3x/wDWNyLGTb/KG3zbJyX0SemaQAZqUqAKc2SzgkUxzMee2eNpyC6EWnS6pKlJzHNUCHxj2Jtm2MpFnAalU/8A1hddr2vhyMgGtXTi6tZjetG5c+mnj7dYdozj5yXaV8ClV3LBIDDLKPT/APDuXaJU4S5yJkuUmXMKApJAKlLllWVT+EVmS9sqwKE+yZQ9Xr6MO+SOz7Yi1mZa3U8lSUm+lTb6FMwLAQ28eFXsgK89eODBsXbmu2WMAti6Tm/RaH9Z290EMuZ68z9mXA7WyhOBdI5IOaAt5zA4Dtjgwueej2FeMuLtFSN9PsK8ZcXeCktLdyzc2V/EqGiTXDFPinhC0sVNfRleKoZKTWuacuKY0yvZjVYON7xSk/PVBVpFH1DdYqPj2QsgXZhJNFMnqUA47wSOwawedIChUAtg+UIEEBtMu8ktoceaaYFsoXRYAQRqS9S+hYYJp81iq7LKoAMwCA5BYEhOLDAd3GJORallQbk7rB2KiRWpDBiG6opItk5WCZb9a6YYm63rdw1pwEoG8EF2vvVzk5q7lvdAbZNlSklUyWQHrdJO8SBkakkiAmJqpo3iJQOFSpineJq1KhGRz0ESuZOyEt72BKqoGeGNR3wrITKmAkJSsDFnYENQuccD2DhBhZ5VBcZ3SB1O4oeB4UiQsmasPyplgdEmhYku/Bu4wxyorXDHg1S8Z5ssog3QAVOASCQ4xoaKIZ+yCJ2eht0C6zEuSWzD5E5nGsSNu8UWtgScq91YrLsSE1SkDv8AnKBbQqkp1BfgkCvfQfe4QJEhKghIpRIHuHCF95su8/CHCDr7oTILY+6M0lpoN+ThjNz4J4RpTSu7uhL0xJbEaJjOnpN+TXOblwTGoxbHTLiOMVagCxavR+jjr5Q+DQsZFvIDTbKKD7OYf8yNYJPrDu/1iyElhXIZcOuGUMD6DtE4WqzipwknU6qMDTsvaTn88k5fYCPRpQWopqmrPmeMB+jTHPniMK3E/jGu5MJOydpBX9tkmhxkBsRoIclWXaAIvT7Kqv6JYyOixDatnzX/ALVMFDhLlUqP1cUmbHnFvzydjkiSDgf1UOoO32yfJllc1dlSkM6jygFSAMznGLO/4iy0/ayFeyicfFIEH215FJmj84tloUBgFqQEvg7XQH4xiT/IfZyKqtpH+JKfuCXjUnT5PD1OxduKtUu9JXZ1NRQ84FJ60kOOvCDL5d/scTmvWZwj5la/oEhYMiba1qHpoKJYHUopve6NTZPlRKVRdstko9O5MHpemJZOYxAxMN6PMWPalFqOBs4wxTMPqdIcIBs6y2kWgKnTZa0mWoJQlJQEl5Zdy5JalTCdktEuYRc2ko4ZyHxTkZb/AO0algsi0zUEz1zAUKAvCWw5mBQhMYA/JymxQxDfXKZu+JtxN2cT+iyJJ+04Yxczn9Bbio81nwPb7+uItaS00OD5ocB9ppGUuecj2FeMuLtA33kewrxlwR4EXQ14uW3ZWbZq4wwbta5p9I6p4wuhVTjzZWROatIaMzGhxTkejwjTKsxCSFh9PSOg40MXl2tlXFEPkaMvTqVQ0zy0HKXzqHLI6DhETyCFggkFODFjQ8IQOqWDiBEXOwZAN8IWUVJJukkAPdUDxwWzjDN+yO/KaRzwqXxUN39sboHWREgnn3lC6lSHYFxeu6lwB2MX1GdLQiYoB5AU2RUhqOfVLVao46B2uQlzAVJAW9XSpwcsQWwgS7Of0T/f4N2f6nWAhIlLSaSgUtXedTq3lNeLEXmFanHDGETJwFZQ4MtLgE1HNAZg/Fx2XNncMZWD/aE44+Ag9nsaRUJIPWT+MSARMWE1TdW+6m9eChTHQGvU0NqkpJdgTqweBTdoS0m6VC96o3l/sJdXugRtaiQEoUkH0lJL9iB+JHUYkPaLQEAPiaAZqOgfxyhZaAyiVC8QXZRbAsBXAOe8nOCsAMFEkpckFzvDhhwFImevdNDgcjp1QJRQTr+8fjCZutj+8fjDxVwPcfhCZWGwPcfhGSXtIF+TXOZmdEcY1AkNicszqOMZlqUL8nHGZkfVRwjTChdw0yOo4RUjJSNT+0fjEggAOpqDFXDrjkqGh/ZPwjgoMKE0Hok5cBFEAdoyE86dLFTjNAzPSjPtHlRYkvetKcuatRP7hJjURakh91eJwlr9Y9GAzdqhJLSp6sKJlK/maNRPPWny3sKcFzl0NEmdwzUpPGMHaHl5ZzzLLNV/eT5gB+6FK8Y9Xa/KaeD5vZ9pUWPOuoGWhUf94wrXt7a6juWTkxkyLx71Kb3R0k90x5K1eUCFlxYbMOsTFHvMyL7P27JSrztgkLT0ApCh3qIMb/5T20DWUsjQykN7gD742rD5T7QH1uz1q4oJSe5V7xjdvull2XauyFDesxQW9KWojvQowygbHOAkjrSsevqPZj0ll8olkC9Y7WmnqpUPct/dFxtIEnzc8dctWszR9fdHPWWAiwbKOVmy9PinVXtRobHs1kRMAs5ljdUVCXMp6GICqdcaaLaKbszEegvVHCFUW1Sp6UCXMSBLUeUUg3bzywwSamjl6ZQajiVqzSnj54+6kRNbzrF/NjMn9J1nugjL9Yf9lTeMAtKxdmu/1SQWSQ78oKJMZAvpI9hXjLgkCbeR7CurGXBIzSAklyw9CVn0lcIYvGtBinP2eEKPvHeCdyXk71Xxgt813xin0T0elGgYKjv0GWfAcImaTv0GGvA8ICVne3xl6J0HSiZqzv76cPVOh6UIGmlTqoObr7XCJvKvYDm68eqATFl1b6eb6p6XSjlqU/1iRTG5x9qIAzNmS1lF6TKUbuJAf0c7r/7wCXshDJYLS49GfNTkNFQXkphutPCd01EtNOb6xI/2hBWxZy7r26eKOyEy06ZpRD+tGrNsx0uVTjVQ/tE3JagPS0Ai6NkIcvLv1HPmLXkDgtxCdi2VOCQ1tm4qxlSj6RzKPl4ILBOc/nqxX9FKrQdGL9DSlSrhZKEpDYJoMdAmLKKnG6M8+HVGZ9DnAn88UaP9VKduxMZ1o20UEeetC8aJsatOKUj3xYsekmE6DFOfSHCKzibpoMDnw6o8qvytX+jtZqP+UAzH6yATfK+cX81a2b/ph/VF2049VNXN9FCO1ZHhLMZq5s9qS5XbMV/8oxv/AMsm/o7Z/wCKn+uF1eU831LX/wCMn+qLspxr2udab0lpch3Ww5Rbc1LueT6ob5e2t9VZsvtZmo/Vx5+Z5VHzRVKtAYrqZFS4TgAvh7xGgny0S31doy/5ZWv95Bem/RjTMzaOSLGOtc0/yiAhO1CAxsQoMppiifLVHqWj/wAaZ/XBpHlfLIA86mgxss78Hi5+kVNk2sXadZU1OCTqX5yDC6tjbXJP53KHUG8JMa8vykl/pFCp/wCWnamKo2tyiiE2kowqbMpL9swNDt+kwj5MbVettDkH7RfDRHVAJ/kNtJfOtYV/izf6Y3rXYlqO9tKaHB5iEJ09RL/7RlT/ACXlL5+0LUp9QojwaNTq9wvO7Q8ipko+etlmSrRU1V7uKXjk7YtFnVcTtFKm0vzUdQUZah3Rrq/4e2SrWqY/sN+EIWnyUsiFMJlsXxRZyU95AfsjXdKXtth261rlJV+azkkDfRMWknrHJkBWuHVDip01/q0Z/aH9Z+q648LY9gWdBdFot0s6izzEnvSmNeXKKmA2jagztelFL87EqQL3a+JjFjNj0iZs1/q0Yj7Q+sj9XFZEyYZqHQkC4rBZPqZFAhOzy5mAtl7CplS3xRoB8iDBS0rl+cC91WCEgiiemAYyDH0Gp5rORd4GhTQ6UhmWfOKcNuIzfOZCZVW9cS5LvdQ76vyvARazTFLWouBupxSDmvRZaADzj5xPsr/ilxaAqSRMS5B3V4Bs5fEwWCkuFMTUDclY+0rjBzOx304p/l4wELY4gbkvH2l8YJNtIAJK0AOnEtp0o0yKZvO305eA4xM2bRW+nD8D0o83tPy6lSllKb012dUtJKU0GZULx6u+LzvLiQpCrs26SM5E0tjkG8YcpyvQzZ43t9PN/q6ULzdsSkqrNQKaE58DGIbSuYd3aUsFQDASpYJd2SylEg9daxS2bLnOy9qrTTIIR2bqhDixozfKWSAlptbuIlTFNzcgKx43yhtwmJpNt00tRCZXJSu3cqOwmGjseWCCra05xmCothos/Ijd2TthKboVb0zQzMuWEHL0gznreNfHMPw+aWLlUFwi1j+7UpJ/9cbdm2irObtZPVvZDMtH0Wx7TRcHnpeKsx6yulDMuc9QtBGowwGd6K9f8WvnSNpl/wC0bW/7YJ8YOjaLkPbNpj2pL+CTHv8AlC/OTh8+lFVzC4305+HtQd38GvG/Sww/P7biMZCtR+phgC8KbRtOGCpYS9MN6UI9TNmmm+nEeI6UUnTDdO+nA+HtRnuWs1FlmJ/5xR60SvwSIqlKmHn0n7ifwMahmH1k/P3oWvlucn5+9GLSzlqN6U60llTcmyR0o10TKc9OXzzozbQo35VU86Z4I4xqS1FsU/PbBUOiZ00/P3ouidujfTgPnnRVKzqn57YtKWWFU4Dw64kClS6+eQKn0OJ/WQvNkzVEtawjDmy0V/aJjQlKOqcT4njEhRc1Tl+PGFayvoM9/wC3qwNeTk8OHy0DmbKnH/8AozexEoeAjavlxVOB14cYspZpvJx/A8YdWvJWvyPUuqto2lR9sN3BUP2fY01FBtGcR0hLX71AmNuYssd5Pz96LXz6yfn70W1aQsiZiUh7SlVBihIOHRUIIqZ004n/ADOlDMtZYbycB4e1C8wl8U4n/M4xBwm156cfxR0oCpbrQCtPNUNKEJzCqQW8XxT8qR0oBMnEKQXB3VCgrUI6USVW15t7HHlC2rtyzt2ZQaVMCVHeBF1ABqalS2ckk9pgBP8AehtCrI4NynyIraVXhUkUl0Z1UUuhF41JAz8YiJKnlSwTlyyexK0Ae4QzCVkFQ71M41cFjMSRQ1whyBMy37blSFATZiUXkIIcKLsVPh1wjN8s5FWtMrFJ+qmHAjpcIzvLPaSpUyVdnTJTyw4QkKCmUal1pwfjHnZnlEs4220ZfZgeE2OkjU6dj0tq8skklreA/q2VRy6ajCw8qAtRT+U1pcYmypCc8Tl/rGEdtE42+016HwnQazeUipZU1snqvBt+SleuS5pbsjWHta0/bgD/AP7dZp6MhycaUHy8ITNtoVjtO19YlFI/dXAZnlIpbvbpyeqQhP8ADMf/AHg6vK5f/XLwZxZUP/H74c99iwzsfYSbWVcltG0Epa86VpIfBnXXA90bVj8krQgpUnaM92wIvDquqWRGBI8oFKlqJ2mU5MqzjlPuXSe8aZRhydvLTMpbLQ3rFL/uGaQR8tFloyvp9jslpuD86QedjID84vhMHhBUWa0OXtEo/wCBwGk2MLZO1VqlhtoWNWPPlhKhUmo5RJGuGcOotk0v+eWH9jgP10YxhrBM0Gq5Rp+jUP8ANi4v3heKDjgCMuKjGSg2hZ3LVZDT0ZRVr+tMOWKVOSrzqpCxVihBQe11KDRmrD0x+GI8RFJzscMD4RMwjROIz4jhFJpDHm4HPh1QBavCFssoOojo/PZCz09Hv/0jJK2vnycMZngiNOWKZRmW3nyqJxmeCOEaUpNMB89kFahlI4D57ItLFBQYD5wiiU8B89kXQmg3R89kIWljgMT49USBU4ZfOEVQnojE+PVEhNTujL5whCWrgMD+HCJVlRMQUV5qcD+HCOKMN1PyOqFImAscIuX6MUmJoaJ+eyJI4J+eyJIQ7Dm4DwgEzsxP88EQKCicB4dUBmJ4Jz/n4RJar+j8lMAWtlyyboF1XVgmDXK81PyU8IVtMgqVLAuiiq9idADpEg1W2ruoVwvpbLInDGDzU3yWYhpZphzlv3fhC65O9dvV0ZefGtKe6HLHKKVEEjmpqOtetYiXso3h1zsgPtEaeOcNQNEkJUANJh/aWhRw64NdgVLpSCfuS/FUMKlitBinxELpz9iX4qho+l93xEaCVSxvUGWXCIn0I3RUt1bqi/uEXUef1DwgNuNRhiPemY/uiC8+6MQKskUGJdotyQfAYaRS2Kw9pPiWgpNeyJM6ajz0oAUZLhqYTHejer3CCWlQQlCroxqGFQxJ8IiYfPS8ME9fNmRG0lebRnXVvRMREsxTdRughSlAFhqtQOHD3xNkkpN/dFFqGA0GsBsX1cj2ldm7M74vYj5yb1+91PxiA4kJfmpw0HHhAly08okXUtdJ5oxcAfjDD17PjAFq88n2FV7RAlp0hLc1OIyGo4QoUgSkkpBJCX3QC6mBypjD040HWPEQio+ZTiKS/eU06ojDBkJ9VPcISkpSXF1NGqwq4fSG5B3fvK/iMLWZW8rhd8IyStvkp5WULqcV5DREaMuyobmJ/ZHwjPt589L65n8kako0ipETZEeoj9kfCKzZKEyyq4igfmjIdUHSYHafqlez+EQXlWVFdxGJ9EanhEpsiHO4jL0Rx4ReVn1nxMWSamNAtaZaElO4mpY7odmJ8QItIs6ShBKEOQCd1OaXOUD2pgMMT2UMHsx3EPoP4YkFarOkXWSmqgDujBjw6oBKs6U2dwlLhJLlINanSG7Web7Q8DASprP9w5cNIkix2ZDK3U0VoPVTw+XgUiQlUtJKEuUgndGLKfAQxYjRXtfyp/0gdnPm0+yPBUSL2pCQVAJSCEFQ3Ri4w7tIJIkoUpBuI+0HNGRCRlwgG0mvV9Xg2CnFfmkM2PnI/wAT+J4T4O/REeoj9kfCE59nSFFkJwl+iM5igctHjQeELZif8L/2mIQGyoG4QACUKcgCu8jSG3haQt+T9hXiiGIyaVmWO8xdQ3QKEDjg3y5iDs4uQ8xiRW+KNoCPF8BDcrmjqHhB0xoaRGzybzmYl8wsFmyDjTV4uvZoL70yoA5w3WzD5muNKmgh6OiGkl7NBxK8GxwPre1jwrhEHZvSXzWxz9br4YUwh14l4lrPGzQCkus3Q2Ic41fEY5N74j8lpN0KvqCXoSN56V0Z8mh9454hpSRYEhIDEM7VIapZmLChiJezkgqLq3q84hu0MT2kw2YgmJaV+gi895bMzX1N14v74quwAqCrywwZryq9pL9xENkxDxHSs6xOzKWGx3lF8NSfkwOdYElLAqGHpKo2gJbKHCYqYDpT6GGZ1dd9WOuLO9YFKsQTmonM3lAnR2Ih1UUjJYtusPnZYvr9NXO4yw3V74002R0sFrTxvE+Jha3/AF0v2V+MuNCQYqVjZaUUsHW8qnY7RKLFusVKPG8fAFoKDBEwjQZNjYVWs/eI8DHIsRBJK1kHK8adrvDIMTCNJzdnBSgSpRSPRJJrhiS+cXVYcLq1pAycl+80pSGXiXiWlbRYLwDLWGLu5PiaR0zZ4KCl1AM3OPgS0MvEvEtKStnhKWvLJ1vEPlgC2Dd0dJ2cAGKlHTeIYaBjxPfDbxzwrSI2QColRUp6AEmgrm7nGOVsmqSla0s9ASQXxxNMIeBiYltKSrGRzpi1dpHgqOVZA7ut8OerJ2z4mGjFTENJosiUlw9A1VEgChLAlhgO6CNBFmBvAXSeaOoeEFTGfJ2km6KKwGQ064MnaaNFdw+MOA48dCf5TRoruHxjjtNOiu4fGHAceOeE/wApo0V3D4x35TToruHxixGyYh4U/KadFdw+MR+U06K7h8YgbJiHhQ7TToruHxip2mnRXcPjFhORDwmdpp0V3D4xB2mnRXcPjBhNkxUmFPyknRXcPjHHaSdFdw+MWIyTFXhb8pJ0V3D4xCdop0V3D4xnCBbz56X7K/4pcNmaQBdDl9Wp8fjGVbtoJ5aXjzV6esjjDX0uWoMoEjHtw14wWGU+i0Lr5sgtR1BiXoKYRc2pY+zPXeDQglUr1Vd5/qgqJ0oA7qqt7i4xVqIZKth1FqWfslDtT8YldoWymQ7EAVAvAmp4BoRvScWX3n+qLmfKLulVS5669LiYco4Ni1Lr5sggOBeFas2NKViV2iZS7LdwXcgEEYDthMzZRbdVQMOxz63E98KW3asqURuKN4KzbQH0qUUYcq4aqrXMH2feoDLV9Yn6RMYnkw4LMVZMS75VYNxjCkbdklTGWpiU5vgXFCa70E/LMsKKOTN0K1JJY3Xxiwtg2mYXuyx2qGgxZ2q/cNYkWiZeAuUepvB2q1Oq7TiYVXMkkuUFySTk5Jc4K4xKZ0oYJVn7wx9LSLKNhwz1Aq3GZ7pvBlUDUycv7uyv0pf6PtvBoVE2SxF0saHjV/W1jiuSfQPz96LKNhtdpXRkCodrwBB04xCp63DIoQH3hQvXrYQsqZJLOklsHyq+usV5WSC4QQRn8qiyrYdXA3gC9pJ0V3D4wP8AKCdFdw+MGUv/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GB"/>
          </a:p>
        </p:txBody>
      </p:sp>
      <p:pic>
        <p:nvPicPr>
          <p:cNvPr id="114690" name="Picture 2" descr="http://upload.wikimedia.org/wikipedia/commons/2/29/Minard.png">
            <a:hlinkClick r:id="rId2"/>
          </p:cNvPr>
          <p:cNvPicPr>
            <a:picLocks noChangeAspect="1" noChangeArrowheads="1"/>
          </p:cNvPicPr>
          <p:nvPr/>
        </p:nvPicPr>
        <p:blipFill>
          <a:blip r:embed="rId3" cstate="print"/>
          <a:srcRect/>
          <a:stretch>
            <a:fillRect/>
          </a:stretch>
        </p:blipFill>
        <p:spPr bwMode="auto">
          <a:xfrm>
            <a:off x="107504" y="1536040"/>
            <a:ext cx="8928992" cy="4257208"/>
          </a:xfrm>
          <a:prstGeom prst="rect">
            <a:avLst/>
          </a:prstGeom>
          <a:noFill/>
        </p:spPr>
      </p:pic>
      <p:sp>
        <p:nvSpPr>
          <p:cNvPr id="8" name="Rectangle 7"/>
          <p:cNvSpPr/>
          <p:nvPr/>
        </p:nvSpPr>
        <p:spPr>
          <a:xfrm>
            <a:off x="971600" y="6093296"/>
            <a:ext cx="6912768" cy="369332"/>
          </a:xfrm>
          <a:prstGeom prst="rect">
            <a:avLst/>
          </a:prstGeom>
        </p:spPr>
        <p:txBody>
          <a:bodyPr wrap="square">
            <a:spAutoFit/>
          </a:bodyPr>
          <a:lstStyle/>
          <a:p>
            <a:pPr algn="ctr"/>
            <a:r>
              <a:rPr lang="en-GB" i="1" dirty="0" smtClean="0"/>
              <a:t>“...the best statistical graphic ever drawn”</a:t>
            </a:r>
            <a:r>
              <a:rPr lang="en-GB" dirty="0" smtClean="0"/>
              <a:t>? – Edward </a:t>
            </a:r>
            <a:r>
              <a:rPr lang="en-GB" dirty="0" err="1" smtClean="0"/>
              <a:t>Tufte</a:t>
            </a:r>
            <a:endParaRPr lang="en-GB" dirty="0"/>
          </a:p>
        </p:txBody>
      </p:sp>
      <p:pic>
        <p:nvPicPr>
          <p:cNvPr id="6" name="Picture 5" descr="http://the-sra.org.uk/img/sralogo120x83.jpg"/>
          <p:cNvPicPr/>
          <p:nvPr/>
        </p:nvPicPr>
        <p:blipFill>
          <a:blip r:embed="rId4">
            <a:extLst>
              <a:ext uri="{28A0092B-C50C-407E-A947-70E740481C1C}">
                <a14:useLocalDpi xmlns:a14="http://schemas.microsoft.com/office/drawing/2010/main" val="0"/>
              </a:ext>
            </a:extLst>
          </a:blip>
          <a:srcRect/>
          <a:stretch>
            <a:fillRect/>
          </a:stretch>
        </p:blipFill>
        <p:spPr bwMode="auto">
          <a:xfrm>
            <a:off x="7436485" y="0"/>
            <a:ext cx="1707515" cy="1181100"/>
          </a:xfrm>
          <a:prstGeom prst="rect">
            <a:avLst/>
          </a:prstGeom>
          <a:noFill/>
          <a:ln>
            <a:noFill/>
          </a:ln>
        </p:spPr>
      </p:pic>
    </p:spTree>
    <p:extLst>
      <p:ext uri="{BB962C8B-B14F-4D97-AF65-F5344CB8AC3E}">
        <p14:creationId xmlns:p14="http://schemas.microsoft.com/office/powerpoint/2010/main" val="4178089436"/>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History of Data Visualisation</a:t>
            </a:r>
            <a:endParaRPr lang="en-GB" dirty="0"/>
          </a:p>
        </p:txBody>
      </p:sp>
      <p:sp>
        <p:nvSpPr>
          <p:cNvPr id="3" name="Content Placeholder 2"/>
          <p:cNvSpPr>
            <a:spLocks noGrp="1"/>
          </p:cNvSpPr>
          <p:nvPr>
            <p:ph idx="1"/>
          </p:nvPr>
        </p:nvSpPr>
        <p:spPr/>
        <p:txBody>
          <a:bodyPr>
            <a:normAutofit/>
          </a:bodyPr>
          <a:lstStyle/>
          <a:p>
            <a:r>
              <a:rPr lang="en-GB" dirty="0" smtClean="0">
                <a:hlinkClick r:id="rId2"/>
              </a:rPr>
              <a:t>The Milestones Project</a:t>
            </a:r>
            <a:r>
              <a:rPr lang="en-GB" dirty="0" smtClean="0"/>
              <a:t> (Continued)</a:t>
            </a:r>
          </a:p>
          <a:p>
            <a:pPr lvl="1"/>
            <a:r>
              <a:rPr lang="en-GB" dirty="0" smtClean="0"/>
              <a:t>1855: Dot maps to identify origin of a cholera outbreak in London (</a:t>
            </a:r>
            <a:r>
              <a:rPr lang="en-GB" b="1" dirty="0" smtClean="0"/>
              <a:t>John Snow</a:t>
            </a:r>
            <a:r>
              <a:rPr lang="en-GB" dirty="0" smtClean="0"/>
              <a:t>)</a:t>
            </a:r>
          </a:p>
          <a:p>
            <a:pPr lvl="1"/>
            <a:endParaRPr lang="en-GB" dirty="0" smtClean="0"/>
          </a:p>
        </p:txBody>
      </p:sp>
      <p:pic>
        <p:nvPicPr>
          <p:cNvPr id="115714" name="Picture 2" descr="http://mapmaker.rutgers.edu/355/DrSnows_map2.jpg">
            <a:hlinkClick r:id="rId3"/>
          </p:cNvPr>
          <p:cNvPicPr>
            <a:picLocks noChangeAspect="1" noChangeArrowheads="1"/>
          </p:cNvPicPr>
          <p:nvPr/>
        </p:nvPicPr>
        <p:blipFill>
          <a:blip r:embed="rId4" cstate="print"/>
          <a:srcRect/>
          <a:stretch>
            <a:fillRect/>
          </a:stretch>
        </p:blipFill>
        <p:spPr bwMode="auto">
          <a:xfrm>
            <a:off x="971600" y="3212976"/>
            <a:ext cx="3547910" cy="3314094"/>
          </a:xfrm>
          <a:prstGeom prst="rect">
            <a:avLst/>
          </a:prstGeom>
          <a:noFill/>
        </p:spPr>
      </p:pic>
      <p:sp>
        <p:nvSpPr>
          <p:cNvPr id="5" name="TextBox 4"/>
          <p:cNvSpPr txBox="1"/>
          <p:nvPr/>
        </p:nvSpPr>
        <p:spPr>
          <a:xfrm>
            <a:off x="5508104" y="4293096"/>
            <a:ext cx="2088232" cy="954107"/>
          </a:xfrm>
          <a:prstGeom prst="rect">
            <a:avLst/>
          </a:prstGeom>
          <a:noFill/>
        </p:spPr>
        <p:txBody>
          <a:bodyPr wrap="square" rtlCol="0">
            <a:spAutoFit/>
          </a:bodyPr>
          <a:lstStyle/>
          <a:p>
            <a:pPr algn="ctr"/>
            <a:r>
              <a:rPr lang="en-GB" sz="2800" i="1" dirty="0" smtClean="0"/>
              <a:t>Dots save lives</a:t>
            </a:r>
            <a:endParaRPr lang="en-GB" sz="2800" i="1" dirty="0"/>
          </a:p>
        </p:txBody>
      </p:sp>
      <p:pic>
        <p:nvPicPr>
          <p:cNvPr id="6" name="Picture 5" descr="http://the-sra.org.uk/img/sralogo120x83.jpg"/>
          <p:cNvPicPr/>
          <p:nvPr/>
        </p:nvPicPr>
        <p:blipFill>
          <a:blip r:embed="rId5">
            <a:extLst>
              <a:ext uri="{28A0092B-C50C-407E-A947-70E740481C1C}">
                <a14:useLocalDpi xmlns:a14="http://schemas.microsoft.com/office/drawing/2010/main" val="0"/>
              </a:ext>
            </a:extLst>
          </a:blip>
          <a:srcRect/>
          <a:stretch>
            <a:fillRect/>
          </a:stretch>
        </p:blipFill>
        <p:spPr bwMode="auto">
          <a:xfrm>
            <a:off x="7436485" y="0"/>
            <a:ext cx="1707515" cy="1181100"/>
          </a:xfrm>
          <a:prstGeom prst="rect">
            <a:avLst/>
          </a:prstGeom>
          <a:noFill/>
          <a:ln>
            <a:noFill/>
          </a:ln>
        </p:spPr>
      </p:pic>
    </p:spTree>
    <p:extLst>
      <p:ext uri="{BB962C8B-B14F-4D97-AF65-F5344CB8AC3E}">
        <p14:creationId xmlns:p14="http://schemas.microsoft.com/office/powerpoint/2010/main" val="1597336036"/>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History of Data Visualisation</a:t>
            </a:r>
            <a:endParaRPr lang="en-GB" dirty="0"/>
          </a:p>
        </p:txBody>
      </p:sp>
      <p:sp>
        <p:nvSpPr>
          <p:cNvPr id="3" name="Content Placeholder 2"/>
          <p:cNvSpPr>
            <a:spLocks noGrp="1"/>
          </p:cNvSpPr>
          <p:nvPr>
            <p:ph idx="1"/>
          </p:nvPr>
        </p:nvSpPr>
        <p:spPr/>
        <p:txBody>
          <a:bodyPr>
            <a:normAutofit/>
          </a:bodyPr>
          <a:lstStyle/>
          <a:p>
            <a:r>
              <a:rPr lang="en-GB" dirty="0" smtClean="0">
                <a:hlinkClick r:id="rId2"/>
              </a:rPr>
              <a:t>The Milestones Project</a:t>
            </a:r>
            <a:r>
              <a:rPr lang="en-GB" dirty="0" smtClean="0"/>
              <a:t> (Continued)</a:t>
            </a:r>
          </a:p>
          <a:p>
            <a:pPr lvl="1"/>
            <a:r>
              <a:rPr lang="en-GB" dirty="0" smtClean="0"/>
              <a:t>1857: Polar area charts AKA coxcombs (</a:t>
            </a:r>
            <a:r>
              <a:rPr lang="en-GB" b="1" dirty="0" smtClean="0"/>
              <a:t>Florence Nightingale</a:t>
            </a:r>
            <a:r>
              <a:rPr lang="en-GB" dirty="0" smtClean="0"/>
              <a:t>)</a:t>
            </a:r>
          </a:p>
          <a:p>
            <a:pPr lvl="1">
              <a:buNone/>
            </a:pPr>
            <a:endParaRPr lang="en-GB" b="1" dirty="0" smtClean="0"/>
          </a:p>
        </p:txBody>
      </p:sp>
      <p:pic>
        <p:nvPicPr>
          <p:cNvPr id="116738" name="Picture 2" descr="Nightingale's coxcombs">
            <a:hlinkClick r:id="rId3"/>
          </p:cNvPr>
          <p:cNvPicPr>
            <a:picLocks noChangeAspect="1" noChangeArrowheads="1"/>
          </p:cNvPicPr>
          <p:nvPr/>
        </p:nvPicPr>
        <p:blipFill>
          <a:blip r:embed="rId4" cstate="print"/>
          <a:srcRect/>
          <a:stretch>
            <a:fillRect/>
          </a:stretch>
        </p:blipFill>
        <p:spPr bwMode="auto">
          <a:xfrm>
            <a:off x="899592" y="3284984"/>
            <a:ext cx="4762500" cy="3162301"/>
          </a:xfrm>
          <a:prstGeom prst="rect">
            <a:avLst/>
          </a:prstGeom>
          <a:noFill/>
        </p:spPr>
      </p:pic>
      <p:sp>
        <p:nvSpPr>
          <p:cNvPr id="5" name="TextBox 4"/>
          <p:cNvSpPr txBox="1"/>
          <p:nvPr/>
        </p:nvSpPr>
        <p:spPr>
          <a:xfrm>
            <a:off x="6228184" y="4293096"/>
            <a:ext cx="2088232" cy="954107"/>
          </a:xfrm>
          <a:prstGeom prst="rect">
            <a:avLst/>
          </a:prstGeom>
          <a:noFill/>
        </p:spPr>
        <p:txBody>
          <a:bodyPr wrap="square" rtlCol="0">
            <a:spAutoFit/>
          </a:bodyPr>
          <a:lstStyle/>
          <a:p>
            <a:pPr algn="ctr"/>
            <a:r>
              <a:rPr lang="en-GB" sz="2800" i="1" dirty="0" smtClean="0"/>
              <a:t>Wedges save lives</a:t>
            </a:r>
            <a:endParaRPr lang="en-GB" sz="2800" i="1" dirty="0"/>
          </a:p>
        </p:txBody>
      </p:sp>
      <p:pic>
        <p:nvPicPr>
          <p:cNvPr id="6" name="Picture 5" descr="http://the-sra.org.uk/img/sralogo120x83.jpg"/>
          <p:cNvPicPr/>
          <p:nvPr/>
        </p:nvPicPr>
        <p:blipFill>
          <a:blip r:embed="rId5">
            <a:extLst>
              <a:ext uri="{28A0092B-C50C-407E-A947-70E740481C1C}">
                <a14:useLocalDpi xmlns:a14="http://schemas.microsoft.com/office/drawing/2010/main" val="0"/>
              </a:ext>
            </a:extLst>
          </a:blip>
          <a:srcRect/>
          <a:stretch>
            <a:fillRect/>
          </a:stretch>
        </p:blipFill>
        <p:spPr bwMode="auto">
          <a:xfrm>
            <a:off x="7436485" y="0"/>
            <a:ext cx="1707515" cy="1181100"/>
          </a:xfrm>
          <a:prstGeom prst="rect">
            <a:avLst/>
          </a:prstGeom>
          <a:noFill/>
          <a:ln>
            <a:noFill/>
          </a:ln>
        </p:spPr>
      </p:pic>
    </p:spTree>
    <p:extLst>
      <p:ext uri="{BB962C8B-B14F-4D97-AF65-F5344CB8AC3E}">
        <p14:creationId xmlns:p14="http://schemas.microsoft.com/office/powerpoint/2010/main" val="1218894250"/>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John </a:t>
            </a:r>
            <a:r>
              <a:rPr lang="en-GB" dirty="0" err="1" smtClean="0"/>
              <a:t>Tukey</a:t>
            </a:r>
            <a:endParaRPr lang="en-GB" dirty="0"/>
          </a:p>
        </p:txBody>
      </p:sp>
      <p:sp>
        <p:nvSpPr>
          <p:cNvPr id="3" name="Content Placeholder 2"/>
          <p:cNvSpPr>
            <a:spLocks noGrp="1"/>
          </p:cNvSpPr>
          <p:nvPr>
            <p:ph idx="1"/>
          </p:nvPr>
        </p:nvSpPr>
        <p:spPr>
          <a:xfrm>
            <a:off x="3923928" y="1556792"/>
            <a:ext cx="4762872" cy="4569371"/>
          </a:xfrm>
        </p:spPr>
        <p:txBody>
          <a:bodyPr>
            <a:normAutofit fontScale="92500"/>
          </a:bodyPr>
          <a:lstStyle/>
          <a:p>
            <a:pPr lvl="2">
              <a:buNone/>
            </a:pPr>
            <a:endParaRPr lang="en-GB" dirty="0" smtClean="0"/>
          </a:p>
          <a:p>
            <a:pPr lvl="2">
              <a:buNone/>
            </a:pPr>
            <a:r>
              <a:rPr lang="en-GB" dirty="0" smtClean="0"/>
              <a:t>Born 1915</a:t>
            </a:r>
          </a:p>
          <a:p>
            <a:pPr lvl="2">
              <a:buNone/>
            </a:pPr>
            <a:r>
              <a:rPr lang="en-GB" dirty="0" smtClean="0"/>
              <a:t>Died 2000</a:t>
            </a:r>
          </a:p>
          <a:p>
            <a:pPr lvl="2"/>
            <a:endParaRPr lang="en-GB" dirty="0" smtClean="0"/>
          </a:p>
          <a:p>
            <a:pPr lvl="2"/>
            <a:r>
              <a:rPr lang="en-GB" dirty="0" smtClean="0"/>
              <a:t>Mathematician</a:t>
            </a:r>
          </a:p>
          <a:p>
            <a:pPr lvl="2"/>
            <a:r>
              <a:rPr lang="en-GB" dirty="0" smtClean="0"/>
              <a:t>(Electronic Engineer)</a:t>
            </a:r>
          </a:p>
          <a:p>
            <a:pPr lvl="2"/>
            <a:endParaRPr lang="en-GB" dirty="0" smtClean="0"/>
          </a:p>
          <a:p>
            <a:pPr lvl="2">
              <a:buNone/>
            </a:pPr>
            <a:r>
              <a:rPr lang="en-GB" b="1" dirty="0" smtClean="0"/>
              <a:t>Contributions to data visualisation:</a:t>
            </a:r>
          </a:p>
          <a:p>
            <a:pPr lvl="2"/>
            <a:r>
              <a:rPr lang="en-GB" dirty="0" smtClean="0"/>
              <a:t>Box plots</a:t>
            </a:r>
          </a:p>
          <a:p>
            <a:pPr lvl="2"/>
            <a:r>
              <a:rPr lang="en-GB" dirty="0" smtClean="0"/>
              <a:t>‘Exploratory Data Analysis’</a:t>
            </a:r>
          </a:p>
          <a:p>
            <a:pPr lvl="2"/>
            <a:endParaRPr lang="en-GB" dirty="0" smtClean="0"/>
          </a:p>
          <a:p>
            <a:pPr lvl="2">
              <a:buNone/>
            </a:pPr>
            <a:endParaRPr lang="en-GB" sz="1800" dirty="0" smtClean="0"/>
          </a:p>
          <a:p>
            <a:pPr lvl="2">
              <a:buNone/>
            </a:pPr>
            <a:endParaRPr lang="en-GB" dirty="0" smtClean="0"/>
          </a:p>
          <a:p>
            <a:pPr lvl="2"/>
            <a:endParaRPr lang="en-GB" dirty="0" smtClean="0"/>
          </a:p>
          <a:p>
            <a:pPr lvl="2"/>
            <a:endParaRPr lang="en-GB" dirty="0" smtClean="0"/>
          </a:p>
        </p:txBody>
      </p:sp>
      <p:sp>
        <p:nvSpPr>
          <p:cNvPr id="105474" name="AutoShape 2" descr="data:image/jpeg;base64,/9j/4AAQSkZJRgABAQAAAQABAAD/2wCEAAkGBhQSERUUExQVFRUVGBgWFxcYGR0YFRQWFxcYFRUXFxUYHCYeFxklGRUUHy8gIycpLCwsFR4xNTAqNSYrLCkBCQoKDgwNFQ8PFikcFBwpKSkpKSksKSkpKSkpKSkpKSwpKSopKSkpKSkpKSwpKSkpKSwpKSwsLCkpKTUpLDUpKf/AABEIAL4BCQMBIgACEQEDEQH/xAAbAAACAwEBAQAAAAAAAAAAAAADBAECBQAGB//EAE4QAAECAwUDBwgFCQYHAAMAAAECEQADIQQSMUFRBSJhEzJicYGRsQYjQlJyodHwFDNDgsEVJFNjkqKywtI0c4PD4fEHRFSTlLPTFiVF/8QAGQEBAQEBAQEAAAAAAAAAAAAAAQACAwUE/8QAHxEBAQEAAQQDAQAAAAAAAAAAAAERIQISQfAxUYFh/9oADAMBAAIRAxEAPwD00qWLooMBlwi3JjQd0dKG6OoeEEAjy32E7XKBAS7XrwcDoKOOWD9kFskhkJBYkJSCRUEgBz3xNrsN8AOUtmOIKSCDTAmDSZF1ISAwSAAOADCCTlq2YpyQ0HdHckNB3QVo67CyUtAbBIPZFQQ7MMNIbKYjk+ESJ8qnMN2RZF1Ts1Orrhq5FeTiQJlDQd0RyQ0HdBimIuwIEyhoO6KmUNB3QwUxQpiQBlDQd0UVLGg7oZIgEyMkrapY5WTQc2Z/EiHDIGg7oWtn1sn2Jn8UuH0iKmAhA0HdBUyhoO6L3IsExJQShoO6LcmNB3Re7E3YQXTMQQSGYY0iDNSGpjXCDfRU13ccaYvi8ETLaHgFhNFGSS5bm654QcSxoO6CXI5okHyY0HdAlSqiiW6uvD3Q00VKIkCFJ0HdrBDLGg7ovdjmiQCZYL0GOnARACNB3QZCMYXChSmL9zP4sIpDaIqWNB3QLkxoO6Cu4+dYHGaYAZYViHZEtuDlT+EFXZU13RinxEC5NyaqG5KwbVeoMGXZjXfXin1dR0Y2y5dkTv7owHhEzbIjf3RzdMOdHLsx399eWY09mOm2bn76+bqOl0YU5djQ6t0c3T2o4WJF4biebpxEdMstVb6+bqOlwiRZd4b6+bqNRwiAUuxo83up5ugrRMcmxo3N1OeQ0i0uzfV76+bqNE8IhNm5m8vPPh1RFWyWNBTVKTvTMhlMUBFhYkOrcTlkNBEWOzbvPXzpmf6xfCLos1Vb68RmNBwiCv0JF7mJw0GsQuxIcbic8hpFzZ97nrw1GvVFV2Wqd9eeY06oErNsaGG6nFOXSEVnWNF07owOXCLzrKWG+vFOY9YdGKzbMbp314H1dPZiLvoiPVEJosyWFPGHVWc+uv8Ad/phNMg3Rvq/d/pjJL2mQnlZFP0uZw3KYxpLsiWwOWZ1HGM20yDysnfVjN9XRHRjSXIN36xWXqajoRXwYL9ETp7z8YmVZU3RTIZnSO5A+uv9z+iLS7Obo31YD1dPYiCJVlSxpmr+IxKLKm8d0ZR0qzn114q9X1j0IsiQXO+rL1f6IQg2VN4bowPimJVZE03Rj+BiTZzeG+rA+rqnoRKrOab6sejoehEkTLKluaPkxb6Ij1RETbOW56v3dfYi5kH11/uf0RIOXZUsN0YDwhc2ZL4ZnxX8B3QYWMkDzszAYXNPYhGZswl/PT8TgpIzXomIiLRLS15gCQA5ZybjCpqTWnGMizbREy3LsyQ3JyrxUa7xMul3gFd5MTa/IqROIM1U9ZyvTSW5jsDhjC2wtl2WVbVIkLXyvJKMw3gthfQwJUDvOX1jcwt5VlLteR13QwZ3B33f4RCrGlN9wCUywRSj75e6Sa7qe6LiVKJblEuSQ3m3vOxDXHd6QT6M61ArUXSl+bUPM6EYCkuWBMDBnQon9qXl2nvg7wLk7s0bxO4vFqb0vQCDNGaS6AbxZuZKyfNfGGFJVWoxTkdR0oDL5x9iV4rhkk1pmnPqjbKFpVvVGWR09qImhW/Uc31T0ulF1qO9TTMaRQusqAonAqzLOClPgTlgK4IVmrN5QBBN0UCT0sd5hjmYsiVMJclKaMwDnvJb3QxLQBQNr25k8eMLT7WaXG3l3LxwBD3iBm11Q69Ykk2UABystQbxGgZksMhCy7LXIcAla2HFV78BF7ROZKlsohF4sDvKIBDBy1TT8GjF+mq3FLe6SV0eqkzZaZbECromEXSAVYHB4sTWlSgKCWTmClRSFDMgFTgufe7wxLkg4FaTmCpyP2rw7oy0bZWUulAHNDqJoDOMosAkeiArH0hjnpOwfeLm64JfG7hWgL/DARJZUpYLhST7Qb3pP4QNU1TpvMnHEUw9YKbsoeEWl2khLqYgKKXGYvXQpsxh7yIYVx98CBnJVSoxT6J9YdKKTgq6apwOR09qJmSSkbtQGN3qIO6Thhhh1YxC5rpJAyPgXcZGBIUFap7j/VCgCmFR3H+qHVKOnvEKBRbD3iBorPB5SThjNyOiOMaSwpsssjqOMZ85RvyaZzdNERqXqYaaajjBTFglWqe4/GLICmFU4DI6dcSFHQ+74xKFFhQ4DTTriDpQU2WJyPrHjEpCnOGWR+MdLUWwOJ01PGJSouaHLT4xoOZV4YYHI6p4xKgqmGOh0PGJvF8DgdNRxjpizRkk11AyPGJImBTZdx164sQrh3H4wGdOWx83+8nWFbdabU3mZEp9Zk1h3JQX7xEjSUzGDKRgPRJy9uMO0bKtZU4tl2pomQlsV+sok4HPOOs8/aYG9KsisGZa0sONC8Z9o/KpJb6ImpwvEiq/WB6XujUjTrX5N2iYGXtCYAogMEJQCTdYbqhrhwhPyQ2NLs1uXLlzuUWJKit0MEOuWQHCqq4ZRmbQ8jdoTyFTZstTVG+QE4VACQE4iNPyG8mp1ntKpkxUtYmS1pdC7xJvoJckDjHTx8nw91dVqnuP9UCluFqduanANmvUmIFgQMJQ92WFHpAraSUzQ1TKAGbk8oMBj1RxZEmfWD2V/wAUuLRUjfT7CvGXFoKgZSmUfYlZHVekNcoK9acjqOEKS1MTQnclaesvUw0ZmO6cU6ap4xtkO2WgBK6kAAqUQKhCUgrI4tQcSIparahICSSlnLMaoRz2IegavAcYYlSwpUwkOCyCCxDXQSCON73QOfITV0hgGAuuClt7LpLDUx4xID8oyzgpqKbdLgo55DJpdzEdJtUogATE3SygCKi8u6ljT06COSqWarQxJIa4d0FgQVMxdkucKDSA8nKUSBKF1IOKC5BLlujm2elIiZVa0G6xJvglNFKJAoogZAOK9IQsmfJUkArTeVzRiLxu3CAAHO/LIb1geMEsk+UQndAIO6wNCpkuDkC4erUijyMpWBBDJwNLpGh3UjgwFIkpLtMopHnkmhLpGCQAo3W5oCFozpniRDCbWjAKSq8dSzqLJTgcXasAXyAcCWl+azGt5krdhUbqQdSnqJifNkJSGQ944AEDdNCeAJxrwwiBkW2Xyal3ryUJCy1QEtfBDAOGDjqgI2nLNbwG8Ul+c95SEgPRnQsUxuwI8klRSJYCFBQVRRvAioKRhUtUV3sotytnvNdBepLEgm8VChFS6lF+kdTEVE29CQo8oAWpVgFAKvEpwAdKqAegrN2Mq2oN4oLhheYFt4bisOIHEHowG0ciWZCbpxKkl98qemNSqYScrx9Ys2iwyyndSAFJbShBAp1KNOMCGKxx7j8ITCw3+hhiVPKkpLGoByzD6wuF0FD7vjGais1Yvyeub/LGqFhu7xEZCl78qh503TRHGNZK6YHLxEFJgLEShYYdQ8IgL4GJQugocBFFXS5g958TEpmBz2R0tfA4nxMDXPIJZC1YYXf5lCECmYH7DkeEAmbSQGpMxylTDkdERX6cq8PMzcDnK1H62BWjaMwNdss1Rf15KRgf1h8ISrbNupSKS7Qr2ZEzxUkCM7bPlTNEo/R7LaFzDQX5K0pTxOvUO+Otu1be3m7CgDVc9B9ySPGFFbQ2v/0tnH3x/wDWNyLGTb/KG3zbJyX0SemaQAZqUqAKc2SzgkUxzMee2eNpyC6EWnS6pKlJzHNUCHxj2Jtm2MpFnAalU/8A1hddr2vhyMgGtXTi6tZjetG5c+mnj7dYdozj5yXaV8ClV3LBIDDLKPT/APDuXaJU4S5yJkuUmXMKApJAKlLllWVT+EVmS9sqwKE+yZQ9Xr6MO+SOz7Yi1mZa3U8lSUm+lTb6FMwLAQ28eFXsgK89eODBsXbmu2WMAti6Tm/RaH9Z290EMuZ68z9mXA7WyhOBdI5IOaAt5zA4Dtjgwueej2FeMuLtFSN9PsK8ZcXeCktLdyzc2V/EqGiTXDFPinhC0sVNfRleKoZKTWuacuKY0yvZjVYON7xSk/PVBVpFH1DdYqPj2QsgXZhJNFMnqUA47wSOwawedIChUAtg+UIEEBtMu8ktoceaaYFsoXRYAQRqS9S+hYYJp81iq7LKoAMwCA5BYEhOLDAd3GJORallQbk7rB2KiRWpDBiG6opItk5WCZb9a6YYm63rdw1pwEoG8EF2vvVzk5q7lvdAbZNlSklUyWQHrdJO8SBkakkiAmJqpo3iJQOFSpineJq1KhGRz0ESuZOyEt72BKqoGeGNR3wrITKmAkJSsDFnYENQuccD2DhBhZ5VBcZ3SB1O4oeB4UiQsmasPyplgdEmhYku/Bu4wxyorXDHg1S8Z5ssog3QAVOASCQ4xoaKIZ+yCJ2eht0C6zEuSWzD5E5nGsSNu8UWtgScq91YrLsSE1SkDv8AnKBbQqkp1BfgkCvfQfe4QJEhKghIpRIHuHCF95su8/CHCDr7oTILY+6M0lpoN+ThjNz4J4RpTSu7uhL0xJbEaJjOnpN+TXOblwTGoxbHTLiOMVagCxavR+jjr5Q+DQsZFvIDTbKKD7OYf8yNYJPrDu/1iyElhXIZcOuGUMD6DtE4WqzipwknU6qMDTsvaTn88k5fYCPRpQWopqmrPmeMB+jTHPniMK3E/jGu5MJOydpBX9tkmhxkBsRoIclWXaAIvT7Kqv6JYyOixDatnzX/ALVMFDhLlUqP1cUmbHnFvzydjkiSDgf1UOoO32yfJllc1dlSkM6jygFSAMznGLO/4iy0/ayFeyicfFIEH215FJmj84tloUBgFqQEvg7XQH4xiT/IfZyKqtpH+JKfuCXjUnT5PD1OxduKtUu9JXZ1NRQ84FJ60kOOvCDL5d/scTmvWZwj5la/oEhYMiba1qHpoKJYHUopve6NTZPlRKVRdstko9O5MHpemJZOYxAxMN6PMWPalFqOBs4wxTMPqdIcIBs6y2kWgKnTZa0mWoJQlJQEl5Zdy5JalTCdktEuYRc2ko4ZyHxTkZb/AO0algsi0zUEz1zAUKAvCWw5mBQhMYA/JymxQxDfXKZu+JtxN2cT+iyJJ+04Yxczn9Bbio81nwPb7+uItaS00OD5ocB9ppGUuecj2FeMuLtA33kewrxlwR4EXQ14uW3ZWbZq4wwbta5p9I6p4wuhVTjzZWROatIaMzGhxTkejwjTKsxCSFh9PSOg40MXl2tlXFEPkaMvTqVQ0zy0HKXzqHLI6DhETyCFggkFODFjQ8IQOqWDiBEXOwZAN8IWUVJJukkAPdUDxwWzjDN+yO/KaRzwqXxUN39sboHWREgnn3lC6lSHYFxeu6lwB2MX1GdLQiYoB5AU2RUhqOfVLVao46B2uQlzAVJAW9XSpwcsQWwgS7Of0T/f4N2f6nWAhIlLSaSgUtXedTq3lNeLEXmFanHDGETJwFZQ4MtLgE1HNAZg/Fx2XNncMZWD/aE44+Ag9nsaRUJIPWT+MSARMWE1TdW+6m9eChTHQGvU0NqkpJdgTqweBTdoS0m6VC96o3l/sJdXugRtaiQEoUkH0lJL9iB+JHUYkPaLQEAPiaAZqOgfxyhZaAyiVC8QXZRbAsBXAOe8nOCsAMFEkpckFzvDhhwFImevdNDgcjp1QJRQTr+8fjCZutj+8fjDxVwPcfhCZWGwPcfhGSXtIF+TXOZmdEcY1AkNicszqOMZlqUL8nHGZkfVRwjTChdw0yOo4RUjJSNT+0fjEggAOpqDFXDrjkqGh/ZPwjgoMKE0Hok5cBFEAdoyE86dLFTjNAzPSjPtHlRYkvetKcuatRP7hJjURakh91eJwlr9Y9GAzdqhJLSp6sKJlK/maNRPPWny3sKcFzl0NEmdwzUpPGMHaHl5ZzzLLNV/eT5gB+6FK8Y9Xa/KaeD5vZ9pUWPOuoGWhUf94wrXt7a6juWTkxkyLx71Kb3R0k90x5K1eUCFlxYbMOsTFHvMyL7P27JSrztgkLT0ApCh3qIMb/5T20DWUsjQykN7gD742rD5T7QH1uz1q4oJSe5V7xjdvull2XauyFDesxQW9KWojvQowygbHOAkjrSsevqPZj0ll8olkC9Y7WmnqpUPct/dFxtIEnzc8dctWszR9fdHPWWAiwbKOVmy9PinVXtRobHs1kRMAs5ljdUVCXMp6GICqdcaaLaKbszEegvVHCFUW1Sp6UCXMSBLUeUUg3bzywwSamjl6ZQajiVqzSnj54+6kRNbzrF/NjMn9J1nugjL9Yf9lTeMAtKxdmu/1SQWSQ78oKJMZAvpI9hXjLgkCbeR7CurGXBIzSAklyw9CVn0lcIYvGtBinP2eEKPvHeCdyXk71Xxgt813xin0T0elGgYKjv0GWfAcImaTv0GGvA8ICVne3xl6J0HSiZqzv76cPVOh6UIGmlTqoObr7XCJvKvYDm68eqATFl1b6eb6p6XSjlqU/1iRTG5x9qIAzNmS1lF6TKUbuJAf0c7r/7wCXshDJYLS49GfNTkNFQXkphutPCd01EtNOb6xI/2hBWxZy7r26eKOyEy06ZpRD+tGrNsx0uVTjVQ/tE3JagPS0Ai6NkIcvLv1HPmLXkDgtxCdi2VOCQ1tm4qxlSj6RzKPl4ILBOc/nqxX9FKrQdGL9DSlSrhZKEpDYJoMdAmLKKnG6M8+HVGZ9DnAn88UaP9VKduxMZ1o20UEeetC8aJsatOKUj3xYsekmE6DFOfSHCKzibpoMDnw6o8qvytX+jtZqP+UAzH6yATfK+cX81a2b/ph/VF2049VNXN9FCO1ZHhLMZq5s9qS5XbMV/8oxv/AMsm/o7Z/wCKn+uF1eU831LX/wCMn+qLspxr2udab0lpch3Ww5Rbc1LueT6ob5e2t9VZsvtZmo/Vx5+Z5VHzRVKtAYrqZFS4TgAvh7xGgny0S31doy/5ZWv95Bem/RjTMzaOSLGOtc0/yiAhO1CAxsQoMppiifLVHqWj/wAaZ/XBpHlfLIA86mgxss78Hi5+kVNk2sXadZU1OCTqX5yDC6tjbXJP53KHUG8JMa8vykl/pFCp/wCWnamKo2tyiiE2kowqbMpL9swNDt+kwj5MbVettDkH7RfDRHVAJ/kNtJfOtYV/izf6Y3rXYlqO9tKaHB5iEJ09RL/7RlT/ACXlL5+0LUp9QojwaNTq9wvO7Q8ipko+etlmSrRU1V7uKXjk7YtFnVcTtFKm0vzUdQUZah3Rrq/4e2SrWqY/sN+EIWnyUsiFMJlsXxRZyU95AfsjXdKXtth261rlJV+azkkDfRMWknrHJkBWuHVDip01/q0Z/aH9Z+q648LY9gWdBdFot0s6izzEnvSmNeXKKmA2jagztelFL87EqQL3a+JjFjNj0iZs1/q0Yj7Q+sj9XFZEyYZqHQkC4rBZPqZFAhOzy5mAtl7CplS3xRoB8iDBS0rl+cC91WCEgiiemAYyDH0Gp5rORd4GhTQ6UhmWfOKcNuIzfOZCZVW9cS5LvdQ76vyvARazTFLWouBupxSDmvRZaADzj5xPsr/ilxaAqSRMS5B3V4Bs5fEwWCkuFMTUDclY+0rjBzOx304p/l4wELY4gbkvH2l8YJNtIAJK0AOnEtp0o0yKZvO305eA4xM2bRW+nD8D0o83tPy6lSllKb012dUtJKU0GZULx6u+LzvLiQpCrs26SM5E0tjkG8YcpyvQzZ43t9PN/q6ULzdsSkqrNQKaE58DGIbSuYd3aUsFQDASpYJd2SylEg9daxS2bLnOy9qrTTIIR2bqhDixozfKWSAlptbuIlTFNzcgKx43yhtwmJpNt00tRCZXJSu3cqOwmGjseWCCra05xmCothos/Ijd2TthKboVb0zQzMuWEHL0gznreNfHMPw+aWLlUFwi1j+7UpJ/9cbdm2irObtZPVvZDMtH0Wx7TRcHnpeKsx6yulDMuc9QtBGowwGd6K9f8WvnSNpl/wC0bW/7YJ8YOjaLkPbNpj2pL+CTHv8AlC/OTh8+lFVzC4305+HtQd38GvG/Sww/P7biMZCtR+phgC8KbRtOGCpYS9MN6UI9TNmmm+nEeI6UUnTDdO+nA+HtRnuWs1FlmJ/5xR60SvwSIqlKmHn0n7ifwMahmH1k/P3oWvlucn5+9GLSzlqN6U60llTcmyR0o10TKc9OXzzozbQo35VU86Z4I4xqS1FsU/PbBUOiZ00/P3ouidujfTgPnnRVKzqn57YtKWWFU4Dw64kClS6+eQKn0OJ/WQvNkzVEtawjDmy0V/aJjQlKOqcT4njEhRc1Tl+PGFayvoM9/wC3qwNeTk8OHy0DmbKnH/8AozexEoeAjavlxVOB14cYspZpvJx/A8YdWvJWvyPUuqto2lR9sN3BUP2fY01FBtGcR0hLX71AmNuYssd5Pz96LXz6yfn70W1aQsiZiUh7SlVBihIOHRUIIqZ004n/ADOlDMtZYbycB4e1C8wl8U4n/M4xBwm156cfxR0oCpbrQCtPNUNKEJzCqQW8XxT8qR0oBMnEKQXB3VCgrUI6USVW15t7HHlC2rtyzt2ZQaVMCVHeBF1ABqalS2ckk9pgBP8AehtCrI4NynyIraVXhUkUl0Z1UUuhF41JAz8YiJKnlSwTlyyexK0Ae4QzCVkFQ71M41cFjMSRQ1whyBMy37blSFATZiUXkIIcKLsVPh1wjN8s5FWtMrFJ+qmHAjpcIzvLPaSpUyVdnTJTyw4QkKCmUal1pwfjHnZnlEs4220ZfZgeE2OkjU6dj0tq8skklreA/q2VRy6ajCw8qAtRT+U1pcYmypCc8Tl/rGEdtE42+016HwnQazeUipZU1snqvBt+SleuS5pbsjWHta0/bgD/AP7dZp6MhycaUHy8ITNtoVjtO19YlFI/dXAZnlIpbvbpyeqQhP8ADMf/AHg6vK5f/XLwZxZUP/H74c99iwzsfYSbWVcltG0Epa86VpIfBnXXA90bVj8krQgpUnaM92wIvDquqWRGBI8oFKlqJ2mU5MqzjlPuXSe8aZRhydvLTMpbLQ3rFL/uGaQR8tFloyvp9jslpuD86QedjID84vhMHhBUWa0OXtEo/wCBwGk2MLZO1VqlhtoWNWPPlhKhUmo5RJGuGcOotk0v+eWH9jgP10YxhrBM0Gq5Rp+jUP8ANi4v3heKDjgCMuKjGSg2hZ3LVZDT0ZRVr+tMOWKVOSrzqpCxVihBQe11KDRmrD0x+GI8RFJzscMD4RMwjROIz4jhFJpDHm4HPh1QBavCFssoOojo/PZCz09Hv/0jJK2vnycMZngiNOWKZRmW3nyqJxmeCOEaUpNMB89kFahlI4D57ItLFBQYD5wiiU8B89kXQmg3R89kIWljgMT49USBU4ZfOEVQnojE+PVEhNTujL5whCWrgMD+HCJVlRMQUV5qcD+HCOKMN1PyOqFImAscIuX6MUmJoaJ+eyJI4J+eyJIQ7Dm4DwgEzsxP88EQKCicB4dUBmJ4Jz/n4RJar+j8lMAWtlyyboF1XVgmDXK81PyU8IVtMgqVLAuiiq9idADpEg1W2ruoVwvpbLInDGDzU3yWYhpZphzlv3fhC65O9dvV0ZefGtKe6HLHKKVEEjmpqOtetYiXso3h1zsgPtEaeOcNQNEkJUANJh/aWhRw64NdgVLpSCfuS/FUMKlitBinxELpz9iX4qho+l93xEaCVSxvUGWXCIn0I3RUt1bqi/uEXUef1DwgNuNRhiPemY/uiC8+6MQKskUGJdotyQfAYaRS2Kw9pPiWgpNeyJM6ajz0oAUZLhqYTHejer3CCWlQQlCroxqGFQxJ8IiYfPS8ME9fNmRG0lebRnXVvRMREsxTdRughSlAFhqtQOHD3xNkkpN/dFFqGA0GsBsX1cj2ldm7M74vYj5yb1+91PxiA4kJfmpw0HHhAly08okXUtdJ5oxcAfjDD17PjAFq88n2FV7RAlp0hLc1OIyGo4QoUgSkkpBJCX3QC6mBypjD040HWPEQio+ZTiKS/eU06ojDBkJ9VPcISkpSXF1NGqwq4fSG5B3fvK/iMLWZW8rhd8IyStvkp5WULqcV5DREaMuyobmJ/ZHwjPt589L65n8kako0ipETZEeoj9kfCKzZKEyyq4igfmjIdUHSYHafqlez+EQXlWVFdxGJ9EanhEpsiHO4jL0Rx4ReVn1nxMWSamNAtaZaElO4mpY7odmJ8QItIs6ShBKEOQCd1OaXOUD2pgMMT2UMHsx3EPoP4YkFarOkXWSmqgDujBjw6oBKs6U2dwlLhJLlINanSG7Web7Q8DASprP9w5cNIkix2ZDK3U0VoPVTw+XgUiQlUtJKEuUgndGLKfAQxYjRXtfyp/0gdnPm0+yPBUSL2pCQVAJSCEFQ3Ri4w7tIJIkoUpBuI+0HNGRCRlwgG0mvV9Xg2CnFfmkM2PnI/wAT+J4T4O/REeoj9kfCE59nSFFkJwl+iM5igctHjQeELZif8L/2mIQGyoG4QACUKcgCu8jSG3haQt+T9hXiiGIyaVmWO8xdQ3QKEDjg3y5iDs4uQ8xiRW+KNoCPF8BDcrmjqHhB0xoaRGzybzmYl8wsFmyDjTV4uvZoL70yoA5w3WzD5muNKmgh6OiGkl7NBxK8GxwPre1jwrhEHZvSXzWxz9br4YUwh14l4lrPGzQCkus3Q2Ic41fEY5N74j8lpN0KvqCXoSN56V0Z8mh9454hpSRYEhIDEM7VIapZmLChiJezkgqLq3q84hu0MT2kw2YgmJaV+gi895bMzX1N14v74quwAqCrywwZryq9pL9xENkxDxHSs6xOzKWGx3lF8NSfkwOdYElLAqGHpKo2gJbKHCYqYDpT6GGZ1dd9WOuLO9YFKsQTmonM3lAnR2Ih1UUjJYtusPnZYvr9NXO4yw3V74002R0sFrTxvE+Jha3/AF0v2V+MuNCQYqVjZaUUsHW8qnY7RKLFusVKPG8fAFoKDBEwjQZNjYVWs/eI8DHIsRBJK1kHK8adrvDIMTCNJzdnBSgSpRSPRJJrhiS+cXVYcLq1pAycl+80pSGXiXiWlbRYLwDLWGLu5PiaR0zZ4KCl1AM3OPgS0MvEvEtKStnhKWvLJ1vEPlgC2Dd0dJ2cAGKlHTeIYaBjxPfDbxzwrSI2QColRUp6AEmgrm7nGOVsmqSla0s9ASQXxxNMIeBiYltKSrGRzpi1dpHgqOVZA7ut8OerJ2z4mGjFTENJosiUlw9A1VEgChLAlhgO6CNBFmBvAXSeaOoeEFTGfJ2km6KKwGQ064MnaaNFdw+MOA48dCf5TRoruHxjjtNOiu4fGHAceOeE/wApo0V3D4x35TToruHxixGyYh4U/KadFdw+MR+U06K7h8YgbJiHhQ7TToruHxip2mnRXcPjFhORDwmdpp0V3D4xB2mnRXcPjBhNkxUmFPyknRXcPjHHaSdFdw+MWIyTFXhb8pJ0V3D4xCdop0V3D4xnCBbz56X7K/4pcNmaQBdDl9Wp8fjGVbtoJ5aXjzV6esjjDX0uWoMoEjHtw14wWGU+i0Lr5sgtR1BiXoKYRc2pY+zPXeDQglUr1Vd5/qgqJ0oA7qqt7i4xVqIZKth1FqWfslDtT8YldoWymQ7EAVAvAmp4BoRvScWX3n+qLmfKLulVS5669LiYco4Ni1Lr5sggOBeFas2NKViV2iZS7LdwXcgEEYDthMzZRbdVQMOxz63E98KW3asqURuKN4KzbQH0qUUYcq4aqrXMH2feoDLV9Yn6RMYnkw4LMVZMS75VYNxjCkbdklTGWpiU5vgXFCa70E/LMsKKOTN0K1JJY3Xxiwtg2mYXuyx2qGgxZ2q/cNYkWiZeAuUepvB2q1Oq7TiYVXMkkuUFySTk5Jc4K4xKZ0oYJVn7wx9LSLKNhwz1Aq3GZ7pvBlUDUycv7uyv0pf6PtvBoVE2SxF0saHjV/W1jiuSfQPz96LKNhtdpXRkCodrwBB04xCp63DIoQH3hQvXrYQsqZJLOklsHyq+usV5WSC4QQRn8qiyrYdXA3gC9pJ0V3D4wP8AKCdFdw+MGUv/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GB"/>
          </a:p>
        </p:txBody>
      </p:sp>
      <p:pic>
        <p:nvPicPr>
          <p:cNvPr id="83970" name="Picture 2" descr="File:John Tukey.jpg">
            <a:hlinkClick r:id="rId2"/>
          </p:cNvPr>
          <p:cNvPicPr>
            <a:picLocks noChangeAspect="1" noChangeArrowheads="1"/>
          </p:cNvPicPr>
          <p:nvPr/>
        </p:nvPicPr>
        <p:blipFill>
          <a:blip r:embed="rId3" cstate="print"/>
          <a:srcRect/>
          <a:stretch>
            <a:fillRect/>
          </a:stretch>
        </p:blipFill>
        <p:spPr bwMode="auto">
          <a:xfrm>
            <a:off x="1331640" y="1772816"/>
            <a:ext cx="2912740" cy="3543109"/>
          </a:xfrm>
          <a:prstGeom prst="rect">
            <a:avLst/>
          </a:prstGeom>
          <a:noFill/>
        </p:spPr>
      </p:pic>
      <p:pic>
        <p:nvPicPr>
          <p:cNvPr id="6" name="Picture 5" descr="http://the-sra.org.uk/img/sralogo120x83.jpg"/>
          <p:cNvPicPr/>
          <p:nvPr/>
        </p:nvPicPr>
        <p:blipFill>
          <a:blip r:embed="rId4">
            <a:extLst>
              <a:ext uri="{28A0092B-C50C-407E-A947-70E740481C1C}">
                <a14:useLocalDpi xmlns:a14="http://schemas.microsoft.com/office/drawing/2010/main" val="0"/>
              </a:ext>
            </a:extLst>
          </a:blip>
          <a:srcRect/>
          <a:stretch>
            <a:fillRect/>
          </a:stretch>
        </p:blipFill>
        <p:spPr bwMode="auto">
          <a:xfrm>
            <a:off x="7436485" y="0"/>
            <a:ext cx="1707515" cy="1181100"/>
          </a:xfrm>
          <a:prstGeom prst="rect">
            <a:avLst/>
          </a:prstGeom>
          <a:noFill/>
          <a:ln>
            <a:noFill/>
          </a:ln>
        </p:spPr>
      </p:pic>
    </p:spTree>
    <p:extLst>
      <p:ext uri="{BB962C8B-B14F-4D97-AF65-F5344CB8AC3E}">
        <p14:creationId xmlns:p14="http://schemas.microsoft.com/office/powerpoint/2010/main" val="2699570814"/>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John </a:t>
            </a:r>
            <a:r>
              <a:rPr lang="en-GB" dirty="0" err="1" smtClean="0"/>
              <a:t>Tukey</a:t>
            </a:r>
            <a:endParaRPr lang="en-GB" dirty="0"/>
          </a:p>
        </p:txBody>
      </p:sp>
      <p:sp>
        <p:nvSpPr>
          <p:cNvPr id="3" name="Content Placeholder 2"/>
          <p:cNvSpPr>
            <a:spLocks noGrp="1"/>
          </p:cNvSpPr>
          <p:nvPr>
            <p:ph idx="1"/>
          </p:nvPr>
        </p:nvSpPr>
        <p:spPr>
          <a:xfrm>
            <a:off x="3923928" y="1556792"/>
            <a:ext cx="4762872" cy="4569371"/>
          </a:xfrm>
        </p:spPr>
        <p:txBody>
          <a:bodyPr>
            <a:normAutofit/>
          </a:bodyPr>
          <a:lstStyle/>
          <a:p>
            <a:pPr lvl="2">
              <a:buNone/>
            </a:pPr>
            <a:endParaRPr lang="en-GB" dirty="0" smtClean="0"/>
          </a:p>
          <a:p>
            <a:pPr lvl="2">
              <a:buNone/>
            </a:pPr>
            <a:r>
              <a:rPr lang="en-GB" b="1" dirty="0" smtClean="0"/>
              <a:t>Box plots</a:t>
            </a:r>
          </a:p>
          <a:p>
            <a:pPr lvl="2"/>
            <a:r>
              <a:rPr lang="en-GB" dirty="0" smtClean="0"/>
              <a:t>Visual representation of a number of key statistics used to summarise a sample of observations</a:t>
            </a:r>
          </a:p>
          <a:p>
            <a:pPr lvl="2"/>
            <a:endParaRPr lang="en-GB" dirty="0" smtClean="0"/>
          </a:p>
          <a:p>
            <a:pPr lvl="2">
              <a:buNone/>
            </a:pPr>
            <a:endParaRPr lang="en-GB" dirty="0" smtClean="0"/>
          </a:p>
          <a:p>
            <a:pPr lvl="2">
              <a:buNone/>
            </a:pPr>
            <a:endParaRPr lang="en-GB" sz="1800" dirty="0" smtClean="0"/>
          </a:p>
          <a:p>
            <a:pPr lvl="2">
              <a:buNone/>
            </a:pPr>
            <a:endParaRPr lang="en-GB" dirty="0" smtClean="0"/>
          </a:p>
          <a:p>
            <a:pPr lvl="2"/>
            <a:endParaRPr lang="en-GB" dirty="0" smtClean="0"/>
          </a:p>
          <a:p>
            <a:pPr lvl="2"/>
            <a:endParaRPr lang="en-GB" dirty="0" smtClean="0"/>
          </a:p>
        </p:txBody>
      </p:sp>
      <p:sp>
        <p:nvSpPr>
          <p:cNvPr id="105474" name="AutoShape 2" descr="data:image/jpeg;base64,/9j/4AAQSkZJRgABAQAAAQABAAD/2wCEAAkGBhQSERUUExQVFRUVGBgWFxcYGR0YFRQWFxcYFRUXFxUYHCYeFxklGRUUHy8gIycpLCwsFR4xNTAqNSYrLCkBCQoKDgwNFQ8PFikcFBwpKSkpKSksKSkpKSkpKSkpKSwpKSopKSkpKSkpKSwpKSkpKSwpKSwsLCkpKTUpLDUpKf/AABEIAL4BCQMBIgACEQEDEQH/xAAbAAACAwEBAQAAAAAAAAAAAAADBAECBQAGB//EAE4QAAECAwUDBwgFCQYHAAMAAAECEQADIQQSMUFRBSJhEzJicYGRsQYjQlJyodHwFDNDgsEVJFNjkqKywtI0c4PD4fEHRFSTlLPTFiVF/8QAGQEBAQEBAQEAAAAAAAAAAAAAAQACAwUE/8QAHxEBAQEAAQQDAQAAAAAAAAAAAAERIQISQfAxUYFh/9oADAMBAAIRAxEAPwD00qWLooMBlwi3JjQd0dKG6OoeEEAjy32E7XKBAS7XrwcDoKOOWD9kFskhkJBYkJSCRUEgBz3xNrsN8AOUtmOIKSCDTAmDSZF1ISAwSAAOADCCTlq2YpyQ0HdHckNB3QVo67CyUtAbBIPZFQQ7MMNIbKYjk+ESJ8qnMN2RZF1Ts1Orrhq5FeTiQJlDQd0RyQ0HdBimIuwIEyhoO6KmUNB3QwUxQpiQBlDQd0UVLGg7oZIgEyMkrapY5WTQc2Z/EiHDIGg7oWtn1sn2Jn8UuH0iKmAhA0HdBUyhoO6L3IsExJQShoO6LcmNB3Re7E3YQXTMQQSGYY0iDNSGpjXCDfRU13ccaYvi8ETLaHgFhNFGSS5bm654QcSxoO6CXI5okHyY0HdAlSqiiW6uvD3Q00VKIkCFJ0HdrBDLGg7ovdjmiQCZYL0GOnARACNB3QZCMYXChSmL9zP4sIpDaIqWNB3QLkxoO6Cu4+dYHGaYAZYViHZEtuDlT+EFXZU13RinxEC5NyaqG5KwbVeoMGXZjXfXin1dR0Y2y5dkTv7owHhEzbIjf3RzdMOdHLsx399eWY09mOm2bn76+bqOl0YU5djQ6t0c3T2o4WJF4biebpxEdMstVb6+bqOlwiRZd4b6+bqNRwiAUuxo83up5ugrRMcmxo3N1OeQ0i0uzfV76+bqNE8IhNm5m8vPPh1RFWyWNBTVKTvTMhlMUBFhYkOrcTlkNBEWOzbvPXzpmf6xfCLos1Vb68RmNBwiCv0JF7mJw0GsQuxIcbic8hpFzZ97nrw1GvVFV2Wqd9eeY06oErNsaGG6nFOXSEVnWNF07owOXCLzrKWG+vFOY9YdGKzbMbp314H1dPZiLvoiPVEJosyWFPGHVWc+uv8Ad/phNMg3Rvq/d/pjJL2mQnlZFP0uZw3KYxpLsiWwOWZ1HGM20yDysnfVjN9XRHRjSXIN36xWXqajoRXwYL9ETp7z8YmVZU3RTIZnSO5A+uv9z+iLS7Obo31YD1dPYiCJVlSxpmr+IxKLKm8d0ZR0qzn114q9X1j0IsiQXO+rL1f6IQg2VN4bowPimJVZE03Rj+BiTZzeG+rA+rqnoRKrOab6sejoehEkTLKluaPkxb6Ij1RETbOW56v3dfYi5kH11/uf0RIOXZUsN0YDwhc2ZL4ZnxX8B3QYWMkDzszAYXNPYhGZswl/PT8TgpIzXomIiLRLS15gCQA5ZybjCpqTWnGMizbREy3LsyQ3JyrxUa7xMul3gFd5MTa/IqROIM1U9ZyvTSW5jsDhjC2wtl2WVbVIkLXyvJKMw3gthfQwJUDvOX1jcwt5VlLteR13QwZ3B33f4RCrGlN9wCUywRSj75e6Sa7qe6LiVKJblEuSQ3m3vOxDXHd6QT6M61ArUXSl+bUPM6EYCkuWBMDBnQon9qXl2nvg7wLk7s0bxO4vFqb0vQCDNGaS6AbxZuZKyfNfGGFJVWoxTkdR0oDL5x9iV4rhkk1pmnPqjbKFpVvVGWR09qImhW/Uc31T0ulF1qO9TTMaRQusqAonAqzLOClPgTlgK4IVmrN5QBBN0UCT0sd5hjmYsiVMJclKaMwDnvJb3QxLQBQNr25k8eMLT7WaXG3l3LxwBD3iBm11Q69Ykk2UABystQbxGgZksMhCy7LXIcAla2HFV78BF7ROZKlsohF4sDvKIBDBy1TT8GjF+mq3FLe6SV0eqkzZaZbECromEXSAVYHB4sTWlSgKCWTmClRSFDMgFTgufe7wxLkg4FaTmCpyP2rw7oy0bZWUulAHNDqJoDOMosAkeiArH0hjnpOwfeLm64JfG7hWgL/DARJZUpYLhST7Qb3pP4QNU1TpvMnHEUw9YKbsoeEWl2khLqYgKKXGYvXQpsxh7yIYVx98CBnJVSoxT6J9YdKKTgq6apwOR09qJmSSkbtQGN3qIO6Thhhh1YxC5rpJAyPgXcZGBIUFap7j/VCgCmFR3H+qHVKOnvEKBRbD3iBorPB5SThjNyOiOMaSwpsssjqOMZ85RvyaZzdNERqXqYaaajjBTFglWqe4/GLICmFU4DI6dcSFHQ+74xKFFhQ4DTTriDpQU2WJyPrHjEpCnOGWR+MdLUWwOJ01PGJSouaHLT4xoOZV4YYHI6p4xKgqmGOh0PGJvF8DgdNRxjpizRkk11AyPGJImBTZdx164sQrh3H4wGdOWx83+8nWFbdabU3mZEp9Zk1h3JQX7xEjSUzGDKRgPRJy9uMO0bKtZU4tl2pomQlsV+sok4HPOOs8/aYG9KsisGZa0sONC8Z9o/KpJb6ImpwvEiq/WB6XujUjTrX5N2iYGXtCYAogMEJQCTdYbqhrhwhPyQ2NLs1uXLlzuUWJKit0MEOuWQHCqq4ZRmbQ8jdoTyFTZstTVG+QE4VACQE4iNPyG8mp1ntKpkxUtYmS1pdC7xJvoJckDjHTx8nw91dVqnuP9UCluFqduanANmvUmIFgQMJQ92WFHpAraSUzQ1TKAGbk8oMBj1RxZEmfWD2V/wAUuLRUjfT7CvGXFoKgZSmUfYlZHVekNcoK9acjqOEKS1MTQnclaesvUw0ZmO6cU6ap4xtkO2WgBK6kAAqUQKhCUgrI4tQcSIparahICSSlnLMaoRz2IegavAcYYlSwpUwkOCyCCxDXQSCON73QOfITV0hgGAuuClt7LpLDUx4xID8oyzgpqKbdLgo55DJpdzEdJtUogATE3SygCKi8u6ljT06COSqWarQxJIa4d0FgQVMxdkucKDSA8nKUSBKF1IOKC5BLlujm2elIiZVa0G6xJvglNFKJAoogZAOK9IQsmfJUkArTeVzRiLxu3CAAHO/LIb1geMEsk+UQndAIO6wNCpkuDkC4erUijyMpWBBDJwNLpGh3UjgwFIkpLtMopHnkmhLpGCQAo3W5oCFozpniRDCbWjAKSq8dSzqLJTgcXasAXyAcCWl+azGt5krdhUbqQdSnqJifNkJSGQ944AEDdNCeAJxrwwiBkW2Xyal3ryUJCy1QEtfBDAOGDjqgI2nLNbwG8Ul+c95SEgPRnQsUxuwI8klRSJYCFBQVRRvAioKRhUtUV3sotytnvNdBepLEgm8VChFS6lF+kdTEVE29CQo8oAWpVgFAKvEpwAdKqAegrN2Mq2oN4oLhheYFt4bisOIHEHowG0ciWZCbpxKkl98qemNSqYScrx9Ys2iwyyndSAFJbShBAp1KNOMCGKxx7j8ITCw3+hhiVPKkpLGoByzD6wuF0FD7vjGais1Yvyeub/LGqFhu7xEZCl78qh503TRHGNZK6YHLxEFJgLEShYYdQ8IgL4GJQugocBFFXS5g958TEpmBz2R0tfA4nxMDXPIJZC1YYXf5lCECmYH7DkeEAmbSQGpMxylTDkdERX6cq8PMzcDnK1H62BWjaMwNdss1Rf15KRgf1h8ISrbNupSKS7Qr2ZEzxUkCM7bPlTNEo/R7LaFzDQX5K0pTxOvUO+Otu1be3m7CgDVc9B9ySPGFFbQ2v/0tnH3x/wDWNyLGTb/KG3zbJyX0SemaQAZqUqAKc2SzgkUxzMee2eNpyC6EWnS6pKlJzHNUCHxj2Jtm2MpFnAalU/8A1hddr2vhyMgGtXTi6tZjetG5c+mnj7dYdozj5yXaV8ClV3LBIDDLKPT/APDuXaJU4S5yJkuUmXMKApJAKlLllWVT+EVmS9sqwKE+yZQ9Xr6MO+SOz7Yi1mZa3U8lSUm+lTb6FMwLAQ28eFXsgK89eODBsXbmu2WMAti6Tm/RaH9Z290EMuZ68z9mXA7WyhOBdI5IOaAt5zA4Dtjgwueej2FeMuLtFSN9PsK8ZcXeCktLdyzc2V/EqGiTXDFPinhC0sVNfRleKoZKTWuacuKY0yvZjVYON7xSk/PVBVpFH1DdYqPj2QsgXZhJNFMnqUA47wSOwawedIChUAtg+UIEEBtMu8ktoceaaYFsoXRYAQRqS9S+hYYJp81iq7LKoAMwCA5BYEhOLDAd3GJORallQbk7rB2KiRWpDBiG6opItk5WCZb9a6YYm63rdw1pwEoG8EF2vvVzk5q7lvdAbZNlSklUyWQHrdJO8SBkakkiAmJqpo3iJQOFSpineJq1KhGRz0ESuZOyEt72BKqoGeGNR3wrITKmAkJSsDFnYENQuccD2DhBhZ5VBcZ3SB1O4oeB4UiQsmasPyplgdEmhYku/Bu4wxyorXDHg1S8Z5ssog3QAVOASCQ4xoaKIZ+yCJ2eht0C6zEuSWzD5E5nGsSNu8UWtgScq91YrLsSE1SkDv8AnKBbQqkp1BfgkCvfQfe4QJEhKghIpRIHuHCF95su8/CHCDr7oTILY+6M0lpoN+ThjNz4J4RpTSu7uhL0xJbEaJjOnpN+TXOblwTGoxbHTLiOMVagCxavR+jjr5Q+DQsZFvIDTbKKD7OYf8yNYJPrDu/1iyElhXIZcOuGUMD6DtE4WqzipwknU6qMDTsvaTn88k5fYCPRpQWopqmrPmeMB+jTHPniMK3E/jGu5MJOydpBX9tkmhxkBsRoIclWXaAIvT7Kqv6JYyOixDatnzX/ALVMFDhLlUqP1cUmbHnFvzydjkiSDgf1UOoO32yfJllc1dlSkM6jygFSAMznGLO/4iy0/ayFeyicfFIEH215FJmj84tloUBgFqQEvg7XQH4xiT/IfZyKqtpH+JKfuCXjUnT5PD1OxduKtUu9JXZ1NRQ84FJ60kOOvCDL5d/scTmvWZwj5la/oEhYMiba1qHpoKJYHUopve6NTZPlRKVRdstko9O5MHpemJZOYxAxMN6PMWPalFqOBs4wxTMPqdIcIBs6y2kWgKnTZa0mWoJQlJQEl5Zdy5JalTCdktEuYRc2ko4ZyHxTkZb/AO0algsi0zUEz1zAUKAvCWw5mBQhMYA/JymxQxDfXKZu+JtxN2cT+iyJJ+04Yxczn9Bbio81nwPb7+uItaS00OD5ocB9ppGUuecj2FeMuLtA33kewrxlwR4EXQ14uW3ZWbZq4wwbta5p9I6p4wuhVTjzZWROatIaMzGhxTkejwjTKsxCSFh9PSOg40MXl2tlXFEPkaMvTqVQ0zy0HKXzqHLI6DhETyCFggkFODFjQ8IQOqWDiBEXOwZAN8IWUVJJukkAPdUDxwWzjDN+yO/KaRzwqXxUN39sboHWREgnn3lC6lSHYFxeu6lwB2MX1GdLQiYoB5AU2RUhqOfVLVao46B2uQlzAVJAW9XSpwcsQWwgS7Of0T/f4N2f6nWAhIlLSaSgUtXedTq3lNeLEXmFanHDGETJwFZQ4MtLgE1HNAZg/Fx2XNncMZWD/aE44+Ag9nsaRUJIPWT+MSARMWE1TdW+6m9eChTHQGvU0NqkpJdgTqweBTdoS0m6VC96o3l/sJdXugRtaiQEoUkH0lJL9iB+JHUYkPaLQEAPiaAZqOgfxyhZaAyiVC8QXZRbAsBXAOe8nOCsAMFEkpckFzvDhhwFImevdNDgcjp1QJRQTr+8fjCZutj+8fjDxVwPcfhCZWGwPcfhGSXtIF+TXOZmdEcY1AkNicszqOMZlqUL8nHGZkfVRwjTChdw0yOo4RUjJSNT+0fjEggAOpqDFXDrjkqGh/ZPwjgoMKE0Hok5cBFEAdoyE86dLFTjNAzPSjPtHlRYkvetKcuatRP7hJjURakh91eJwlr9Y9GAzdqhJLSp6sKJlK/maNRPPWny3sKcFzl0NEmdwzUpPGMHaHl5ZzzLLNV/eT5gB+6FK8Y9Xa/KaeD5vZ9pUWPOuoGWhUf94wrXt7a6juWTkxkyLx71Kb3R0k90x5K1eUCFlxYbMOsTFHvMyL7P27JSrztgkLT0ApCh3qIMb/5T20DWUsjQykN7gD742rD5T7QH1uz1q4oJSe5V7xjdvull2XauyFDesxQW9KWojvQowygbHOAkjrSsevqPZj0ll8olkC9Y7WmnqpUPct/dFxtIEnzc8dctWszR9fdHPWWAiwbKOVmy9PinVXtRobHs1kRMAs5ljdUVCXMp6GICqdcaaLaKbszEegvVHCFUW1Sp6UCXMSBLUeUUg3bzywwSamjl6ZQajiVqzSnj54+6kRNbzrF/NjMn9J1nugjL9Yf9lTeMAtKxdmu/1SQWSQ78oKJMZAvpI9hXjLgkCbeR7CurGXBIzSAklyw9CVn0lcIYvGtBinP2eEKPvHeCdyXk71Xxgt813xin0T0elGgYKjv0GWfAcImaTv0GGvA8ICVne3xl6J0HSiZqzv76cPVOh6UIGmlTqoObr7XCJvKvYDm68eqATFl1b6eb6p6XSjlqU/1iRTG5x9qIAzNmS1lF6TKUbuJAf0c7r/7wCXshDJYLS49GfNTkNFQXkphutPCd01EtNOb6xI/2hBWxZy7r26eKOyEy06ZpRD+tGrNsx0uVTjVQ/tE3JagPS0Ai6NkIcvLv1HPmLXkDgtxCdi2VOCQ1tm4qxlSj6RzKPl4ILBOc/nqxX9FKrQdGL9DSlSrhZKEpDYJoMdAmLKKnG6M8+HVGZ9DnAn88UaP9VKduxMZ1o20UEeetC8aJsatOKUj3xYsekmE6DFOfSHCKzibpoMDnw6o8qvytX+jtZqP+UAzH6yATfK+cX81a2b/ph/VF2049VNXN9FCO1ZHhLMZq5s9qS5XbMV/8oxv/AMsm/o7Z/wCKn+uF1eU831LX/wCMn+qLspxr2udab0lpch3Ww5Rbc1LueT6ob5e2t9VZsvtZmo/Vx5+Z5VHzRVKtAYrqZFS4TgAvh7xGgny0S31doy/5ZWv95Bem/RjTMzaOSLGOtc0/yiAhO1CAxsQoMppiifLVHqWj/wAaZ/XBpHlfLIA86mgxss78Hi5+kVNk2sXadZU1OCTqX5yDC6tjbXJP53KHUG8JMa8vykl/pFCp/wCWnamKo2tyiiE2kowqbMpL9swNDt+kwj5MbVettDkH7RfDRHVAJ/kNtJfOtYV/izf6Y3rXYlqO9tKaHB5iEJ09RL/7RlT/ACXlL5+0LUp9QojwaNTq9wvO7Q8ipko+etlmSrRU1V7uKXjk7YtFnVcTtFKm0vzUdQUZah3Rrq/4e2SrWqY/sN+EIWnyUsiFMJlsXxRZyU95AfsjXdKXtth261rlJV+azkkDfRMWknrHJkBWuHVDip01/q0Z/aH9Z+q648LY9gWdBdFot0s6izzEnvSmNeXKKmA2jagztelFL87EqQL3a+JjFjNj0iZs1/q0Yj7Q+sj9XFZEyYZqHQkC4rBZPqZFAhOzy5mAtl7CplS3xRoB8iDBS0rl+cC91WCEgiiemAYyDH0Gp5rORd4GhTQ6UhmWfOKcNuIzfOZCZVW9cS5LvdQ76vyvARazTFLWouBupxSDmvRZaADzj5xPsr/ilxaAqSRMS5B3V4Bs5fEwWCkuFMTUDclY+0rjBzOx304p/l4wELY4gbkvH2l8YJNtIAJK0AOnEtp0o0yKZvO305eA4xM2bRW+nD8D0o83tPy6lSllKb012dUtJKU0GZULx6u+LzvLiQpCrs26SM5E0tjkG8YcpyvQzZ43t9PN/q6ULzdsSkqrNQKaE58DGIbSuYd3aUsFQDASpYJd2SylEg9daxS2bLnOy9qrTTIIR2bqhDixozfKWSAlptbuIlTFNzcgKx43yhtwmJpNt00tRCZXJSu3cqOwmGjseWCCra05xmCothos/Ijd2TthKboVb0zQzMuWEHL0gznreNfHMPw+aWLlUFwi1j+7UpJ/9cbdm2irObtZPVvZDMtH0Wx7TRcHnpeKsx6yulDMuc9QtBGowwGd6K9f8WvnSNpl/wC0bW/7YJ8YOjaLkPbNpj2pL+CTHv8AlC/OTh8+lFVzC4305+HtQd38GvG/Sww/P7biMZCtR+phgC8KbRtOGCpYS9MN6UI9TNmmm+nEeI6UUnTDdO+nA+HtRnuWs1FlmJ/5xR60SvwSIqlKmHn0n7ifwMahmH1k/P3oWvlucn5+9GLSzlqN6U60llTcmyR0o10TKc9OXzzozbQo35VU86Z4I4xqS1FsU/PbBUOiZ00/P3ouidujfTgPnnRVKzqn57YtKWWFU4Dw64kClS6+eQKn0OJ/WQvNkzVEtawjDmy0V/aJjQlKOqcT4njEhRc1Tl+PGFayvoM9/wC3qwNeTk8OHy0DmbKnH/8AozexEoeAjavlxVOB14cYspZpvJx/A8YdWvJWvyPUuqto2lR9sN3BUP2fY01FBtGcR0hLX71AmNuYssd5Pz96LXz6yfn70W1aQsiZiUh7SlVBihIOHRUIIqZ004n/ADOlDMtZYbycB4e1C8wl8U4n/M4xBwm156cfxR0oCpbrQCtPNUNKEJzCqQW8XxT8qR0oBMnEKQXB3VCgrUI6USVW15t7HHlC2rtyzt2ZQaVMCVHeBF1ABqalS2ckk9pgBP8AehtCrI4NynyIraVXhUkUl0Z1UUuhF41JAz8YiJKnlSwTlyyexK0Ae4QzCVkFQ71M41cFjMSRQ1whyBMy37blSFATZiUXkIIcKLsVPh1wjN8s5FWtMrFJ+qmHAjpcIzvLPaSpUyVdnTJTyw4QkKCmUal1pwfjHnZnlEs4220ZfZgeE2OkjU6dj0tq8skklreA/q2VRy6ajCw8qAtRT+U1pcYmypCc8Tl/rGEdtE42+016HwnQazeUipZU1snqvBt+SleuS5pbsjWHta0/bgD/AP7dZp6MhycaUHy8ITNtoVjtO19YlFI/dXAZnlIpbvbpyeqQhP8ADMf/AHg6vK5f/XLwZxZUP/H74c99iwzsfYSbWVcltG0Epa86VpIfBnXXA90bVj8krQgpUnaM92wIvDquqWRGBI8oFKlqJ2mU5MqzjlPuXSe8aZRhydvLTMpbLQ3rFL/uGaQR8tFloyvp9jslpuD86QedjID84vhMHhBUWa0OXtEo/wCBwGk2MLZO1VqlhtoWNWPPlhKhUmo5RJGuGcOotk0v+eWH9jgP10YxhrBM0Gq5Rp+jUP8ANi4v3heKDjgCMuKjGSg2hZ3LVZDT0ZRVr+tMOWKVOSrzqpCxVihBQe11KDRmrD0x+GI8RFJzscMD4RMwjROIz4jhFJpDHm4HPh1QBavCFssoOojo/PZCz09Hv/0jJK2vnycMZngiNOWKZRmW3nyqJxmeCOEaUpNMB89kFahlI4D57ItLFBQYD5wiiU8B89kXQmg3R89kIWljgMT49USBU4ZfOEVQnojE+PVEhNTujL5whCWrgMD+HCJVlRMQUV5qcD+HCOKMN1PyOqFImAscIuX6MUmJoaJ+eyJI4J+eyJIQ7Dm4DwgEzsxP88EQKCicB4dUBmJ4Jz/n4RJar+j8lMAWtlyyboF1XVgmDXK81PyU8IVtMgqVLAuiiq9idADpEg1W2ruoVwvpbLInDGDzU3yWYhpZphzlv3fhC65O9dvV0ZefGtKe6HLHKKVEEjmpqOtetYiXso3h1zsgPtEaeOcNQNEkJUANJh/aWhRw64NdgVLpSCfuS/FUMKlitBinxELpz9iX4qho+l93xEaCVSxvUGWXCIn0I3RUt1bqi/uEXUef1DwgNuNRhiPemY/uiC8+6MQKskUGJdotyQfAYaRS2Kw9pPiWgpNeyJM6ajz0oAUZLhqYTHejer3CCWlQQlCroxqGFQxJ8IiYfPS8ME9fNmRG0lebRnXVvRMREsxTdRughSlAFhqtQOHD3xNkkpN/dFFqGA0GsBsX1cj2ldm7M74vYj5yb1+91PxiA4kJfmpw0HHhAly08okXUtdJ5oxcAfjDD17PjAFq88n2FV7RAlp0hLc1OIyGo4QoUgSkkpBJCX3QC6mBypjD040HWPEQio+ZTiKS/eU06ojDBkJ9VPcISkpSXF1NGqwq4fSG5B3fvK/iMLWZW8rhd8IyStvkp5WULqcV5DREaMuyobmJ/ZHwjPt589L65n8kako0ipETZEeoj9kfCKzZKEyyq4igfmjIdUHSYHafqlez+EQXlWVFdxGJ9EanhEpsiHO4jL0Rx4ReVn1nxMWSamNAtaZaElO4mpY7odmJ8QItIs6ShBKEOQCd1OaXOUD2pgMMT2UMHsx3EPoP4YkFarOkXWSmqgDujBjw6oBKs6U2dwlLhJLlINanSG7Web7Q8DASprP9w5cNIkix2ZDK3U0VoPVTw+XgUiQlUtJKEuUgndGLKfAQxYjRXtfyp/0gdnPm0+yPBUSL2pCQVAJSCEFQ3Ri4w7tIJIkoUpBuI+0HNGRCRlwgG0mvV9Xg2CnFfmkM2PnI/wAT+J4T4O/REeoj9kfCE59nSFFkJwl+iM5igctHjQeELZif8L/2mIQGyoG4QACUKcgCu8jSG3haQt+T9hXiiGIyaVmWO8xdQ3QKEDjg3y5iDs4uQ8xiRW+KNoCPF8BDcrmjqHhB0xoaRGzybzmYl8wsFmyDjTV4uvZoL70yoA5w3WzD5muNKmgh6OiGkl7NBxK8GxwPre1jwrhEHZvSXzWxz9br4YUwh14l4lrPGzQCkus3Q2Ic41fEY5N74j8lpN0KvqCXoSN56V0Z8mh9454hpSRYEhIDEM7VIapZmLChiJezkgqLq3q84hu0MT2kw2YgmJaV+gi895bMzX1N14v74quwAqCrywwZryq9pL9xENkxDxHSs6xOzKWGx3lF8NSfkwOdYElLAqGHpKo2gJbKHCYqYDpT6GGZ1dd9WOuLO9YFKsQTmonM3lAnR2Ih1UUjJYtusPnZYvr9NXO4yw3V74002R0sFrTxvE+Jha3/AF0v2V+MuNCQYqVjZaUUsHW8qnY7RKLFusVKPG8fAFoKDBEwjQZNjYVWs/eI8DHIsRBJK1kHK8adrvDIMTCNJzdnBSgSpRSPRJJrhiS+cXVYcLq1pAycl+80pSGXiXiWlbRYLwDLWGLu5PiaR0zZ4KCl1AM3OPgS0MvEvEtKStnhKWvLJ1vEPlgC2Dd0dJ2cAGKlHTeIYaBjxPfDbxzwrSI2QColRUp6AEmgrm7nGOVsmqSla0s9ASQXxxNMIeBiYltKSrGRzpi1dpHgqOVZA7ut8OerJ2z4mGjFTENJosiUlw9A1VEgChLAlhgO6CNBFmBvAXSeaOoeEFTGfJ2km6KKwGQ064MnaaNFdw+MOA48dCf5TRoruHxjjtNOiu4fGHAceOeE/wApo0V3D4x35TToruHxixGyYh4U/KadFdw+MR+U06K7h8YgbJiHhQ7TToruHxip2mnRXcPjFhORDwmdpp0V3D4xB2mnRXcPjBhNkxUmFPyknRXcPjHHaSdFdw+MWIyTFXhb8pJ0V3D4xCdop0V3D4xnCBbz56X7K/4pcNmaQBdDl9Wp8fjGVbtoJ5aXjzV6esjjDX0uWoMoEjHtw14wWGU+i0Lr5sgtR1BiXoKYRc2pY+zPXeDQglUr1Vd5/qgqJ0oA7qqt7i4xVqIZKth1FqWfslDtT8YldoWymQ7EAVAvAmp4BoRvScWX3n+qLmfKLulVS5669LiYco4Ni1Lr5sggOBeFas2NKViV2iZS7LdwXcgEEYDthMzZRbdVQMOxz63E98KW3asqURuKN4KzbQH0qUUYcq4aqrXMH2feoDLV9Yn6RMYnkw4LMVZMS75VYNxjCkbdklTGWpiU5vgXFCa70E/LMsKKOTN0K1JJY3Xxiwtg2mYXuyx2qGgxZ2q/cNYkWiZeAuUepvB2q1Oq7TiYVXMkkuUFySTk5Jc4K4xKZ0oYJVn7wx9LSLKNhwz1Aq3GZ7pvBlUDUycv7uyv0pf6PtvBoVE2SxF0saHjV/W1jiuSfQPz96LKNhtdpXRkCodrwBB04xCp63DIoQH3hQvXrYQsqZJLOklsHyq+usV5WSC4QQRn8qiyrYdXA3gC9pJ0V3D4wP8AKCdFdw+MGUv/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GB"/>
          </a:p>
        </p:txBody>
      </p:sp>
      <p:pic>
        <p:nvPicPr>
          <p:cNvPr id="128002" name="Picture 2" descr="File:Boxplot vs PDF.svg">
            <a:hlinkClick r:id="rId2"/>
          </p:cNvPr>
          <p:cNvPicPr>
            <a:picLocks noChangeAspect="1" noChangeArrowheads="1"/>
          </p:cNvPicPr>
          <p:nvPr/>
        </p:nvPicPr>
        <p:blipFill>
          <a:blip r:embed="rId3" cstate="print"/>
          <a:srcRect/>
          <a:stretch>
            <a:fillRect/>
          </a:stretch>
        </p:blipFill>
        <p:spPr bwMode="auto">
          <a:xfrm>
            <a:off x="899592" y="1157658"/>
            <a:ext cx="2664296" cy="2906504"/>
          </a:xfrm>
          <a:prstGeom prst="rect">
            <a:avLst/>
          </a:prstGeom>
          <a:noFill/>
        </p:spPr>
      </p:pic>
      <p:pic>
        <p:nvPicPr>
          <p:cNvPr id="128004" name="Picture 4" descr="File:Michelsonmorley-boxplot.svg">
            <a:hlinkClick r:id="rId2"/>
          </p:cNvPr>
          <p:cNvPicPr>
            <a:picLocks noChangeAspect="1" noChangeArrowheads="1"/>
          </p:cNvPicPr>
          <p:nvPr/>
        </p:nvPicPr>
        <p:blipFill>
          <a:blip r:embed="rId4" cstate="print"/>
          <a:srcRect/>
          <a:stretch>
            <a:fillRect/>
          </a:stretch>
        </p:blipFill>
        <p:spPr bwMode="auto">
          <a:xfrm>
            <a:off x="683568" y="3977679"/>
            <a:ext cx="2880320" cy="2880321"/>
          </a:xfrm>
          <a:prstGeom prst="rect">
            <a:avLst/>
          </a:prstGeom>
          <a:noFill/>
        </p:spPr>
      </p:pic>
      <p:pic>
        <p:nvPicPr>
          <p:cNvPr id="7" name="Picture 6" descr="http://the-sra.org.uk/img/sralogo120x83.jpg"/>
          <p:cNvPicPr/>
          <p:nvPr/>
        </p:nvPicPr>
        <p:blipFill>
          <a:blip r:embed="rId5">
            <a:extLst>
              <a:ext uri="{28A0092B-C50C-407E-A947-70E740481C1C}">
                <a14:useLocalDpi xmlns:a14="http://schemas.microsoft.com/office/drawing/2010/main" val="0"/>
              </a:ext>
            </a:extLst>
          </a:blip>
          <a:srcRect/>
          <a:stretch>
            <a:fillRect/>
          </a:stretch>
        </p:blipFill>
        <p:spPr bwMode="auto">
          <a:xfrm>
            <a:off x="7436485" y="0"/>
            <a:ext cx="1707515" cy="1181100"/>
          </a:xfrm>
          <a:prstGeom prst="rect">
            <a:avLst/>
          </a:prstGeom>
          <a:noFill/>
          <a:ln>
            <a:noFill/>
          </a:ln>
        </p:spPr>
      </p:pic>
    </p:spTree>
    <p:extLst>
      <p:ext uri="{BB962C8B-B14F-4D97-AF65-F5344CB8AC3E}">
        <p14:creationId xmlns:p14="http://schemas.microsoft.com/office/powerpoint/2010/main" val="3714267735"/>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John </a:t>
            </a:r>
            <a:r>
              <a:rPr lang="en-GB" dirty="0" err="1" smtClean="0"/>
              <a:t>Tukey</a:t>
            </a:r>
            <a:endParaRPr lang="en-GB" dirty="0"/>
          </a:p>
        </p:txBody>
      </p:sp>
      <p:sp>
        <p:nvSpPr>
          <p:cNvPr id="3" name="Content Placeholder 2"/>
          <p:cNvSpPr>
            <a:spLocks noGrp="1"/>
          </p:cNvSpPr>
          <p:nvPr>
            <p:ph idx="1"/>
          </p:nvPr>
        </p:nvSpPr>
        <p:spPr>
          <a:xfrm>
            <a:off x="3923928" y="1556792"/>
            <a:ext cx="4762872" cy="4569371"/>
          </a:xfrm>
        </p:spPr>
        <p:txBody>
          <a:bodyPr>
            <a:normAutofit/>
          </a:bodyPr>
          <a:lstStyle/>
          <a:p>
            <a:pPr lvl="2">
              <a:buNone/>
            </a:pPr>
            <a:endParaRPr lang="en-GB" dirty="0" smtClean="0"/>
          </a:p>
          <a:p>
            <a:pPr lvl="2">
              <a:buNone/>
            </a:pPr>
            <a:endParaRPr lang="en-GB" dirty="0" smtClean="0"/>
          </a:p>
          <a:p>
            <a:pPr lvl="2">
              <a:buNone/>
            </a:pPr>
            <a:endParaRPr lang="en-GB" sz="1800" dirty="0" smtClean="0"/>
          </a:p>
          <a:p>
            <a:pPr lvl="2">
              <a:buNone/>
            </a:pPr>
            <a:endParaRPr lang="en-GB" dirty="0" smtClean="0"/>
          </a:p>
          <a:p>
            <a:pPr lvl="2"/>
            <a:endParaRPr lang="en-GB" dirty="0" smtClean="0"/>
          </a:p>
          <a:p>
            <a:pPr lvl="2"/>
            <a:endParaRPr lang="en-GB" dirty="0" smtClean="0"/>
          </a:p>
        </p:txBody>
      </p:sp>
      <p:sp>
        <p:nvSpPr>
          <p:cNvPr id="105474" name="AutoShape 2" descr="data:image/jpeg;base64,/9j/4AAQSkZJRgABAQAAAQABAAD/2wCEAAkGBhQSERUUExQVFRUVGBgWFxcYGR0YFRQWFxcYFRUXFxUYHCYeFxklGRUUHy8gIycpLCwsFR4xNTAqNSYrLCkBCQoKDgwNFQ8PFikcFBwpKSkpKSksKSkpKSkpKSkpKSwpKSopKSkpKSkpKSwpKSkpKSwpKSwsLCkpKTUpLDUpKf/AABEIAL4BCQMBIgACEQEDEQH/xAAbAAACAwEBAQAAAAAAAAAAAAADBAECBQAGB//EAE4QAAECAwUDBwgFCQYHAAMAAAECEQADIQQSMUFRBSJhEzJicYGRsQYjQlJyodHwFDNDgsEVJFNjkqKywtI0c4PD4fEHRFSTlLPTFiVF/8QAGQEBAQEBAQEAAAAAAAAAAAAAAQACAwUE/8QAHxEBAQEAAQQDAQAAAAAAAAAAAAERIQISQfAxUYFh/9oADAMBAAIRAxEAPwD00qWLooMBlwi3JjQd0dKG6OoeEEAjy32E7XKBAS7XrwcDoKOOWD9kFskhkJBYkJSCRUEgBz3xNrsN8AOUtmOIKSCDTAmDSZF1ISAwSAAOADCCTlq2YpyQ0HdHckNB3QVo67CyUtAbBIPZFQQ7MMNIbKYjk+ESJ8qnMN2RZF1Ts1Orrhq5FeTiQJlDQd0RyQ0HdBimIuwIEyhoO6KmUNB3QwUxQpiQBlDQd0UVLGg7oZIgEyMkrapY5WTQc2Z/EiHDIGg7oWtn1sn2Jn8UuH0iKmAhA0HdBUyhoO6L3IsExJQShoO6LcmNB3Re7E3YQXTMQQSGYY0iDNSGpjXCDfRU13ccaYvi8ETLaHgFhNFGSS5bm654QcSxoO6CXI5okHyY0HdAlSqiiW6uvD3Q00VKIkCFJ0HdrBDLGg7ovdjmiQCZYL0GOnARACNB3QZCMYXChSmL9zP4sIpDaIqWNB3QLkxoO6Cu4+dYHGaYAZYViHZEtuDlT+EFXZU13RinxEC5NyaqG5KwbVeoMGXZjXfXin1dR0Y2y5dkTv7owHhEzbIjf3RzdMOdHLsx399eWY09mOm2bn76+bqOl0YU5djQ6t0c3T2o4WJF4biebpxEdMstVb6+bqOlwiRZd4b6+bqNRwiAUuxo83up5ugrRMcmxo3N1OeQ0i0uzfV76+bqNE8IhNm5m8vPPh1RFWyWNBTVKTvTMhlMUBFhYkOrcTlkNBEWOzbvPXzpmf6xfCLos1Vb68RmNBwiCv0JF7mJw0GsQuxIcbic8hpFzZ97nrw1GvVFV2Wqd9eeY06oErNsaGG6nFOXSEVnWNF07owOXCLzrKWG+vFOY9YdGKzbMbp314H1dPZiLvoiPVEJosyWFPGHVWc+uv8Ad/phNMg3Rvq/d/pjJL2mQnlZFP0uZw3KYxpLsiWwOWZ1HGM20yDysnfVjN9XRHRjSXIN36xWXqajoRXwYL9ETp7z8YmVZU3RTIZnSO5A+uv9z+iLS7Obo31YD1dPYiCJVlSxpmr+IxKLKm8d0ZR0qzn114q9X1j0IsiQXO+rL1f6IQg2VN4bowPimJVZE03Rj+BiTZzeG+rA+rqnoRKrOab6sejoehEkTLKluaPkxb6Ij1RETbOW56v3dfYi5kH11/uf0RIOXZUsN0YDwhc2ZL4ZnxX8B3QYWMkDzszAYXNPYhGZswl/PT8TgpIzXomIiLRLS15gCQA5ZybjCpqTWnGMizbREy3LsyQ3JyrxUa7xMul3gFd5MTa/IqROIM1U9ZyvTSW5jsDhjC2wtl2WVbVIkLXyvJKMw3gthfQwJUDvOX1jcwt5VlLteR13QwZ3B33f4RCrGlN9wCUywRSj75e6Sa7qe6LiVKJblEuSQ3m3vOxDXHd6QT6M61ArUXSl+bUPM6EYCkuWBMDBnQon9qXl2nvg7wLk7s0bxO4vFqb0vQCDNGaS6AbxZuZKyfNfGGFJVWoxTkdR0oDL5x9iV4rhkk1pmnPqjbKFpVvVGWR09qImhW/Uc31T0ulF1qO9TTMaRQusqAonAqzLOClPgTlgK4IVmrN5QBBN0UCT0sd5hjmYsiVMJclKaMwDnvJb3QxLQBQNr25k8eMLT7WaXG3l3LxwBD3iBm11Q69Ykk2UABystQbxGgZksMhCy7LXIcAla2HFV78BF7ROZKlsohF4sDvKIBDBy1TT8GjF+mq3FLe6SV0eqkzZaZbECromEXSAVYHB4sTWlSgKCWTmClRSFDMgFTgufe7wxLkg4FaTmCpyP2rw7oy0bZWUulAHNDqJoDOMosAkeiArH0hjnpOwfeLm64JfG7hWgL/DARJZUpYLhST7Qb3pP4QNU1TpvMnHEUw9YKbsoeEWl2khLqYgKKXGYvXQpsxh7yIYVx98CBnJVSoxT6J9YdKKTgq6apwOR09qJmSSkbtQGN3qIO6Thhhh1YxC5rpJAyPgXcZGBIUFap7j/VCgCmFR3H+qHVKOnvEKBRbD3iBorPB5SThjNyOiOMaSwpsssjqOMZ85RvyaZzdNERqXqYaaajjBTFglWqe4/GLICmFU4DI6dcSFHQ+74xKFFhQ4DTTriDpQU2WJyPrHjEpCnOGWR+MdLUWwOJ01PGJSouaHLT4xoOZV4YYHI6p4xKgqmGOh0PGJvF8DgdNRxjpizRkk11AyPGJImBTZdx164sQrh3H4wGdOWx83+8nWFbdabU3mZEp9Zk1h3JQX7xEjSUzGDKRgPRJy9uMO0bKtZU4tl2pomQlsV+sok4HPOOs8/aYG9KsisGZa0sONC8Z9o/KpJb6ImpwvEiq/WB6XujUjTrX5N2iYGXtCYAogMEJQCTdYbqhrhwhPyQ2NLs1uXLlzuUWJKit0MEOuWQHCqq4ZRmbQ8jdoTyFTZstTVG+QE4VACQE4iNPyG8mp1ntKpkxUtYmS1pdC7xJvoJckDjHTx8nw91dVqnuP9UCluFqduanANmvUmIFgQMJQ92WFHpAraSUzQ1TKAGbk8oMBj1RxZEmfWD2V/wAUuLRUjfT7CvGXFoKgZSmUfYlZHVekNcoK9acjqOEKS1MTQnclaesvUw0ZmO6cU6ap4xtkO2WgBK6kAAqUQKhCUgrI4tQcSIparahICSSlnLMaoRz2IegavAcYYlSwpUwkOCyCCxDXQSCON73QOfITV0hgGAuuClt7LpLDUx4xID8oyzgpqKbdLgo55DJpdzEdJtUogATE3SygCKi8u6ljT06COSqWarQxJIa4d0FgQVMxdkucKDSA8nKUSBKF1IOKC5BLlujm2elIiZVa0G6xJvglNFKJAoogZAOK9IQsmfJUkArTeVzRiLxu3CAAHO/LIb1geMEsk+UQndAIO6wNCpkuDkC4erUijyMpWBBDJwNLpGh3UjgwFIkpLtMopHnkmhLpGCQAo3W5oCFozpniRDCbWjAKSq8dSzqLJTgcXasAXyAcCWl+azGt5krdhUbqQdSnqJifNkJSGQ944AEDdNCeAJxrwwiBkW2Xyal3ryUJCy1QEtfBDAOGDjqgI2nLNbwG8Ul+c95SEgPRnQsUxuwI8klRSJYCFBQVRRvAioKRhUtUV3sotytnvNdBepLEgm8VChFS6lF+kdTEVE29CQo8oAWpVgFAKvEpwAdKqAegrN2Mq2oN4oLhheYFt4bisOIHEHowG0ciWZCbpxKkl98qemNSqYScrx9Ys2iwyyndSAFJbShBAp1KNOMCGKxx7j8ITCw3+hhiVPKkpLGoByzD6wuF0FD7vjGais1Yvyeub/LGqFhu7xEZCl78qh503TRHGNZK6YHLxEFJgLEShYYdQ8IgL4GJQugocBFFXS5g958TEpmBz2R0tfA4nxMDXPIJZC1YYXf5lCECmYH7DkeEAmbSQGpMxylTDkdERX6cq8PMzcDnK1H62BWjaMwNdss1Rf15KRgf1h8ISrbNupSKS7Qr2ZEzxUkCM7bPlTNEo/R7LaFzDQX5K0pTxOvUO+Otu1be3m7CgDVc9B9ySPGFFbQ2v/0tnH3x/wDWNyLGTb/KG3zbJyX0SemaQAZqUqAKc2SzgkUxzMee2eNpyC6EWnS6pKlJzHNUCHxj2Jtm2MpFnAalU/8A1hddr2vhyMgGtXTi6tZjetG5c+mnj7dYdozj5yXaV8ClV3LBIDDLKPT/APDuXaJU4S5yJkuUmXMKApJAKlLllWVT+EVmS9sqwKE+yZQ9Xr6MO+SOz7Yi1mZa3U8lSUm+lTb6FMwLAQ28eFXsgK89eODBsXbmu2WMAti6Tm/RaH9Z290EMuZ68z9mXA7WyhOBdI5IOaAt5zA4Dtjgwueej2FeMuLtFSN9PsK8ZcXeCktLdyzc2V/EqGiTXDFPinhC0sVNfRleKoZKTWuacuKY0yvZjVYON7xSk/PVBVpFH1DdYqPj2QsgXZhJNFMnqUA47wSOwawedIChUAtg+UIEEBtMu8ktoceaaYFsoXRYAQRqS9S+hYYJp81iq7LKoAMwCA5BYEhOLDAd3GJORallQbk7rB2KiRWpDBiG6opItk5WCZb9a6YYm63rdw1pwEoG8EF2vvVzk5q7lvdAbZNlSklUyWQHrdJO8SBkakkiAmJqpo3iJQOFSpineJq1KhGRz0ESuZOyEt72BKqoGeGNR3wrITKmAkJSsDFnYENQuccD2DhBhZ5VBcZ3SB1O4oeB4UiQsmasPyplgdEmhYku/Bu4wxyorXDHg1S8Z5ssog3QAVOASCQ4xoaKIZ+yCJ2eht0C6zEuSWzD5E5nGsSNu8UWtgScq91YrLsSE1SkDv8AnKBbQqkp1BfgkCvfQfe4QJEhKghIpRIHuHCF95su8/CHCDr7oTILY+6M0lpoN+ThjNz4J4RpTSu7uhL0xJbEaJjOnpN+TXOblwTGoxbHTLiOMVagCxavR+jjr5Q+DQsZFvIDTbKKD7OYf8yNYJPrDu/1iyElhXIZcOuGUMD6DtE4WqzipwknU6qMDTsvaTn88k5fYCPRpQWopqmrPmeMB+jTHPniMK3E/jGu5MJOydpBX9tkmhxkBsRoIclWXaAIvT7Kqv6JYyOixDatnzX/ALVMFDhLlUqP1cUmbHnFvzydjkiSDgf1UOoO32yfJllc1dlSkM6jygFSAMznGLO/4iy0/ayFeyicfFIEH215FJmj84tloUBgFqQEvg7XQH4xiT/IfZyKqtpH+JKfuCXjUnT5PD1OxduKtUu9JXZ1NRQ84FJ60kOOvCDL5d/scTmvWZwj5la/oEhYMiba1qHpoKJYHUopve6NTZPlRKVRdstko9O5MHpemJZOYxAxMN6PMWPalFqOBs4wxTMPqdIcIBs6y2kWgKnTZa0mWoJQlJQEl5Zdy5JalTCdktEuYRc2ko4ZyHxTkZb/AO0algsi0zUEz1zAUKAvCWw5mBQhMYA/JymxQxDfXKZu+JtxN2cT+iyJJ+04Yxczn9Bbio81nwPb7+uItaS00OD5ocB9ppGUuecj2FeMuLtA33kewrxlwR4EXQ14uW3ZWbZq4wwbta5p9I6p4wuhVTjzZWROatIaMzGhxTkejwjTKsxCSFh9PSOg40MXl2tlXFEPkaMvTqVQ0zy0HKXzqHLI6DhETyCFggkFODFjQ8IQOqWDiBEXOwZAN8IWUVJJukkAPdUDxwWzjDN+yO/KaRzwqXxUN39sboHWREgnn3lC6lSHYFxeu6lwB2MX1GdLQiYoB5AU2RUhqOfVLVao46B2uQlzAVJAW9XSpwcsQWwgS7Of0T/f4N2f6nWAhIlLSaSgUtXedTq3lNeLEXmFanHDGETJwFZQ4MtLgE1HNAZg/Fx2XNncMZWD/aE44+Ag9nsaRUJIPWT+MSARMWE1TdW+6m9eChTHQGvU0NqkpJdgTqweBTdoS0m6VC96o3l/sJdXugRtaiQEoUkH0lJL9iB+JHUYkPaLQEAPiaAZqOgfxyhZaAyiVC8QXZRbAsBXAOe8nOCsAMFEkpckFzvDhhwFImevdNDgcjp1QJRQTr+8fjCZutj+8fjDxVwPcfhCZWGwPcfhGSXtIF+TXOZmdEcY1AkNicszqOMZlqUL8nHGZkfVRwjTChdw0yOo4RUjJSNT+0fjEggAOpqDFXDrjkqGh/ZPwjgoMKE0Hok5cBFEAdoyE86dLFTjNAzPSjPtHlRYkvetKcuatRP7hJjURakh91eJwlr9Y9GAzdqhJLSp6sKJlK/maNRPPWny3sKcFzl0NEmdwzUpPGMHaHl5ZzzLLNV/eT5gB+6FK8Y9Xa/KaeD5vZ9pUWPOuoGWhUf94wrXt7a6juWTkxkyLx71Kb3R0k90x5K1eUCFlxYbMOsTFHvMyL7P27JSrztgkLT0ApCh3qIMb/5T20DWUsjQykN7gD742rD5T7QH1uz1q4oJSe5V7xjdvull2XauyFDesxQW9KWojvQowygbHOAkjrSsevqPZj0ll8olkC9Y7WmnqpUPct/dFxtIEnzc8dctWszR9fdHPWWAiwbKOVmy9PinVXtRobHs1kRMAs5ljdUVCXMp6GICqdcaaLaKbszEegvVHCFUW1Sp6UCXMSBLUeUUg3bzywwSamjl6ZQajiVqzSnj54+6kRNbzrF/NjMn9J1nugjL9Yf9lTeMAtKxdmu/1SQWSQ78oKJMZAvpI9hXjLgkCbeR7CurGXBIzSAklyw9CVn0lcIYvGtBinP2eEKPvHeCdyXk71Xxgt813xin0T0elGgYKjv0GWfAcImaTv0GGvA8ICVne3xl6J0HSiZqzv76cPVOh6UIGmlTqoObr7XCJvKvYDm68eqATFl1b6eb6p6XSjlqU/1iRTG5x9qIAzNmS1lF6TKUbuJAf0c7r/7wCXshDJYLS49GfNTkNFQXkphutPCd01EtNOb6xI/2hBWxZy7r26eKOyEy06ZpRD+tGrNsx0uVTjVQ/tE3JagPS0Ai6NkIcvLv1HPmLXkDgtxCdi2VOCQ1tm4qxlSj6RzKPl4ILBOc/nqxX9FKrQdGL9DSlSrhZKEpDYJoMdAmLKKnG6M8+HVGZ9DnAn88UaP9VKduxMZ1o20UEeetC8aJsatOKUj3xYsekmE6DFOfSHCKzibpoMDnw6o8qvytX+jtZqP+UAzH6yATfK+cX81a2b/ph/VF2049VNXN9FCO1ZHhLMZq5s9qS5XbMV/8oxv/AMsm/o7Z/wCKn+uF1eU831LX/wCMn+qLspxr2udab0lpch3Ww5Rbc1LueT6ob5e2t9VZsvtZmo/Vx5+Z5VHzRVKtAYrqZFS4TgAvh7xGgny0S31doy/5ZWv95Bem/RjTMzaOSLGOtc0/yiAhO1CAxsQoMppiifLVHqWj/wAaZ/XBpHlfLIA86mgxss78Hi5+kVNk2sXadZU1OCTqX5yDC6tjbXJP53KHUG8JMa8vykl/pFCp/wCWnamKo2tyiiE2kowqbMpL9swNDt+kwj5MbVettDkH7RfDRHVAJ/kNtJfOtYV/izf6Y3rXYlqO9tKaHB5iEJ09RL/7RlT/ACXlL5+0LUp9QojwaNTq9wvO7Q8ipko+etlmSrRU1V7uKXjk7YtFnVcTtFKm0vzUdQUZah3Rrq/4e2SrWqY/sN+EIWnyUsiFMJlsXxRZyU95AfsjXdKXtth261rlJV+azkkDfRMWknrHJkBWuHVDip01/q0Z/aH9Z+q648LY9gWdBdFot0s6izzEnvSmNeXKKmA2jagztelFL87EqQL3a+JjFjNj0iZs1/q0Yj7Q+sj9XFZEyYZqHQkC4rBZPqZFAhOzy5mAtl7CplS3xRoB8iDBS0rl+cC91WCEgiiemAYyDH0Gp5rORd4GhTQ6UhmWfOKcNuIzfOZCZVW9cS5LvdQ76vyvARazTFLWouBupxSDmvRZaADzj5xPsr/ilxaAqSRMS5B3V4Bs5fEwWCkuFMTUDclY+0rjBzOx304p/l4wELY4gbkvH2l8YJNtIAJK0AOnEtp0o0yKZvO305eA4xM2bRW+nD8D0o83tPy6lSllKb012dUtJKU0GZULx6u+LzvLiQpCrs26SM5E0tjkG8YcpyvQzZ43t9PN/q6ULzdsSkqrNQKaE58DGIbSuYd3aUsFQDASpYJd2SylEg9daxS2bLnOy9qrTTIIR2bqhDixozfKWSAlptbuIlTFNzcgKx43yhtwmJpNt00tRCZXJSu3cqOwmGjseWCCra05xmCothos/Ijd2TthKboVb0zQzMuWEHL0gznreNfHMPw+aWLlUFwi1j+7UpJ/9cbdm2irObtZPVvZDMtH0Wx7TRcHnpeKsx6yulDMuc9QtBGowwGd6K9f8WvnSNpl/wC0bW/7YJ8YOjaLkPbNpj2pL+CTHv8AlC/OTh8+lFVzC4305+HtQd38GvG/Sww/P7biMZCtR+phgC8KbRtOGCpYS9MN6UI9TNmmm+nEeI6UUnTDdO+nA+HtRnuWs1FlmJ/5xR60SvwSIqlKmHn0n7ifwMahmH1k/P3oWvlucn5+9GLSzlqN6U60llTcmyR0o10TKc9OXzzozbQo35VU86Z4I4xqS1FsU/PbBUOiZ00/P3ouidujfTgPnnRVKzqn57YtKWWFU4Dw64kClS6+eQKn0OJ/WQvNkzVEtawjDmy0V/aJjQlKOqcT4njEhRc1Tl+PGFayvoM9/wC3qwNeTk8OHy0DmbKnH/8AozexEoeAjavlxVOB14cYspZpvJx/A8YdWvJWvyPUuqto2lR9sN3BUP2fY01FBtGcR0hLX71AmNuYssd5Pz96LXz6yfn70W1aQsiZiUh7SlVBihIOHRUIIqZ004n/ADOlDMtZYbycB4e1C8wl8U4n/M4xBwm156cfxR0oCpbrQCtPNUNKEJzCqQW8XxT8qR0oBMnEKQXB3VCgrUI6USVW15t7HHlC2rtyzt2ZQaVMCVHeBF1ABqalS2ckk9pgBP8AehtCrI4NynyIraVXhUkUl0Z1UUuhF41JAz8YiJKnlSwTlyyexK0Ae4QzCVkFQ71M41cFjMSRQ1whyBMy37blSFATZiUXkIIcKLsVPh1wjN8s5FWtMrFJ+qmHAjpcIzvLPaSpUyVdnTJTyw4QkKCmUal1pwfjHnZnlEs4220ZfZgeE2OkjU6dj0tq8skklreA/q2VRy6ajCw8qAtRT+U1pcYmypCc8Tl/rGEdtE42+016HwnQazeUipZU1snqvBt+SleuS5pbsjWHta0/bgD/AP7dZp6MhycaUHy8ITNtoVjtO19YlFI/dXAZnlIpbvbpyeqQhP8ADMf/AHg6vK5f/XLwZxZUP/H74c99iwzsfYSbWVcltG0Epa86VpIfBnXXA90bVj8krQgpUnaM92wIvDquqWRGBI8oFKlqJ2mU5MqzjlPuXSe8aZRhydvLTMpbLQ3rFL/uGaQR8tFloyvp9jslpuD86QedjID84vhMHhBUWa0OXtEo/wCBwGk2MLZO1VqlhtoWNWPPlhKhUmo5RJGuGcOotk0v+eWH9jgP10YxhrBM0Gq5Rp+jUP8ANi4v3heKDjgCMuKjGSg2hZ3LVZDT0ZRVr+tMOWKVOSrzqpCxVihBQe11KDRmrD0x+GI8RFJzscMD4RMwjROIz4jhFJpDHm4HPh1QBavCFssoOojo/PZCz09Hv/0jJK2vnycMZngiNOWKZRmW3nyqJxmeCOEaUpNMB89kFahlI4D57ItLFBQYD5wiiU8B89kXQmg3R89kIWljgMT49USBU4ZfOEVQnojE+PVEhNTujL5whCWrgMD+HCJVlRMQUV5qcD+HCOKMN1PyOqFImAscIuX6MUmJoaJ+eyJI4J+eyJIQ7Dm4DwgEzsxP88EQKCicB4dUBmJ4Jz/n4RJar+j8lMAWtlyyboF1XVgmDXK81PyU8IVtMgqVLAuiiq9idADpEg1W2ruoVwvpbLInDGDzU3yWYhpZphzlv3fhC65O9dvV0ZefGtKe6HLHKKVEEjmpqOtetYiXso3h1zsgPtEaeOcNQNEkJUANJh/aWhRw64NdgVLpSCfuS/FUMKlitBinxELpz9iX4qho+l93xEaCVSxvUGWXCIn0I3RUt1bqi/uEXUef1DwgNuNRhiPemY/uiC8+6MQKskUGJdotyQfAYaRS2Kw9pPiWgpNeyJM6ajz0oAUZLhqYTHejer3CCWlQQlCroxqGFQxJ8IiYfPS8ME9fNmRG0lebRnXVvRMREsxTdRughSlAFhqtQOHD3xNkkpN/dFFqGA0GsBsX1cj2ldm7M74vYj5yb1+91PxiA4kJfmpw0HHhAly08okXUtdJ5oxcAfjDD17PjAFq88n2FV7RAlp0hLc1OIyGo4QoUgSkkpBJCX3QC6mBypjD040HWPEQio+ZTiKS/eU06ojDBkJ9VPcISkpSXF1NGqwq4fSG5B3fvK/iMLWZW8rhd8IyStvkp5WULqcV5DREaMuyobmJ/ZHwjPt589L65n8kako0ipETZEeoj9kfCKzZKEyyq4igfmjIdUHSYHafqlez+EQXlWVFdxGJ9EanhEpsiHO4jL0Rx4ReVn1nxMWSamNAtaZaElO4mpY7odmJ8QItIs6ShBKEOQCd1OaXOUD2pgMMT2UMHsx3EPoP4YkFarOkXWSmqgDujBjw6oBKs6U2dwlLhJLlINanSG7Web7Q8DASprP9w5cNIkix2ZDK3U0VoPVTw+XgUiQlUtJKEuUgndGLKfAQxYjRXtfyp/0gdnPm0+yPBUSL2pCQVAJSCEFQ3Ri4w7tIJIkoUpBuI+0HNGRCRlwgG0mvV9Xg2CnFfmkM2PnI/wAT+J4T4O/REeoj9kfCE59nSFFkJwl+iM5igctHjQeELZif8L/2mIQGyoG4QACUKcgCu8jSG3haQt+T9hXiiGIyaVmWO8xdQ3QKEDjg3y5iDs4uQ8xiRW+KNoCPF8BDcrmjqHhB0xoaRGzybzmYl8wsFmyDjTV4uvZoL70yoA5w3WzD5muNKmgh6OiGkl7NBxK8GxwPre1jwrhEHZvSXzWxz9br4YUwh14l4lrPGzQCkus3Q2Ic41fEY5N74j8lpN0KvqCXoSN56V0Z8mh9454hpSRYEhIDEM7VIapZmLChiJezkgqLq3q84hu0MT2kw2YgmJaV+gi895bMzX1N14v74quwAqCrywwZryq9pL9xENkxDxHSs6xOzKWGx3lF8NSfkwOdYElLAqGHpKo2gJbKHCYqYDpT6GGZ1dd9WOuLO9YFKsQTmonM3lAnR2Ih1UUjJYtusPnZYvr9NXO4yw3V74002R0sFrTxvE+Jha3/AF0v2V+MuNCQYqVjZaUUsHW8qnY7RKLFusVKPG8fAFoKDBEwjQZNjYVWs/eI8DHIsRBJK1kHK8adrvDIMTCNJzdnBSgSpRSPRJJrhiS+cXVYcLq1pAycl+80pSGXiXiWlbRYLwDLWGLu5PiaR0zZ4KCl1AM3OPgS0MvEvEtKStnhKWvLJ1vEPlgC2Dd0dJ2cAGKlHTeIYaBjxPfDbxzwrSI2QColRUp6AEmgrm7nGOVsmqSla0s9ASQXxxNMIeBiYltKSrGRzpi1dpHgqOVZA7ut8OerJ2z4mGjFTENJosiUlw9A1VEgChLAlhgO6CNBFmBvAXSeaOoeEFTGfJ2km6KKwGQ064MnaaNFdw+MOA48dCf5TRoruHxjjtNOiu4fGHAceOeE/wApo0V3D4x35TToruHxixGyYh4U/KadFdw+MR+U06K7h8YgbJiHhQ7TToruHxip2mnRXcPjFhORDwmdpp0V3D4xB2mnRXcPjBhNkxUmFPyknRXcPjHHaSdFdw+MWIyTFXhb8pJ0V3D4xCdop0V3D4xnCBbz56X7K/4pcNmaQBdDl9Wp8fjGVbtoJ5aXjzV6esjjDX0uWoMoEjHtw14wWGU+i0Lr5sgtR1BiXoKYRc2pY+zPXeDQglUr1Vd5/qgqJ0oA7qqt7i4xVqIZKth1FqWfslDtT8YldoWymQ7EAVAvAmp4BoRvScWX3n+qLmfKLulVS5669LiYco4Ni1Lr5sggOBeFas2NKViV2iZS7LdwXcgEEYDthMzZRbdVQMOxz63E98KW3asqURuKN4KzbQH0qUUYcq4aqrXMH2feoDLV9Yn6RMYnkw4LMVZMS75VYNxjCkbdklTGWpiU5vgXFCa70E/LMsKKOTN0K1JJY3Xxiwtg2mYXuyx2qGgxZ2q/cNYkWiZeAuUepvB2q1Oq7TiYVXMkkuUFySTk5Jc4K4xKZ0oYJVn7wx9LSLKNhwz1Aq3GZ7pvBlUDUycv7uyv0pf6PtvBoVE2SxF0saHjV/W1jiuSfQPz96LKNhtdpXRkCodrwBB04xCp63DIoQH3hQvXrYQsqZJLOklsHyq+usV5WSC4QQRn8qiyrYdXA3gC9pJ0V3D4wP8AKCdFdw+MGUv/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GB"/>
          </a:p>
        </p:txBody>
      </p:sp>
      <p:pic>
        <p:nvPicPr>
          <p:cNvPr id="129026" name="Picture 2" descr="http://ecx.images-amazon.com/images/I/41QMTYHJ4QL._SY300_.jpg">
            <a:hlinkClick r:id="rId2"/>
          </p:cNvPr>
          <p:cNvPicPr>
            <a:picLocks noChangeAspect="1" noChangeArrowheads="1"/>
          </p:cNvPicPr>
          <p:nvPr/>
        </p:nvPicPr>
        <p:blipFill>
          <a:blip r:embed="rId3" cstate="print"/>
          <a:srcRect/>
          <a:stretch>
            <a:fillRect/>
          </a:stretch>
        </p:blipFill>
        <p:spPr bwMode="auto">
          <a:xfrm>
            <a:off x="539552" y="1844824"/>
            <a:ext cx="2736304" cy="3984909"/>
          </a:xfrm>
          <a:prstGeom prst="rect">
            <a:avLst/>
          </a:prstGeom>
          <a:noFill/>
        </p:spPr>
      </p:pic>
      <p:sp>
        <p:nvSpPr>
          <p:cNvPr id="8" name="Content Placeholder 2"/>
          <p:cNvSpPr txBox="1">
            <a:spLocks/>
          </p:cNvSpPr>
          <p:nvPr/>
        </p:nvSpPr>
        <p:spPr>
          <a:xfrm>
            <a:off x="4076328" y="1709192"/>
            <a:ext cx="4762872" cy="4569371"/>
          </a:xfrm>
          <a:prstGeom prst="rect">
            <a:avLst/>
          </a:prstGeom>
        </p:spPr>
        <p:txBody>
          <a:bodyPr vert="horz" lIns="91440" tIns="45720" rIns="91440" bIns="45720" rtlCol="0">
            <a:normAutofit/>
          </a:bodyPr>
          <a:lstStyle/>
          <a:p>
            <a:pPr marL="1143000" marR="0" lvl="2" indent="-228600" algn="l"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GB" sz="2400" b="0" i="0" u="none" strike="noStrike" kern="1200" cap="none" spc="0" normalizeH="0" baseline="0" noProof="0" dirty="0" smtClean="0">
              <a:ln>
                <a:noFill/>
              </a:ln>
              <a:solidFill>
                <a:schemeClr val="tx1"/>
              </a:solidFill>
              <a:effectLst/>
              <a:uLnTx/>
              <a:uFillTx/>
              <a:latin typeface="+mn-lt"/>
              <a:ea typeface="+mn-ea"/>
              <a:cs typeface="+mn-cs"/>
            </a:endParaRPr>
          </a:p>
          <a:p>
            <a:pPr marL="1143000" marR="0" lvl="2" indent="-228600" algn="l" defTabSz="914400" rtl="0" eaLnBrk="1" fontAlgn="auto" latinLnBrk="0" hangingPunct="1">
              <a:lnSpc>
                <a:spcPct val="100000"/>
              </a:lnSpc>
              <a:spcBef>
                <a:spcPct val="20000"/>
              </a:spcBef>
              <a:spcAft>
                <a:spcPts val="0"/>
              </a:spcAft>
              <a:buClrTx/>
              <a:buSzTx/>
              <a:buFont typeface="Arial" pitchFamily="34" charset="0"/>
              <a:buNone/>
              <a:tabLst/>
              <a:defRPr/>
            </a:pPr>
            <a:r>
              <a:rPr lang="en-GB" sz="2400" b="1" dirty="0" smtClean="0"/>
              <a:t>Exploratory Data Analysis</a:t>
            </a:r>
            <a:endParaRPr kumimoji="0" lang="en-GB" sz="2400" b="1" i="0" u="none" strike="noStrike" kern="1200" cap="none" spc="0" normalizeH="0" baseline="0" noProof="0" dirty="0" smtClean="0">
              <a:ln>
                <a:noFill/>
              </a:ln>
              <a:solidFill>
                <a:schemeClr val="tx1"/>
              </a:solidFill>
              <a:effectLst/>
              <a:uLnTx/>
              <a:uFillTx/>
              <a:latin typeface="+mn-lt"/>
              <a:ea typeface="+mn-ea"/>
              <a:cs typeface="+mn-cs"/>
            </a:endParaRPr>
          </a:p>
          <a:p>
            <a:pPr marL="1143000" marR="0" lvl="2" indent="-228600" algn="l" defTabSz="914400" rtl="0" eaLnBrk="1" fontAlgn="auto" latinLnBrk="0" hangingPunct="1">
              <a:lnSpc>
                <a:spcPct val="100000"/>
              </a:lnSpc>
              <a:spcBef>
                <a:spcPct val="20000"/>
              </a:spcBef>
              <a:spcAft>
                <a:spcPts val="0"/>
              </a:spcAft>
              <a:buClrTx/>
              <a:buSzTx/>
              <a:tabLst/>
              <a:defRPr/>
            </a:pPr>
            <a:r>
              <a:rPr kumimoji="0" lang="en-GB" sz="2400" b="0" i="0" u="none" strike="noStrike" kern="1200" cap="none" spc="0" normalizeH="0" baseline="0" noProof="0" dirty="0" smtClean="0">
                <a:ln>
                  <a:noFill/>
                </a:ln>
                <a:solidFill>
                  <a:schemeClr val="tx1"/>
                </a:solidFill>
                <a:effectLst/>
                <a:uLnTx/>
                <a:uFillTx/>
                <a:latin typeface="+mn-lt"/>
                <a:ea typeface="+mn-ea"/>
                <a:cs typeface="+mn-cs"/>
              </a:rPr>
              <a:t>Crudely:</a:t>
            </a:r>
          </a:p>
          <a:p>
            <a:pPr marL="1143000" marR="0" lvl="2" indent="-228600" algn="l" defTabSz="914400" rtl="0" eaLnBrk="1" fontAlgn="auto" latinLnBrk="0" hangingPunct="1">
              <a:lnSpc>
                <a:spcPct val="100000"/>
              </a:lnSpc>
              <a:spcBef>
                <a:spcPct val="20000"/>
              </a:spcBef>
              <a:spcAft>
                <a:spcPts val="0"/>
              </a:spcAft>
              <a:buClrTx/>
              <a:buSzTx/>
              <a:buFont typeface="Arial" pitchFamily="34" charset="0"/>
              <a:buChar char="•"/>
              <a:tabLst/>
              <a:defRPr/>
            </a:pPr>
            <a:r>
              <a:rPr lang="en-GB" sz="2400" noProof="0" dirty="0" smtClean="0"/>
              <a:t>A series of (mainly visual) methods for trying to be less dependent on summary statistics and the assumptions used to construct them.</a:t>
            </a:r>
            <a:endParaRPr kumimoji="0" lang="en-GB" sz="2400" b="0" i="0" u="none" strike="noStrike" kern="1200" cap="none" spc="0" normalizeH="0" baseline="0" noProof="0" dirty="0" smtClean="0">
              <a:ln>
                <a:noFill/>
              </a:ln>
              <a:solidFill>
                <a:schemeClr val="tx1"/>
              </a:solidFill>
              <a:effectLst/>
              <a:uLnTx/>
              <a:uFillTx/>
              <a:latin typeface="+mn-lt"/>
              <a:ea typeface="+mn-ea"/>
              <a:cs typeface="+mn-cs"/>
            </a:endParaRPr>
          </a:p>
          <a:p>
            <a:pPr marL="1143000" marR="0" lvl="2" indent="-228600" algn="l"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GB" sz="2400" b="0" i="0" u="none" strike="noStrike" kern="1200" cap="none" spc="0" normalizeH="0" baseline="0" noProof="0" dirty="0" smtClean="0">
              <a:ln>
                <a:noFill/>
              </a:ln>
              <a:solidFill>
                <a:schemeClr val="tx1"/>
              </a:solidFill>
              <a:effectLst/>
              <a:uLnTx/>
              <a:uFillTx/>
              <a:latin typeface="+mn-lt"/>
              <a:ea typeface="+mn-ea"/>
              <a:cs typeface="+mn-cs"/>
            </a:endParaRPr>
          </a:p>
          <a:p>
            <a:pPr marL="1143000" marR="0" lvl="2" indent="-228600" algn="l"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GB" sz="1800" b="0" i="0" u="none" strike="noStrike" kern="1200" cap="none" spc="0" normalizeH="0" baseline="0" noProof="0" dirty="0" smtClean="0">
              <a:ln>
                <a:noFill/>
              </a:ln>
              <a:solidFill>
                <a:schemeClr val="tx1"/>
              </a:solidFill>
              <a:effectLst/>
              <a:uLnTx/>
              <a:uFillTx/>
              <a:latin typeface="+mn-lt"/>
              <a:ea typeface="+mn-ea"/>
              <a:cs typeface="+mn-cs"/>
            </a:endParaRPr>
          </a:p>
          <a:p>
            <a:pPr marL="1143000" marR="0" lvl="2" indent="-228600" algn="l"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GB" sz="2400" b="0" i="0" u="none" strike="noStrike" kern="1200" cap="none" spc="0" normalizeH="0" baseline="0" noProof="0" dirty="0" smtClean="0">
              <a:ln>
                <a:noFill/>
              </a:ln>
              <a:solidFill>
                <a:schemeClr val="tx1"/>
              </a:solidFill>
              <a:effectLst/>
              <a:uLnTx/>
              <a:uFillTx/>
              <a:latin typeface="+mn-lt"/>
              <a:ea typeface="+mn-ea"/>
              <a:cs typeface="+mn-cs"/>
            </a:endParaRPr>
          </a:p>
          <a:p>
            <a:pPr marL="1143000" marR="0" lvl="2" indent="-22860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GB" sz="2400" b="0" i="0" u="none" strike="noStrike" kern="1200" cap="none" spc="0" normalizeH="0" baseline="0" noProof="0" dirty="0" smtClean="0">
              <a:ln>
                <a:noFill/>
              </a:ln>
              <a:solidFill>
                <a:schemeClr val="tx1"/>
              </a:solidFill>
              <a:effectLst/>
              <a:uLnTx/>
              <a:uFillTx/>
              <a:latin typeface="+mn-lt"/>
              <a:ea typeface="+mn-ea"/>
              <a:cs typeface="+mn-cs"/>
            </a:endParaRPr>
          </a:p>
          <a:p>
            <a:pPr marL="1143000" marR="0" lvl="2" indent="-22860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GB" sz="2400" b="0" i="0" u="none" strike="noStrike" kern="1200" cap="none" spc="0" normalizeH="0" baseline="0" noProof="0" dirty="0" smtClean="0">
              <a:ln>
                <a:noFill/>
              </a:ln>
              <a:solidFill>
                <a:schemeClr val="tx1"/>
              </a:solidFill>
              <a:effectLst/>
              <a:uLnTx/>
              <a:uFillTx/>
              <a:latin typeface="+mn-lt"/>
              <a:ea typeface="+mn-ea"/>
              <a:cs typeface="+mn-cs"/>
            </a:endParaRPr>
          </a:p>
        </p:txBody>
      </p:sp>
      <p:pic>
        <p:nvPicPr>
          <p:cNvPr id="7" name="Picture 6" descr="http://the-sra.org.uk/img/sralogo120x83.jpg"/>
          <p:cNvPicPr/>
          <p:nvPr/>
        </p:nvPicPr>
        <p:blipFill>
          <a:blip r:embed="rId4">
            <a:extLst>
              <a:ext uri="{28A0092B-C50C-407E-A947-70E740481C1C}">
                <a14:useLocalDpi xmlns:a14="http://schemas.microsoft.com/office/drawing/2010/main" val="0"/>
              </a:ext>
            </a:extLst>
          </a:blip>
          <a:srcRect/>
          <a:stretch>
            <a:fillRect/>
          </a:stretch>
        </p:blipFill>
        <p:spPr bwMode="auto">
          <a:xfrm>
            <a:off x="7436485" y="0"/>
            <a:ext cx="1707515" cy="1181100"/>
          </a:xfrm>
          <a:prstGeom prst="rect">
            <a:avLst/>
          </a:prstGeom>
          <a:noFill/>
          <a:ln>
            <a:noFill/>
          </a:ln>
        </p:spPr>
      </p:pic>
    </p:spTree>
    <p:extLst>
      <p:ext uri="{BB962C8B-B14F-4D97-AF65-F5344CB8AC3E}">
        <p14:creationId xmlns:p14="http://schemas.microsoft.com/office/powerpoint/2010/main" val="2041232454"/>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Why use visualisation </a:t>
            </a:r>
            <a:br>
              <a:rPr lang="en-GB" dirty="0" smtClean="0"/>
            </a:br>
            <a:r>
              <a:rPr lang="en-GB" dirty="0" smtClean="0"/>
              <a:t>for </a:t>
            </a:r>
            <a:br>
              <a:rPr lang="en-GB" dirty="0" smtClean="0"/>
            </a:br>
            <a:r>
              <a:rPr lang="en-GB" dirty="0" smtClean="0"/>
              <a:t>Exploratory Data Analysis?</a:t>
            </a:r>
            <a:endParaRPr lang="en-GB"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3848429774"/>
              </p:ext>
            </p:extLst>
          </p:nvPr>
        </p:nvGraphicFramePr>
        <p:xfrm>
          <a:off x="323528" y="1988840"/>
          <a:ext cx="3672408" cy="3345238"/>
        </p:xfrm>
        <a:graphic>
          <a:graphicData uri="http://schemas.openxmlformats.org/drawingml/2006/table">
            <a:tbl>
              <a:tblPr/>
              <a:tblGrid>
                <a:gridCol w="432047"/>
                <a:gridCol w="504061"/>
                <a:gridCol w="432048"/>
                <a:gridCol w="504056"/>
                <a:gridCol w="432048"/>
                <a:gridCol w="504056"/>
                <a:gridCol w="432048"/>
                <a:gridCol w="432044"/>
              </a:tblGrid>
              <a:tr h="257326">
                <a:tc gridSpan="2">
                  <a:txBody>
                    <a:bodyPr/>
                    <a:lstStyle/>
                    <a:p>
                      <a:pPr algn="ctr"/>
                      <a:r>
                        <a:rPr lang="en-GB" sz="800" dirty="0"/>
                        <a:t>I</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2F2F2"/>
                    </a:solidFill>
                  </a:tcPr>
                </a:tc>
                <a:tc hMerge="1">
                  <a:txBody>
                    <a:bodyPr/>
                    <a:lstStyle/>
                    <a:p>
                      <a:endParaRPr lang="en-GB"/>
                    </a:p>
                  </a:txBody>
                  <a:tcPr/>
                </a:tc>
                <a:tc gridSpan="2">
                  <a:txBody>
                    <a:bodyPr/>
                    <a:lstStyle/>
                    <a:p>
                      <a:pPr algn="ctr"/>
                      <a:r>
                        <a:rPr lang="en-GB" sz="800"/>
                        <a:t>II</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2F2F2"/>
                    </a:solidFill>
                  </a:tcPr>
                </a:tc>
                <a:tc hMerge="1">
                  <a:txBody>
                    <a:bodyPr/>
                    <a:lstStyle/>
                    <a:p>
                      <a:endParaRPr lang="en-GB"/>
                    </a:p>
                  </a:txBody>
                  <a:tcPr/>
                </a:tc>
                <a:tc gridSpan="2">
                  <a:txBody>
                    <a:bodyPr/>
                    <a:lstStyle/>
                    <a:p>
                      <a:pPr algn="ctr"/>
                      <a:r>
                        <a:rPr lang="en-GB" sz="800"/>
                        <a:t>III</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2F2F2"/>
                    </a:solidFill>
                  </a:tcPr>
                </a:tc>
                <a:tc hMerge="1">
                  <a:txBody>
                    <a:bodyPr/>
                    <a:lstStyle/>
                    <a:p>
                      <a:endParaRPr lang="en-GB"/>
                    </a:p>
                  </a:txBody>
                  <a:tcPr/>
                </a:tc>
                <a:tc gridSpan="2">
                  <a:txBody>
                    <a:bodyPr/>
                    <a:lstStyle/>
                    <a:p>
                      <a:pPr algn="ctr"/>
                      <a:r>
                        <a:rPr lang="en-GB" sz="800"/>
                        <a:t>IV</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2F2F2"/>
                    </a:solidFill>
                  </a:tcPr>
                </a:tc>
                <a:tc hMerge="1">
                  <a:txBody>
                    <a:bodyPr/>
                    <a:lstStyle/>
                    <a:p>
                      <a:endParaRPr lang="en-GB"/>
                    </a:p>
                  </a:txBody>
                  <a:tcPr/>
                </a:tc>
              </a:tr>
              <a:tr h="257326">
                <a:tc>
                  <a:txBody>
                    <a:bodyPr/>
                    <a:lstStyle/>
                    <a:p>
                      <a:r>
                        <a:rPr lang="en-GB" sz="800"/>
                        <a:t>x</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dirty="0"/>
                        <a:t>y</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x</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y</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x</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y</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x</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dirty="0"/>
                        <a:t>y</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r>
              <a:tr h="257326">
                <a:tc>
                  <a:txBody>
                    <a:bodyPr/>
                    <a:lstStyle/>
                    <a:p>
                      <a:r>
                        <a:rPr lang="en-GB" sz="800"/>
                        <a:t>10.0</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dirty="0"/>
                        <a:t>8.04</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dirty="0"/>
                        <a:t>10.0</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9.14</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10.0</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7.46</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8.0</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6.58</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r>
              <a:tr h="257326">
                <a:tc>
                  <a:txBody>
                    <a:bodyPr/>
                    <a:lstStyle/>
                    <a:p>
                      <a:r>
                        <a:rPr lang="en-GB" sz="800"/>
                        <a:t>8.0</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6.95</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dirty="0"/>
                        <a:t>8.0</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8.14</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8.0</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6.77</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8.0</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5.76</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r>
              <a:tr h="257326">
                <a:tc>
                  <a:txBody>
                    <a:bodyPr/>
                    <a:lstStyle/>
                    <a:p>
                      <a:r>
                        <a:rPr lang="en-GB" sz="800"/>
                        <a:t>13.0</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7.58</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13.0</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dirty="0"/>
                        <a:t>8.74</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dirty="0"/>
                        <a:t>13.0</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12.74</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dirty="0"/>
                        <a:t>8.0</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7.71</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r>
              <a:tr h="257326">
                <a:tc>
                  <a:txBody>
                    <a:bodyPr/>
                    <a:lstStyle/>
                    <a:p>
                      <a:r>
                        <a:rPr lang="en-GB" sz="800"/>
                        <a:t>9.0</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8.81</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9.0</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8.77</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dirty="0"/>
                        <a:t>9.0</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7.11</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8.0</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8.84</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r>
              <a:tr h="257326">
                <a:tc>
                  <a:txBody>
                    <a:bodyPr/>
                    <a:lstStyle/>
                    <a:p>
                      <a:r>
                        <a:rPr lang="en-GB" sz="800"/>
                        <a:t>11.0</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8.33</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11.0</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9.26</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dirty="0"/>
                        <a:t>11.0</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7.81</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8.0</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8.47</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r>
              <a:tr h="257326">
                <a:tc>
                  <a:txBody>
                    <a:bodyPr/>
                    <a:lstStyle/>
                    <a:p>
                      <a:r>
                        <a:rPr lang="en-GB" sz="800"/>
                        <a:t>14.0</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9.96</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14.0</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8.10</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dirty="0"/>
                        <a:t>14.0</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dirty="0"/>
                        <a:t>8.84</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8.0</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7.04</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r>
              <a:tr h="257326">
                <a:tc>
                  <a:txBody>
                    <a:bodyPr/>
                    <a:lstStyle/>
                    <a:p>
                      <a:r>
                        <a:rPr lang="en-GB" sz="800"/>
                        <a:t>6.0</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7.24</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6.0</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6.13</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6.0</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dirty="0"/>
                        <a:t>6.08</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8.0</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5.25</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r>
              <a:tr h="257326">
                <a:tc>
                  <a:txBody>
                    <a:bodyPr/>
                    <a:lstStyle/>
                    <a:p>
                      <a:r>
                        <a:rPr lang="en-GB" sz="800"/>
                        <a:t>4.0</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4.26</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4.0</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3.10</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4.0</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dirty="0"/>
                        <a:t>5.39</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19.0</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12.50</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r>
              <a:tr h="257326">
                <a:tc>
                  <a:txBody>
                    <a:bodyPr/>
                    <a:lstStyle/>
                    <a:p>
                      <a:r>
                        <a:rPr lang="en-GB" sz="800"/>
                        <a:t>12.0</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10.84</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12.0</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9.13</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12.0</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dirty="0"/>
                        <a:t>8.15</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8.0</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5.56</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r>
              <a:tr h="257326">
                <a:tc>
                  <a:txBody>
                    <a:bodyPr/>
                    <a:lstStyle/>
                    <a:p>
                      <a:r>
                        <a:rPr lang="en-GB" sz="800"/>
                        <a:t>7.0</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4.82</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7.0</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7.26</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7.0</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dirty="0"/>
                        <a:t>6.42</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dirty="0"/>
                        <a:t>8.0</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7.91</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r>
              <a:tr h="257326">
                <a:tc>
                  <a:txBody>
                    <a:bodyPr/>
                    <a:lstStyle/>
                    <a:p>
                      <a:r>
                        <a:rPr lang="en-GB" sz="800"/>
                        <a:t>5.0</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5.68</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5.0</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4.74</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5.0</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5.73</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dirty="0"/>
                        <a:t>8.0</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dirty="0"/>
                        <a:t>6.89</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r>
            </a:tbl>
          </a:graphicData>
        </a:graphic>
      </p:graphicFrame>
      <p:sp>
        <p:nvSpPr>
          <p:cNvPr id="6" name="Rectangle 5"/>
          <p:cNvSpPr/>
          <p:nvPr/>
        </p:nvSpPr>
        <p:spPr>
          <a:xfrm>
            <a:off x="2843808" y="5805264"/>
            <a:ext cx="3019545" cy="369332"/>
          </a:xfrm>
          <a:prstGeom prst="rect">
            <a:avLst/>
          </a:prstGeom>
        </p:spPr>
        <p:txBody>
          <a:bodyPr wrap="none">
            <a:spAutoFit/>
          </a:bodyPr>
          <a:lstStyle/>
          <a:p>
            <a:r>
              <a:rPr lang="en-GB" i="1" dirty="0" smtClean="0"/>
              <a:t>The </a:t>
            </a:r>
            <a:r>
              <a:rPr lang="en-GB" i="1" dirty="0" err="1" smtClean="0"/>
              <a:t>Anscombe</a:t>
            </a:r>
            <a:r>
              <a:rPr lang="en-GB" i="1" dirty="0" smtClean="0"/>
              <a:t> Quartet (1973)</a:t>
            </a:r>
            <a:endParaRPr lang="en-GB" i="1" dirty="0"/>
          </a:p>
        </p:txBody>
      </p:sp>
      <p:pic>
        <p:nvPicPr>
          <p:cNvPr id="7" name="Picture 6" descr="http://the-sra.org.uk/img/sralogo120x83.jpg"/>
          <p:cNvPicPr/>
          <p:nvPr/>
        </p:nvPicPr>
        <p:blipFill>
          <a:blip r:embed="rId2">
            <a:extLst>
              <a:ext uri="{28A0092B-C50C-407E-A947-70E740481C1C}">
                <a14:useLocalDpi xmlns:a14="http://schemas.microsoft.com/office/drawing/2010/main" val="0"/>
              </a:ext>
            </a:extLst>
          </a:blip>
          <a:srcRect/>
          <a:stretch>
            <a:fillRect/>
          </a:stretch>
        </p:blipFill>
        <p:spPr bwMode="auto">
          <a:xfrm>
            <a:off x="7436485" y="0"/>
            <a:ext cx="1707515" cy="1181100"/>
          </a:xfrm>
          <a:prstGeom prst="rect">
            <a:avLst/>
          </a:prstGeom>
          <a:noFill/>
          <a:ln>
            <a:noFill/>
          </a:ln>
        </p:spPr>
      </p:pic>
    </p:spTree>
    <p:extLst>
      <p:ext uri="{BB962C8B-B14F-4D97-AF65-F5344CB8AC3E}">
        <p14:creationId xmlns:p14="http://schemas.microsoft.com/office/powerpoint/2010/main" val="2794674763"/>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Cutting to the Chase: </a:t>
            </a:r>
            <a:br>
              <a:rPr lang="en-GB" dirty="0" smtClean="0"/>
            </a:br>
            <a:r>
              <a:rPr lang="en-GB" dirty="0" smtClean="0"/>
              <a:t>Main Arguments</a:t>
            </a:r>
            <a:endParaRPr lang="en-GB" dirty="0"/>
          </a:p>
        </p:txBody>
      </p:sp>
      <p:sp>
        <p:nvSpPr>
          <p:cNvPr id="3" name="Content Placeholder 2"/>
          <p:cNvSpPr>
            <a:spLocks noGrp="1"/>
          </p:cNvSpPr>
          <p:nvPr>
            <p:ph idx="1"/>
          </p:nvPr>
        </p:nvSpPr>
        <p:spPr/>
        <p:txBody>
          <a:bodyPr>
            <a:normAutofit fontScale="85000" lnSpcReduction="10000"/>
          </a:bodyPr>
          <a:lstStyle/>
          <a:p>
            <a:r>
              <a:rPr lang="en-GB" dirty="0" smtClean="0"/>
              <a:t>Information visualisation </a:t>
            </a:r>
            <a:r>
              <a:rPr lang="en-GB" i="1" dirty="0" smtClean="0"/>
              <a:t>is not </a:t>
            </a:r>
            <a:r>
              <a:rPr lang="en-GB" dirty="0"/>
              <a:t>d</a:t>
            </a:r>
            <a:r>
              <a:rPr lang="en-GB" dirty="0" smtClean="0"/>
              <a:t>ata visualisation. (But data visualisation is a type of information visualisation)</a:t>
            </a:r>
          </a:p>
          <a:p>
            <a:r>
              <a:rPr lang="en-GB" dirty="0" smtClean="0"/>
              <a:t>Data visualisation has a grammar and comes in layers</a:t>
            </a:r>
          </a:p>
          <a:p>
            <a:r>
              <a:rPr lang="en-GB" dirty="0" smtClean="0"/>
              <a:t>We can’t have too much information, but we can have too much data; data visualisation (and statistics) is about making data more informative</a:t>
            </a:r>
          </a:p>
          <a:p>
            <a:r>
              <a:rPr lang="en-GB" dirty="0" smtClean="0"/>
              <a:t>Good data visualisations are good matches</a:t>
            </a:r>
          </a:p>
          <a:p>
            <a:r>
              <a:rPr lang="en-GB" dirty="0" smtClean="0"/>
              <a:t>You need to wear Three Hats (and will spend most of your time wearing a Hard Hat)</a:t>
            </a:r>
          </a:p>
          <a:p>
            <a:endParaRPr lang="en-GB" dirty="0" smtClean="0"/>
          </a:p>
        </p:txBody>
      </p:sp>
      <p:pic>
        <p:nvPicPr>
          <p:cNvPr id="4" name="Picture 3" descr="http://the-sra.org.uk/img/sralogo120x83.jpg"/>
          <p:cNvPicPr/>
          <p:nvPr/>
        </p:nvPicPr>
        <p:blipFill>
          <a:blip r:embed="rId2">
            <a:extLst>
              <a:ext uri="{28A0092B-C50C-407E-A947-70E740481C1C}">
                <a14:useLocalDpi xmlns:a14="http://schemas.microsoft.com/office/drawing/2010/main" val="0"/>
              </a:ext>
            </a:extLst>
          </a:blip>
          <a:srcRect/>
          <a:stretch>
            <a:fillRect/>
          </a:stretch>
        </p:blipFill>
        <p:spPr bwMode="auto">
          <a:xfrm>
            <a:off x="7436485" y="0"/>
            <a:ext cx="1707515" cy="1181100"/>
          </a:xfrm>
          <a:prstGeom prst="rect">
            <a:avLst/>
          </a:prstGeom>
          <a:noFill/>
          <a:ln>
            <a:noFill/>
          </a:ln>
        </p:spPr>
      </p:pic>
    </p:spTree>
    <p:extLst>
      <p:ext uri="{BB962C8B-B14F-4D97-AF65-F5344CB8AC3E}">
        <p14:creationId xmlns:p14="http://schemas.microsoft.com/office/powerpoint/2010/main" val="1169475207"/>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Why use visualisation </a:t>
            </a:r>
            <a:br>
              <a:rPr lang="en-GB" dirty="0" smtClean="0"/>
            </a:br>
            <a:r>
              <a:rPr lang="en-GB" dirty="0" smtClean="0"/>
              <a:t>for </a:t>
            </a:r>
            <a:br>
              <a:rPr lang="en-GB" dirty="0" smtClean="0"/>
            </a:br>
            <a:r>
              <a:rPr lang="en-GB" dirty="0" smtClean="0"/>
              <a:t>Exploratory Data Analysis?</a:t>
            </a:r>
            <a:endParaRPr lang="en-GB" dirty="0"/>
          </a:p>
        </p:txBody>
      </p:sp>
      <p:pic>
        <p:nvPicPr>
          <p:cNvPr id="82946" name="Picture 2" descr="File:Anscombe's quartet 3.svg">
            <a:hlinkClick r:id="rId2"/>
          </p:cNvPr>
          <p:cNvPicPr>
            <a:picLocks noChangeAspect="1" noChangeArrowheads="1"/>
          </p:cNvPicPr>
          <p:nvPr/>
        </p:nvPicPr>
        <p:blipFill>
          <a:blip r:embed="rId3" cstate="print"/>
          <a:srcRect/>
          <a:stretch>
            <a:fillRect/>
          </a:stretch>
        </p:blipFill>
        <p:spPr bwMode="auto">
          <a:xfrm>
            <a:off x="4296796" y="1700808"/>
            <a:ext cx="4293371" cy="3123428"/>
          </a:xfrm>
          <a:prstGeom prst="rect">
            <a:avLst/>
          </a:prstGeom>
          <a:noFill/>
        </p:spPr>
      </p:pic>
      <p:sp>
        <p:nvSpPr>
          <p:cNvPr id="6" name="Rectangle 5"/>
          <p:cNvSpPr/>
          <p:nvPr/>
        </p:nvSpPr>
        <p:spPr>
          <a:xfrm>
            <a:off x="2843808" y="5805264"/>
            <a:ext cx="3019545" cy="369332"/>
          </a:xfrm>
          <a:prstGeom prst="rect">
            <a:avLst/>
          </a:prstGeom>
        </p:spPr>
        <p:txBody>
          <a:bodyPr wrap="none">
            <a:spAutoFit/>
          </a:bodyPr>
          <a:lstStyle/>
          <a:p>
            <a:r>
              <a:rPr lang="en-GB" i="1" dirty="0" smtClean="0"/>
              <a:t>The </a:t>
            </a:r>
            <a:r>
              <a:rPr lang="en-GB" i="1" dirty="0" err="1" smtClean="0"/>
              <a:t>Anscombe</a:t>
            </a:r>
            <a:r>
              <a:rPr lang="en-GB" i="1" dirty="0" smtClean="0"/>
              <a:t> Quartet (1973)</a:t>
            </a:r>
            <a:endParaRPr lang="en-GB" i="1" dirty="0"/>
          </a:p>
        </p:txBody>
      </p:sp>
      <p:pic>
        <p:nvPicPr>
          <p:cNvPr id="7" name="Picture 6" descr="http://the-sra.org.uk/img/sralogo120x83.jpg"/>
          <p:cNvPicPr/>
          <p:nvPr/>
        </p:nvPicPr>
        <p:blipFill>
          <a:blip r:embed="rId4">
            <a:extLst>
              <a:ext uri="{28A0092B-C50C-407E-A947-70E740481C1C}">
                <a14:useLocalDpi xmlns:a14="http://schemas.microsoft.com/office/drawing/2010/main" val="0"/>
              </a:ext>
            </a:extLst>
          </a:blip>
          <a:srcRect/>
          <a:stretch>
            <a:fillRect/>
          </a:stretch>
        </p:blipFill>
        <p:spPr bwMode="auto">
          <a:xfrm>
            <a:off x="7436485" y="0"/>
            <a:ext cx="1707515" cy="1181100"/>
          </a:xfrm>
          <a:prstGeom prst="rect">
            <a:avLst/>
          </a:prstGeom>
          <a:noFill/>
          <a:ln>
            <a:noFill/>
          </a:ln>
        </p:spPr>
      </p:pic>
      <p:sp>
        <p:nvSpPr>
          <p:cNvPr id="3" name="Content Placeholder 2"/>
          <p:cNvSpPr>
            <a:spLocks noGrp="1"/>
          </p:cNvSpPr>
          <p:nvPr>
            <p:ph idx="1"/>
          </p:nvPr>
        </p:nvSpPr>
        <p:spPr/>
        <p:txBody>
          <a:bodyPr/>
          <a:lstStyle/>
          <a:p>
            <a:endParaRPr lang="en-US"/>
          </a:p>
        </p:txBody>
      </p:sp>
      <p:graphicFrame>
        <p:nvGraphicFramePr>
          <p:cNvPr id="8" name="Content Placeholder 4"/>
          <p:cNvGraphicFramePr>
            <a:graphicFrameLocks/>
          </p:cNvGraphicFramePr>
          <p:nvPr>
            <p:extLst>
              <p:ext uri="{D42A27DB-BD31-4B8C-83A1-F6EECF244321}">
                <p14:modId xmlns:p14="http://schemas.microsoft.com/office/powerpoint/2010/main" val="652989144"/>
              </p:ext>
            </p:extLst>
          </p:nvPr>
        </p:nvGraphicFramePr>
        <p:xfrm>
          <a:off x="323528" y="1988840"/>
          <a:ext cx="3672408" cy="3345238"/>
        </p:xfrm>
        <a:graphic>
          <a:graphicData uri="http://schemas.openxmlformats.org/drawingml/2006/table">
            <a:tbl>
              <a:tblPr/>
              <a:tblGrid>
                <a:gridCol w="432047"/>
                <a:gridCol w="504061"/>
                <a:gridCol w="432048"/>
                <a:gridCol w="504056"/>
                <a:gridCol w="432048"/>
                <a:gridCol w="504056"/>
                <a:gridCol w="432048"/>
                <a:gridCol w="432044"/>
              </a:tblGrid>
              <a:tr h="257326">
                <a:tc gridSpan="2">
                  <a:txBody>
                    <a:bodyPr/>
                    <a:lstStyle/>
                    <a:p>
                      <a:pPr algn="ctr"/>
                      <a:r>
                        <a:rPr lang="en-GB" sz="800" dirty="0"/>
                        <a:t>I</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2F2F2"/>
                    </a:solidFill>
                  </a:tcPr>
                </a:tc>
                <a:tc hMerge="1">
                  <a:txBody>
                    <a:bodyPr/>
                    <a:lstStyle/>
                    <a:p>
                      <a:endParaRPr lang="en-GB"/>
                    </a:p>
                  </a:txBody>
                  <a:tcPr/>
                </a:tc>
                <a:tc gridSpan="2">
                  <a:txBody>
                    <a:bodyPr/>
                    <a:lstStyle/>
                    <a:p>
                      <a:pPr algn="ctr"/>
                      <a:r>
                        <a:rPr lang="en-GB" sz="800"/>
                        <a:t>II</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2F2F2"/>
                    </a:solidFill>
                  </a:tcPr>
                </a:tc>
                <a:tc hMerge="1">
                  <a:txBody>
                    <a:bodyPr/>
                    <a:lstStyle/>
                    <a:p>
                      <a:endParaRPr lang="en-GB"/>
                    </a:p>
                  </a:txBody>
                  <a:tcPr/>
                </a:tc>
                <a:tc gridSpan="2">
                  <a:txBody>
                    <a:bodyPr/>
                    <a:lstStyle/>
                    <a:p>
                      <a:pPr algn="ctr"/>
                      <a:r>
                        <a:rPr lang="en-GB" sz="800"/>
                        <a:t>III</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2F2F2"/>
                    </a:solidFill>
                  </a:tcPr>
                </a:tc>
                <a:tc hMerge="1">
                  <a:txBody>
                    <a:bodyPr/>
                    <a:lstStyle/>
                    <a:p>
                      <a:endParaRPr lang="en-GB"/>
                    </a:p>
                  </a:txBody>
                  <a:tcPr/>
                </a:tc>
                <a:tc gridSpan="2">
                  <a:txBody>
                    <a:bodyPr/>
                    <a:lstStyle/>
                    <a:p>
                      <a:pPr algn="ctr"/>
                      <a:r>
                        <a:rPr lang="en-GB" sz="800"/>
                        <a:t>IV</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2F2F2"/>
                    </a:solidFill>
                  </a:tcPr>
                </a:tc>
                <a:tc hMerge="1">
                  <a:txBody>
                    <a:bodyPr/>
                    <a:lstStyle/>
                    <a:p>
                      <a:endParaRPr lang="en-GB"/>
                    </a:p>
                  </a:txBody>
                  <a:tcPr/>
                </a:tc>
              </a:tr>
              <a:tr h="257326">
                <a:tc>
                  <a:txBody>
                    <a:bodyPr/>
                    <a:lstStyle/>
                    <a:p>
                      <a:r>
                        <a:rPr lang="en-GB" sz="800"/>
                        <a:t>x</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dirty="0"/>
                        <a:t>y</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x</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y</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x</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y</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x</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dirty="0"/>
                        <a:t>y</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r>
              <a:tr h="257326">
                <a:tc>
                  <a:txBody>
                    <a:bodyPr/>
                    <a:lstStyle/>
                    <a:p>
                      <a:r>
                        <a:rPr lang="en-GB" sz="800"/>
                        <a:t>10.0</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dirty="0"/>
                        <a:t>8.04</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dirty="0"/>
                        <a:t>10.0</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9.14</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10.0</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7.46</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8.0</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6.58</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r>
              <a:tr h="257326">
                <a:tc>
                  <a:txBody>
                    <a:bodyPr/>
                    <a:lstStyle/>
                    <a:p>
                      <a:r>
                        <a:rPr lang="en-GB" sz="800"/>
                        <a:t>8.0</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6.95</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dirty="0"/>
                        <a:t>8.0</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8.14</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8.0</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6.77</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8.0</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5.76</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r>
              <a:tr h="257326">
                <a:tc>
                  <a:txBody>
                    <a:bodyPr/>
                    <a:lstStyle/>
                    <a:p>
                      <a:r>
                        <a:rPr lang="en-GB" sz="800"/>
                        <a:t>13.0</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7.58</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13.0</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dirty="0"/>
                        <a:t>8.74</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dirty="0"/>
                        <a:t>13.0</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12.74</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dirty="0"/>
                        <a:t>8.0</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7.71</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r>
              <a:tr h="257326">
                <a:tc>
                  <a:txBody>
                    <a:bodyPr/>
                    <a:lstStyle/>
                    <a:p>
                      <a:r>
                        <a:rPr lang="en-GB" sz="800"/>
                        <a:t>9.0</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8.81</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9.0</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8.77</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dirty="0"/>
                        <a:t>9.0</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7.11</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8.0</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8.84</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r>
              <a:tr h="257326">
                <a:tc>
                  <a:txBody>
                    <a:bodyPr/>
                    <a:lstStyle/>
                    <a:p>
                      <a:r>
                        <a:rPr lang="en-GB" sz="800"/>
                        <a:t>11.0</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8.33</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11.0</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9.26</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dirty="0"/>
                        <a:t>11.0</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7.81</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8.0</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8.47</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r>
              <a:tr h="257326">
                <a:tc>
                  <a:txBody>
                    <a:bodyPr/>
                    <a:lstStyle/>
                    <a:p>
                      <a:r>
                        <a:rPr lang="en-GB" sz="800"/>
                        <a:t>14.0</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9.96</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14.0</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8.10</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dirty="0"/>
                        <a:t>14.0</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dirty="0"/>
                        <a:t>8.84</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8.0</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7.04</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r>
              <a:tr h="257326">
                <a:tc>
                  <a:txBody>
                    <a:bodyPr/>
                    <a:lstStyle/>
                    <a:p>
                      <a:r>
                        <a:rPr lang="en-GB" sz="800"/>
                        <a:t>6.0</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7.24</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6.0</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6.13</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6.0</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dirty="0"/>
                        <a:t>6.08</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8.0</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5.25</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r>
              <a:tr h="257326">
                <a:tc>
                  <a:txBody>
                    <a:bodyPr/>
                    <a:lstStyle/>
                    <a:p>
                      <a:r>
                        <a:rPr lang="en-GB" sz="800"/>
                        <a:t>4.0</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4.26</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4.0</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3.10</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4.0</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dirty="0"/>
                        <a:t>5.39</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19.0</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12.50</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r>
              <a:tr h="257326">
                <a:tc>
                  <a:txBody>
                    <a:bodyPr/>
                    <a:lstStyle/>
                    <a:p>
                      <a:r>
                        <a:rPr lang="en-GB" sz="800"/>
                        <a:t>12.0</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10.84</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12.0</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9.13</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12.0</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dirty="0"/>
                        <a:t>8.15</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8.0</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5.56</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r>
              <a:tr h="257326">
                <a:tc>
                  <a:txBody>
                    <a:bodyPr/>
                    <a:lstStyle/>
                    <a:p>
                      <a:r>
                        <a:rPr lang="en-GB" sz="800"/>
                        <a:t>7.0</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4.82</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7.0</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7.26</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7.0</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dirty="0"/>
                        <a:t>6.42</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dirty="0"/>
                        <a:t>8.0</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7.91</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r>
              <a:tr h="257326">
                <a:tc>
                  <a:txBody>
                    <a:bodyPr/>
                    <a:lstStyle/>
                    <a:p>
                      <a:r>
                        <a:rPr lang="en-GB" sz="800"/>
                        <a:t>5.0</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5.68</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5.0</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4.74</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5.0</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a:t>5.73</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dirty="0"/>
                        <a:t>8.0</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GB" sz="800" dirty="0"/>
                        <a:t>6.89</a:t>
                      </a:r>
                    </a:p>
                  </a:txBody>
                  <a:tcPr marL="87038" marR="87038" marT="43519" marB="4351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r>
            </a:tbl>
          </a:graphicData>
        </a:graphic>
      </p:graphicFrame>
    </p:spTree>
    <p:extLst>
      <p:ext uri="{BB962C8B-B14F-4D97-AF65-F5344CB8AC3E}">
        <p14:creationId xmlns:p14="http://schemas.microsoft.com/office/powerpoint/2010/main" val="62799854"/>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History of Data Visualisation</a:t>
            </a:r>
            <a:endParaRPr lang="en-GB" dirty="0"/>
          </a:p>
        </p:txBody>
      </p:sp>
      <p:sp>
        <p:nvSpPr>
          <p:cNvPr id="3" name="Content Placeholder 2"/>
          <p:cNvSpPr>
            <a:spLocks noGrp="1"/>
          </p:cNvSpPr>
          <p:nvPr>
            <p:ph idx="1"/>
          </p:nvPr>
        </p:nvSpPr>
        <p:spPr/>
        <p:txBody>
          <a:bodyPr>
            <a:normAutofit/>
          </a:bodyPr>
          <a:lstStyle/>
          <a:p>
            <a:r>
              <a:rPr lang="en-GB" dirty="0" smtClean="0">
                <a:hlinkClick r:id="rId2"/>
              </a:rPr>
              <a:t>The Milestones Project</a:t>
            </a:r>
            <a:r>
              <a:rPr lang="en-GB" dirty="0" smtClean="0"/>
              <a:t> (Continued)</a:t>
            </a:r>
          </a:p>
          <a:p>
            <a:pPr lvl="1"/>
            <a:r>
              <a:rPr lang="en-GB" dirty="0" smtClean="0"/>
              <a:t>1971: Irregular polygons AKA Star Plots (</a:t>
            </a:r>
            <a:r>
              <a:rPr lang="en-GB" dirty="0" err="1" smtClean="0"/>
              <a:t>Friedmen</a:t>
            </a:r>
            <a:r>
              <a:rPr lang="en-GB" dirty="0" smtClean="0"/>
              <a:t> &amp; Siegel)</a:t>
            </a:r>
          </a:p>
          <a:p>
            <a:pPr lvl="1"/>
            <a:r>
              <a:rPr lang="en-GB" dirty="0" smtClean="0"/>
              <a:t>1973: Cartoon faces (Herman </a:t>
            </a:r>
            <a:r>
              <a:rPr lang="en-GB" dirty="0" err="1" smtClean="0"/>
              <a:t>Chernoff</a:t>
            </a:r>
            <a:r>
              <a:rPr lang="en-GB" dirty="0" smtClean="0"/>
              <a:t>)</a:t>
            </a:r>
          </a:p>
          <a:p>
            <a:pPr lvl="1">
              <a:buNone/>
            </a:pPr>
            <a:endParaRPr lang="en-GB" dirty="0" smtClean="0"/>
          </a:p>
          <a:p>
            <a:pPr lvl="1"/>
            <a:endParaRPr lang="en-GB" dirty="0" smtClean="0"/>
          </a:p>
        </p:txBody>
      </p:sp>
      <p:pic>
        <p:nvPicPr>
          <p:cNvPr id="131074" name="Picture 2" descr="File:Star plot 2.gif">
            <a:hlinkClick r:id="rId3"/>
          </p:cNvPr>
          <p:cNvPicPr>
            <a:picLocks noChangeAspect="1" noChangeArrowheads="1"/>
          </p:cNvPicPr>
          <p:nvPr/>
        </p:nvPicPr>
        <p:blipFill>
          <a:blip r:embed="rId4" cstate="print"/>
          <a:srcRect/>
          <a:stretch>
            <a:fillRect/>
          </a:stretch>
        </p:blipFill>
        <p:spPr bwMode="auto">
          <a:xfrm>
            <a:off x="827584" y="3861048"/>
            <a:ext cx="3187452" cy="2348649"/>
          </a:xfrm>
          <a:prstGeom prst="rect">
            <a:avLst/>
          </a:prstGeom>
          <a:noFill/>
        </p:spPr>
      </p:pic>
      <p:pic>
        <p:nvPicPr>
          <p:cNvPr id="131078" name="Picture 6" descr="File:Chernoff faces for evaluations of US judges.svg">
            <a:hlinkClick r:id="rId5"/>
          </p:cNvPr>
          <p:cNvPicPr>
            <a:picLocks noChangeAspect="1" noChangeArrowheads="1"/>
          </p:cNvPicPr>
          <p:nvPr/>
        </p:nvPicPr>
        <p:blipFill>
          <a:blip r:embed="rId6" cstate="print"/>
          <a:srcRect/>
          <a:stretch>
            <a:fillRect/>
          </a:stretch>
        </p:blipFill>
        <p:spPr bwMode="auto">
          <a:xfrm>
            <a:off x="4860032" y="3861048"/>
            <a:ext cx="3072340" cy="2304256"/>
          </a:xfrm>
          <a:prstGeom prst="rect">
            <a:avLst/>
          </a:prstGeom>
          <a:noFill/>
        </p:spPr>
      </p:pic>
      <p:pic>
        <p:nvPicPr>
          <p:cNvPr id="6" name="Picture 5" descr="http://the-sra.org.uk/img/sralogo120x83.jpg"/>
          <p:cNvPicPr/>
          <p:nvPr/>
        </p:nvPicPr>
        <p:blipFill>
          <a:blip r:embed="rId7">
            <a:extLst>
              <a:ext uri="{28A0092B-C50C-407E-A947-70E740481C1C}">
                <a14:useLocalDpi xmlns:a14="http://schemas.microsoft.com/office/drawing/2010/main" val="0"/>
              </a:ext>
            </a:extLst>
          </a:blip>
          <a:srcRect/>
          <a:stretch>
            <a:fillRect/>
          </a:stretch>
        </p:blipFill>
        <p:spPr bwMode="auto">
          <a:xfrm>
            <a:off x="7436485" y="0"/>
            <a:ext cx="1707515" cy="1181100"/>
          </a:xfrm>
          <a:prstGeom prst="rect">
            <a:avLst/>
          </a:prstGeom>
          <a:noFill/>
          <a:ln>
            <a:noFill/>
          </a:ln>
        </p:spPr>
      </p:pic>
    </p:spTree>
    <p:extLst>
      <p:ext uri="{BB962C8B-B14F-4D97-AF65-F5344CB8AC3E}">
        <p14:creationId xmlns:p14="http://schemas.microsoft.com/office/powerpoint/2010/main" val="4010800030"/>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History of Data Visualisation</a:t>
            </a:r>
            <a:endParaRPr lang="en-GB" dirty="0"/>
          </a:p>
        </p:txBody>
      </p:sp>
      <p:sp>
        <p:nvSpPr>
          <p:cNvPr id="3" name="Content Placeholder 2"/>
          <p:cNvSpPr>
            <a:spLocks noGrp="1"/>
          </p:cNvSpPr>
          <p:nvPr>
            <p:ph idx="1"/>
          </p:nvPr>
        </p:nvSpPr>
        <p:spPr/>
        <p:txBody>
          <a:bodyPr>
            <a:normAutofit/>
          </a:bodyPr>
          <a:lstStyle/>
          <a:p>
            <a:r>
              <a:rPr lang="en-GB" dirty="0" smtClean="0">
                <a:hlinkClick r:id="rId2"/>
              </a:rPr>
              <a:t>The Milestones Project</a:t>
            </a:r>
            <a:r>
              <a:rPr lang="en-GB" dirty="0" smtClean="0"/>
              <a:t> (Continued)</a:t>
            </a:r>
          </a:p>
          <a:p>
            <a:pPr lvl="1"/>
            <a:r>
              <a:rPr lang="en-GB" dirty="0" smtClean="0"/>
              <a:t>1975: </a:t>
            </a:r>
            <a:r>
              <a:rPr lang="en-GB" dirty="0" err="1" smtClean="0"/>
              <a:t>Scatterplot</a:t>
            </a:r>
            <a:r>
              <a:rPr lang="en-GB" dirty="0" smtClean="0"/>
              <a:t> matrices – tables and graphs (John </a:t>
            </a:r>
            <a:r>
              <a:rPr lang="en-GB" dirty="0" err="1" smtClean="0"/>
              <a:t>Hartigan</a:t>
            </a:r>
            <a:r>
              <a:rPr lang="en-GB" dirty="0" smtClean="0"/>
              <a:t>)</a:t>
            </a:r>
          </a:p>
          <a:p>
            <a:pPr lvl="1"/>
            <a:r>
              <a:rPr lang="en-GB" dirty="0" smtClean="0"/>
              <a:t>1981: Mosaic plots (</a:t>
            </a:r>
            <a:r>
              <a:rPr lang="en-GB" dirty="0" err="1" smtClean="0"/>
              <a:t>Hartigan</a:t>
            </a:r>
            <a:r>
              <a:rPr lang="en-GB" dirty="0" smtClean="0"/>
              <a:t> &amp; </a:t>
            </a:r>
            <a:r>
              <a:rPr lang="en-GB" dirty="0" err="1" smtClean="0"/>
              <a:t>Kleiner</a:t>
            </a:r>
            <a:r>
              <a:rPr lang="en-GB" dirty="0" smtClean="0"/>
              <a:t>)</a:t>
            </a:r>
          </a:p>
          <a:p>
            <a:pPr lvl="1">
              <a:buNone/>
            </a:pPr>
            <a:endParaRPr lang="en-GB" dirty="0" smtClean="0"/>
          </a:p>
          <a:p>
            <a:pPr lvl="1"/>
            <a:endParaRPr lang="en-GB" dirty="0" smtClean="0"/>
          </a:p>
        </p:txBody>
      </p:sp>
      <p:pic>
        <p:nvPicPr>
          <p:cNvPr id="133124" name="Picture 4" descr="Cat_scatterplot_2">
            <a:hlinkClick r:id="rId3"/>
          </p:cNvPr>
          <p:cNvPicPr>
            <a:picLocks noChangeAspect="1" noChangeArrowheads="1"/>
          </p:cNvPicPr>
          <p:nvPr/>
        </p:nvPicPr>
        <p:blipFill>
          <a:blip r:embed="rId4" cstate="print"/>
          <a:srcRect/>
          <a:stretch>
            <a:fillRect/>
          </a:stretch>
        </p:blipFill>
        <p:spPr bwMode="auto">
          <a:xfrm>
            <a:off x="971600" y="3645024"/>
            <a:ext cx="3566170" cy="2757838"/>
          </a:xfrm>
          <a:prstGeom prst="rect">
            <a:avLst/>
          </a:prstGeom>
          <a:noFill/>
        </p:spPr>
      </p:pic>
      <p:pic>
        <p:nvPicPr>
          <p:cNvPr id="133126" name="Picture 6" descr="Mosaic chart">
            <a:hlinkClick r:id="rId5"/>
          </p:cNvPr>
          <p:cNvPicPr>
            <a:picLocks noChangeAspect="1" noChangeArrowheads="1"/>
          </p:cNvPicPr>
          <p:nvPr/>
        </p:nvPicPr>
        <p:blipFill>
          <a:blip r:embed="rId6" cstate="print"/>
          <a:srcRect/>
          <a:stretch>
            <a:fillRect/>
          </a:stretch>
        </p:blipFill>
        <p:spPr bwMode="auto">
          <a:xfrm>
            <a:off x="5148064" y="3645024"/>
            <a:ext cx="3466356" cy="2828547"/>
          </a:xfrm>
          <a:prstGeom prst="rect">
            <a:avLst/>
          </a:prstGeom>
          <a:noFill/>
        </p:spPr>
      </p:pic>
      <p:pic>
        <p:nvPicPr>
          <p:cNvPr id="6" name="Picture 5" descr="http://the-sra.org.uk/img/sralogo120x83.jpg"/>
          <p:cNvPicPr/>
          <p:nvPr/>
        </p:nvPicPr>
        <p:blipFill>
          <a:blip r:embed="rId7">
            <a:extLst>
              <a:ext uri="{28A0092B-C50C-407E-A947-70E740481C1C}">
                <a14:useLocalDpi xmlns:a14="http://schemas.microsoft.com/office/drawing/2010/main" val="0"/>
              </a:ext>
            </a:extLst>
          </a:blip>
          <a:srcRect/>
          <a:stretch>
            <a:fillRect/>
          </a:stretch>
        </p:blipFill>
        <p:spPr bwMode="auto">
          <a:xfrm>
            <a:off x="7436485" y="0"/>
            <a:ext cx="1707515" cy="1181100"/>
          </a:xfrm>
          <a:prstGeom prst="rect">
            <a:avLst/>
          </a:prstGeom>
          <a:noFill/>
          <a:ln>
            <a:noFill/>
          </a:ln>
        </p:spPr>
      </p:pic>
    </p:spTree>
    <p:extLst>
      <p:ext uri="{BB962C8B-B14F-4D97-AF65-F5344CB8AC3E}">
        <p14:creationId xmlns:p14="http://schemas.microsoft.com/office/powerpoint/2010/main" val="2276796392"/>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Edward </a:t>
            </a:r>
            <a:r>
              <a:rPr lang="en-GB" dirty="0" err="1" smtClean="0"/>
              <a:t>Tufte</a:t>
            </a:r>
            <a:endParaRPr lang="en-GB" dirty="0"/>
          </a:p>
        </p:txBody>
      </p:sp>
      <p:sp>
        <p:nvSpPr>
          <p:cNvPr id="3" name="Content Placeholder 2"/>
          <p:cNvSpPr>
            <a:spLocks noGrp="1"/>
          </p:cNvSpPr>
          <p:nvPr>
            <p:ph idx="1"/>
          </p:nvPr>
        </p:nvSpPr>
        <p:spPr>
          <a:xfrm>
            <a:off x="4355976" y="1600200"/>
            <a:ext cx="4330824" cy="4525963"/>
          </a:xfrm>
        </p:spPr>
        <p:txBody>
          <a:bodyPr>
            <a:normAutofit fontScale="55000" lnSpcReduction="20000"/>
          </a:bodyPr>
          <a:lstStyle/>
          <a:p>
            <a:pPr>
              <a:buNone/>
            </a:pPr>
            <a:r>
              <a:rPr lang="en-GB" dirty="0" smtClean="0"/>
              <a:t>Born 1942</a:t>
            </a:r>
          </a:p>
          <a:p>
            <a:endParaRPr lang="en-GB" dirty="0" smtClean="0"/>
          </a:p>
          <a:p>
            <a:r>
              <a:rPr lang="en-GB" dirty="0" smtClean="0"/>
              <a:t>Statistician</a:t>
            </a:r>
          </a:p>
          <a:p>
            <a:r>
              <a:rPr lang="en-GB" dirty="0" smtClean="0"/>
              <a:t>Sculptor</a:t>
            </a:r>
          </a:p>
          <a:p>
            <a:r>
              <a:rPr lang="en-GB" dirty="0" smtClean="0"/>
              <a:t>Advisor to Obama</a:t>
            </a:r>
          </a:p>
          <a:p>
            <a:endParaRPr lang="en-GB" b="1" dirty="0" smtClean="0"/>
          </a:p>
          <a:p>
            <a:pPr>
              <a:buNone/>
            </a:pPr>
            <a:r>
              <a:rPr lang="en-GB" b="1" dirty="0" smtClean="0"/>
              <a:t>Contributions to data visualisation</a:t>
            </a:r>
          </a:p>
          <a:p>
            <a:pPr>
              <a:buNone/>
            </a:pPr>
            <a:endParaRPr lang="en-GB" b="1" dirty="0" smtClean="0"/>
          </a:p>
          <a:p>
            <a:r>
              <a:rPr lang="en-GB" dirty="0" smtClean="0"/>
              <a:t>Conceptual Tools</a:t>
            </a:r>
          </a:p>
          <a:p>
            <a:pPr lvl="1"/>
            <a:r>
              <a:rPr lang="en-GB" i="1" dirty="0" smtClean="0"/>
              <a:t>Data Ink Ratios</a:t>
            </a:r>
          </a:p>
          <a:p>
            <a:pPr lvl="1"/>
            <a:r>
              <a:rPr lang="en-GB" i="1" dirty="0" smtClean="0"/>
              <a:t>Lie Factors</a:t>
            </a:r>
          </a:p>
          <a:p>
            <a:pPr lvl="1"/>
            <a:r>
              <a:rPr lang="en-GB" i="1" dirty="0" smtClean="0"/>
              <a:t>Chart Junk</a:t>
            </a:r>
          </a:p>
          <a:p>
            <a:pPr lvl="1">
              <a:buNone/>
            </a:pPr>
            <a:endParaRPr lang="en-GB" i="1" dirty="0" smtClean="0"/>
          </a:p>
          <a:p>
            <a:r>
              <a:rPr lang="en-GB" dirty="0" smtClean="0"/>
              <a:t>Visualisations</a:t>
            </a:r>
          </a:p>
          <a:p>
            <a:pPr lvl="1"/>
            <a:r>
              <a:rPr lang="en-GB" i="1" dirty="0" smtClean="0"/>
              <a:t>Small multiples</a:t>
            </a:r>
          </a:p>
          <a:p>
            <a:pPr lvl="1"/>
            <a:r>
              <a:rPr lang="en-GB" i="1" dirty="0" err="1" smtClean="0"/>
              <a:t>Sparklines</a:t>
            </a:r>
            <a:endParaRPr lang="en-GB" i="1" dirty="0" smtClean="0"/>
          </a:p>
          <a:p>
            <a:pPr lvl="1"/>
            <a:endParaRPr lang="en-GB" dirty="0" smtClean="0"/>
          </a:p>
          <a:p>
            <a:endParaRPr lang="en-GB" dirty="0" smtClean="0"/>
          </a:p>
        </p:txBody>
      </p:sp>
      <p:pic>
        <p:nvPicPr>
          <p:cNvPr id="95238" name="Picture 6" descr="http://media.npr.org/assets/artslife/arts/2010/06/tufte/tufte-fish-d7f6d3f75cb256a9bce4fcb5f158315aff7108db-s6-c30.jpg">
            <a:hlinkClick r:id="rId2"/>
          </p:cNvPr>
          <p:cNvPicPr>
            <a:picLocks noChangeAspect="1" noChangeArrowheads="1"/>
          </p:cNvPicPr>
          <p:nvPr/>
        </p:nvPicPr>
        <p:blipFill>
          <a:blip r:embed="rId3" cstate="print"/>
          <a:srcRect/>
          <a:stretch>
            <a:fillRect/>
          </a:stretch>
        </p:blipFill>
        <p:spPr bwMode="auto">
          <a:xfrm>
            <a:off x="467544" y="2492896"/>
            <a:ext cx="3749114" cy="2811836"/>
          </a:xfrm>
          <a:prstGeom prst="rect">
            <a:avLst/>
          </a:prstGeom>
          <a:noFill/>
        </p:spPr>
      </p:pic>
      <p:pic>
        <p:nvPicPr>
          <p:cNvPr id="5" name="Picture 4" descr="http://the-sra.org.uk/img/sralogo120x83.jpg"/>
          <p:cNvPicPr/>
          <p:nvPr/>
        </p:nvPicPr>
        <p:blipFill>
          <a:blip r:embed="rId4">
            <a:extLst>
              <a:ext uri="{28A0092B-C50C-407E-A947-70E740481C1C}">
                <a14:useLocalDpi xmlns:a14="http://schemas.microsoft.com/office/drawing/2010/main" val="0"/>
              </a:ext>
            </a:extLst>
          </a:blip>
          <a:srcRect/>
          <a:stretch>
            <a:fillRect/>
          </a:stretch>
        </p:blipFill>
        <p:spPr bwMode="auto">
          <a:xfrm>
            <a:off x="7436485" y="0"/>
            <a:ext cx="1707515" cy="1181100"/>
          </a:xfrm>
          <a:prstGeom prst="rect">
            <a:avLst/>
          </a:prstGeom>
          <a:noFill/>
          <a:ln>
            <a:noFill/>
          </a:ln>
        </p:spPr>
      </p:pic>
    </p:spTree>
    <p:extLst>
      <p:ext uri="{BB962C8B-B14F-4D97-AF65-F5344CB8AC3E}">
        <p14:creationId xmlns:p14="http://schemas.microsoft.com/office/powerpoint/2010/main" val="3533572606"/>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Books by Edward </a:t>
            </a:r>
            <a:r>
              <a:rPr lang="en-GB" dirty="0" err="1" smtClean="0"/>
              <a:t>Tufte</a:t>
            </a:r>
            <a:endParaRPr lang="en-GB" dirty="0"/>
          </a:p>
        </p:txBody>
      </p:sp>
      <p:pic>
        <p:nvPicPr>
          <p:cNvPr id="94210" name="Picture 2" descr="Beautiful Evidence">
            <a:hlinkClick r:id="rId2"/>
          </p:cNvPr>
          <p:cNvPicPr>
            <a:picLocks noChangeAspect="1" noChangeArrowheads="1"/>
          </p:cNvPicPr>
          <p:nvPr/>
        </p:nvPicPr>
        <p:blipFill>
          <a:blip r:embed="rId3" cstate="print"/>
          <a:srcRect/>
          <a:stretch>
            <a:fillRect/>
          </a:stretch>
        </p:blipFill>
        <p:spPr bwMode="auto">
          <a:xfrm>
            <a:off x="5364088" y="4581128"/>
            <a:ext cx="3204270" cy="1833330"/>
          </a:xfrm>
          <a:prstGeom prst="rect">
            <a:avLst/>
          </a:prstGeom>
          <a:noFill/>
        </p:spPr>
      </p:pic>
      <p:pic>
        <p:nvPicPr>
          <p:cNvPr id="94212" name="Picture 4" descr="VDQI Book Cover">
            <a:hlinkClick r:id="rId4"/>
          </p:cNvPr>
          <p:cNvPicPr>
            <a:picLocks noChangeAspect="1" noChangeArrowheads="1"/>
          </p:cNvPicPr>
          <p:nvPr/>
        </p:nvPicPr>
        <p:blipFill>
          <a:blip r:embed="rId5" cstate="print"/>
          <a:srcRect/>
          <a:stretch>
            <a:fillRect/>
          </a:stretch>
        </p:blipFill>
        <p:spPr bwMode="auto">
          <a:xfrm>
            <a:off x="323528" y="1340768"/>
            <a:ext cx="2238375" cy="2828925"/>
          </a:xfrm>
          <a:prstGeom prst="rect">
            <a:avLst/>
          </a:prstGeom>
          <a:noFill/>
        </p:spPr>
      </p:pic>
      <p:pic>
        <p:nvPicPr>
          <p:cNvPr id="94214" name="Picture 6" descr="Envisioning Information book cover">
            <a:hlinkClick r:id="rId6"/>
          </p:cNvPr>
          <p:cNvPicPr>
            <a:picLocks noChangeAspect="1" noChangeArrowheads="1"/>
          </p:cNvPicPr>
          <p:nvPr/>
        </p:nvPicPr>
        <p:blipFill>
          <a:blip r:embed="rId7" cstate="print"/>
          <a:srcRect/>
          <a:stretch>
            <a:fillRect/>
          </a:stretch>
        </p:blipFill>
        <p:spPr bwMode="auto">
          <a:xfrm>
            <a:off x="2699792" y="3717032"/>
            <a:ext cx="2160240" cy="2716809"/>
          </a:xfrm>
          <a:prstGeom prst="rect">
            <a:avLst/>
          </a:prstGeom>
          <a:noFill/>
        </p:spPr>
      </p:pic>
      <p:pic>
        <p:nvPicPr>
          <p:cNvPr id="94216" name="Picture 8" descr="book cover">
            <a:hlinkClick r:id="rId8"/>
          </p:cNvPr>
          <p:cNvPicPr>
            <a:picLocks noChangeAspect="1" noChangeArrowheads="1"/>
          </p:cNvPicPr>
          <p:nvPr/>
        </p:nvPicPr>
        <p:blipFill>
          <a:blip r:embed="rId9" cstate="print"/>
          <a:srcRect/>
          <a:stretch>
            <a:fillRect/>
          </a:stretch>
        </p:blipFill>
        <p:spPr bwMode="auto">
          <a:xfrm>
            <a:off x="5004048" y="1484784"/>
            <a:ext cx="2171700" cy="2981326"/>
          </a:xfrm>
          <a:prstGeom prst="rect">
            <a:avLst/>
          </a:prstGeom>
          <a:noFill/>
        </p:spPr>
      </p:pic>
      <p:pic>
        <p:nvPicPr>
          <p:cNvPr id="7" name="Picture 6" descr="http://the-sra.org.uk/img/sralogo120x83.jpg"/>
          <p:cNvPicPr/>
          <p:nvPr/>
        </p:nvPicPr>
        <p:blipFill>
          <a:blip r:embed="rId10">
            <a:extLst>
              <a:ext uri="{28A0092B-C50C-407E-A947-70E740481C1C}">
                <a14:useLocalDpi xmlns:a14="http://schemas.microsoft.com/office/drawing/2010/main" val="0"/>
              </a:ext>
            </a:extLst>
          </a:blip>
          <a:srcRect/>
          <a:stretch>
            <a:fillRect/>
          </a:stretch>
        </p:blipFill>
        <p:spPr bwMode="auto">
          <a:xfrm>
            <a:off x="7436485" y="0"/>
            <a:ext cx="1707515" cy="1181100"/>
          </a:xfrm>
          <a:prstGeom prst="rect">
            <a:avLst/>
          </a:prstGeom>
          <a:noFill/>
          <a:ln>
            <a:noFill/>
          </a:ln>
        </p:spPr>
      </p:pic>
    </p:spTree>
    <p:extLst>
      <p:ext uri="{BB962C8B-B14F-4D97-AF65-F5344CB8AC3E}">
        <p14:creationId xmlns:p14="http://schemas.microsoft.com/office/powerpoint/2010/main" val="175152400"/>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Data Visualisation is…</a:t>
            </a:r>
            <a:endParaRPr lang="en-GB" dirty="0"/>
          </a:p>
        </p:txBody>
      </p:sp>
      <p:sp>
        <p:nvSpPr>
          <p:cNvPr id="3" name="Content Placeholder 2"/>
          <p:cNvSpPr>
            <a:spLocks noGrp="1"/>
          </p:cNvSpPr>
          <p:nvPr>
            <p:ph idx="1"/>
          </p:nvPr>
        </p:nvSpPr>
        <p:spPr/>
        <p:txBody>
          <a:bodyPr/>
          <a:lstStyle/>
          <a:p>
            <a:r>
              <a:rPr lang="en-GB" dirty="0" smtClean="0"/>
              <a:t>You tell me. (Again)</a:t>
            </a:r>
          </a:p>
          <a:p>
            <a:endParaRPr lang="en-GB" dirty="0" smtClean="0"/>
          </a:p>
          <a:p>
            <a:r>
              <a:rPr lang="en-GB" dirty="0" smtClean="0"/>
              <a:t>Nudging questions:</a:t>
            </a:r>
          </a:p>
          <a:p>
            <a:pPr lvl="1"/>
            <a:r>
              <a:rPr lang="en-GB" dirty="0" smtClean="0"/>
              <a:t>What is not a data visualisation? </a:t>
            </a:r>
            <a:endParaRPr lang="en-GB" dirty="0"/>
          </a:p>
          <a:p>
            <a:pPr lvl="1"/>
            <a:r>
              <a:rPr lang="en-GB" dirty="0" smtClean="0"/>
              <a:t>Data visualisation is, or data visualisations are?</a:t>
            </a:r>
          </a:p>
          <a:p>
            <a:pPr lvl="1"/>
            <a:endParaRPr lang="en-GB" dirty="0" smtClean="0"/>
          </a:p>
        </p:txBody>
      </p:sp>
      <p:pic>
        <p:nvPicPr>
          <p:cNvPr id="4" name="Picture 3" descr="http://the-sra.org.uk/img/sralogo120x83.jpg"/>
          <p:cNvPicPr/>
          <p:nvPr/>
        </p:nvPicPr>
        <p:blipFill>
          <a:blip r:embed="rId2">
            <a:extLst>
              <a:ext uri="{28A0092B-C50C-407E-A947-70E740481C1C}">
                <a14:useLocalDpi xmlns:a14="http://schemas.microsoft.com/office/drawing/2010/main" val="0"/>
              </a:ext>
            </a:extLst>
          </a:blip>
          <a:srcRect/>
          <a:stretch>
            <a:fillRect/>
          </a:stretch>
        </p:blipFill>
        <p:spPr bwMode="auto">
          <a:xfrm>
            <a:off x="7436485" y="0"/>
            <a:ext cx="1707515" cy="1181100"/>
          </a:xfrm>
          <a:prstGeom prst="rect">
            <a:avLst/>
          </a:prstGeom>
          <a:noFill/>
          <a:ln>
            <a:noFill/>
          </a:ln>
        </p:spPr>
      </p:pic>
    </p:spTree>
    <p:extLst>
      <p:ext uri="{BB962C8B-B14F-4D97-AF65-F5344CB8AC3E}">
        <p14:creationId xmlns:p14="http://schemas.microsoft.com/office/powerpoint/2010/main" val="3754201226"/>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Data Visualisation is…</a:t>
            </a:r>
            <a:endParaRPr lang="en-GB" dirty="0"/>
          </a:p>
        </p:txBody>
      </p:sp>
      <p:sp>
        <p:nvSpPr>
          <p:cNvPr id="3" name="Content Placeholder 2"/>
          <p:cNvSpPr>
            <a:spLocks noGrp="1"/>
          </p:cNvSpPr>
          <p:nvPr>
            <p:ph idx="1"/>
          </p:nvPr>
        </p:nvSpPr>
        <p:spPr/>
        <p:txBody>
          <a:bodyPr>
            <a:normAutofit lnSpcReduction="10000"/>
          </a:bodyPr>
          <a:lstStyle/>
          <a:p>
            <a:pPr marL="514350" indent="-514350">
              <a:buFont typeface="+mj-lt"/>
              <a:buAutoNum type="arabicPeriod"/>
            </a:pPr>
            <a:r>
              <a:rPr lang="en-GB" dirty="0" smtClean="0"/>
              <a:t>…the development and consistent application of rules for mapping between data and graphics.</a:t>
            </a:r>
          </a:p>
          <a:p>
            <a:pPr marL="514350" indent="-514350">
              <a:buFont typeface="+mj-lt"/>
              <a:buAutoNum type="arabicPeriod"/>
            </a:pPr>
            <a:r>
              <a:rPr lang="en-GB" dirty="0" smtClean="0"/>
              <a:t>(equivalently) .</a:t>
            </a:r>
            <a:r>
              <a:rPr lang="en-GB" dirty="0"/>
              <a:t>.. using quantitative (statistical) data as </a:t>
            </a:r>
            <a:r>
              <a:rPr lang="en-GB" i="1" dirty="0"/>
              <a:t>instructions</a:t>
            </a:r>
            <a:r>
              <a:rPr lang="en-GB" dirty="0"/>
              <a:t> for the production of </a:t>
            </a:r>
            <a:r>
              <a:rPr lang="en-GB" dirty="0" smtClean="0"/>
              <a:t>images.</a:t>
            </a:r>
            <a:endParaRPr lang="en-GB" dirty="0"/>
          </a:p>
          <a:p>
            <a:endParaRPr lang="en-GB" sz="2400" dirty="0" smtClean="0"/>
          </a:p>
          <a:p>
            <a:r>
              <a:rPr lang="en-GB" sz="2400" dirty="0" smtClean="0"/>
              <a:t>A </a:t>
            </a:r>
            <a:r>
              <a:rPr lang="en-GB" sz="2400" i="1" dirty="0" smtClean="0"/>
              <a:t>necessary</a:t>
            </a:r>
            <a:r>
              <a:rPr lang="en-GB" sz="2400" dirty="0" smtClean="0"/>
              <a:t> condition for something to be a data visualisation; but not a </a:t>
            </a:r>
            <a:r>
              <a:rPr lang="en-GB" sz="2400" i="1" dirty="0" smtClean="0"/>
              <a:t>sufficient</a:t>
            </a:r>
            <a:r>
              <a:rPr lang="en-GB" sz="2400" dirty="0" smtClean="0"/>
              <a:t> condition for something to be a good data visualisation</a:t>
            </a:r>
            <a:endParaRPr lang="en-GB" sz="2400" dirty="0"/>
          </a:p>
        </p:txBody>
      </p:sp>
      <p:pic>
        <p:nvPicPr>
          <p:cNvPr id="4" name="Picture 3" descr="http://the-sra.org.uk/img/sralogo120x83.jpg"/>
          <p:cNvPicPr/>
          <p:nvPr/>
        </p:nvPicPr>
        <p:blipFill>
          <a:blip r:embed="rId2">
            <a:extLst>
              <a:ext uri="{28A0092B-C50C-407E-A947-70E740481C1C}">
                <a14:useLocalDpi xmlns:a14="http://schemas.microsoft.com/office/drawing/2010/main" val="0"/>
              </a:ext>
            </a:extLst>
          </a:blip>
          <a:srcRect/>
          <a:stretch>
            <a:fillRect/>
          </a:stretch>
        </p:blipFill>
        <p:spPr bwMode="auto">
          <a:xfrm>
            <a:off x="7436485" y="0"/>
            <a:ext cx="1707515" cy="1181100"/>
          </a:xfrm>
          <a:prstGeom prst="rect">
            <a:avLst/>
          </a:prstGeom>
          <a:noFill/>
          <a:ln>
            <a:noFill/>
          </a:ln>
        </p:spPr>
      </p:pic>
    </p:spTree>
    <p:extLst>
      <p:ext uri="{BB962C8B-B14F-4D97-AF65-F5344CB8AC3E}">
        <p14:creationId xmlns:p14="http://schemas.microsoft.com/office/powerpoint/2010/main" val="1678339372"/>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The Three Hats</a:t>
            </a:r>
            <a:endParaRPr lang="en-GB" dirty="0"/>
          </a:p>
        </p:txBody>
      </p:sp>
      <p:sp>
        <p:nvSpPr>
          <p:cNvPr id="14" name="Content Placeholder 2"/>
          <p:cNvSpPr>
            <a:spLocks noGrp="1"/>
          </p:cNvSpPr>
          <p:nvPr>
            <p:ph idx="1"/>
          </p:nvPr>
        </p:nvSpPr>
        <p:spPr>
          <a:xfrm>
            <a:off x="457200" y="1600200"/>
            <a:ext cx="8229600" cy="4525963"/>
          </a:xfrm>
        </p:spPr>
        <p:txBody>
          <a:bodyPr/>
          <a:lstStyle/>
          <a:p>
            <a:r>
              <a:rPr lang="en-GB" dirty="0" smtClean="0"/>
              <a:t>Three different skill sets</a:t>
            </a:r>
          </a:p>
          <a:p>
            <a:r>
              <a:rPr lang="en-GB" dirty="0" smtClean="0"/>
              <a:t>Three different mind sets</a:t>
            </a:r>
          </a:p>
          <a:p>
            <a:endParaRPr lang="en-GB" dirty="0"/>
          </a:p>
          <a:p>
            <a:r>
              <a:rPr lang="en-GB" dirty="0" smtClean="0"/>
              <a:t>What are they?</a:t>
            </a:r>
            <a:endParaRPr lang="en-GB" dirty="0"/>
          </a:p>
        </p:txBody>
      </p:sp>
      <p:pic>
        <p:nvPicPr>
          <p:cNvPr id="4" name="Picture 3" descr="http://the-sra.org.uk/img/sralogo120x83.jpg"/>
          <p:cNvPicPr/>
          <p:nvPr/>
        </p:nvPicPr>
        <p:blipFill>
          <a:blip r:embed="rId2">
            <a:extLst>
              <a:ext uri="{28A0092B-C50C-407E-A947-70E740481C1C}">
                <a14:useLocalDpi xmlns:a14="http://schemas.microsoft.com/office/drawing/2010/main" val="0"/>
              </a:ext>
            </a:extLst>
          </a:blip>
          <a:srcRect/>
          <a:stretch>
            <a:fillRect/>
          </a:stretch>
        </p:blipFill>
        <p:spPr bwMode="auto">
          <a:xfrm>
            <a:off x="7436485" y="0"/>
            <a:ext cx="1707515" cy="1181100"/>
          </a:xfrm>
          <a:prstGeom prst="rect">
            <a:avLst/>
          </a:prstGeom>
          <a:noFill/>
          <a:ln>
            <a:noFill/>
          </a:ln>
        </p:spPr>
      </p:pic>
    </p:spTree>
    <p:extLst>
      <p:ext uri="{BB962C8B-B14F-4D97-AF65-F5344CB8AC3E}">
        <p14:creationId xmlns:p14="http://schemas.microsoft.com/office/powerpoint/2010/main" val="4253625866"/>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The Three Hats</a:t>
            </a:r>
            <a:endParaRPr lang="en-GB" dirty="0"/>
          </a:p>
        </p:txBody>
      </p:sp>
      <p:sp>
        <p:nvSpPr>
          <p:cNvPr id="7" name="Isosceles Triangle 6"/>
          <p:cNvSpPr/>
          <p:nvPr/>
        </p:nvSpPr>
        <p:spPr>
          <a:xfrm>
            <a:off x="1547664" y="1628800"/>
            <a:ext cx="2880320" cy="2088232"/>
          </a:xfrm>
          <a:prstGeom prst="triangl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Isosceles Triangle 8"/>
          <p:cNvSpPr/>
          <p:nvPr/>
        </p:nvSpPr>
        <p:spPr>
          <a:xfrm>
            <a:off x="3059832" y="3717032"/>
            <a:ext cx="2736304" cy="2088232"/>
          </a:xfrm>
          <a:prstGeom prst="triangl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Isosceles Triangle 9"/>
          <p:cNvSpPr/>
          <p:nvPr/>
        </p:nvSpPr>
        <p:spPr>
          <a:xfrm>
            <a:off x="4427984" y="1628800"/>
            <a:ext cx="2736304" cy="2088232"/>
          </a:xfrm>
          <a:prstGeom prst="triangl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 name="Rectangle 10"/>
          <p:cNvSpPr/>
          <p:nvPr/>
        </p:nvSpPr>
        <p:spPr>
          <a:xfrm>
            <a:off x="4499992" y="2636912"/>
            <a:ext cx="2649503" cy="523220"/>
          </a:xfrm>
          <a:prstGeom prst="rect">
            <a:avLst/>
          </a:prstGeom>
        </p:spPr>
        <p:txBody>
          <a:bodyPr wrap="square">
            <a:spAutoFit/>
          </a:bodyPr>
          <a:lstStyle/>
          <a:p>
            <a:pPr algn="ctr"/>
            <a:r>
              <a:rPr lang="en-GB" sz="2800" dirty="0" smtClean="0"/>
              <a:t>Artist</a:t>
            </a:r>
            <a:endParaRPr lang="en-GB" sz="2800" dirty="0"/>
          </a:p>
        </p:txBody>
      </p:sp>
      <p:sp>
        <p:nvSpPr>
          <p:cNvPr id="12" name="Rectangle 11"/>
          <p:cNvSpPr/>
          <p:nvPr/>
        </p:nvSpPr>
        <p:spPr>
          <a:xfrm>
            <a:off x="1691680" y="2636912"/>
            <a:ext cx="2577495" cy="523220"/>
          </a:xfrm>
          <a:prstGeom prst="rect">
            <a:avLst/>
          </a:prstGeom>
        </p:spPr>
        <p:txBody>
          <a:bodyPr wrap="square">
            <a:spAutoFit/>
          </a:bodyPr>
          <a:lstStyle/>
          <a:p>
            <a:pPr algn="ctr"/>
            <a:r>
              <a:rPr lang="en-GB" sz="2800" dirty="0" smtClean="0"/>
              <a:t>Scientist</a:t>
            </a:r>
            <a:endParaRPr lang="en-GB" sz="2800" dirty="0"/>
          </a:p>
        </p:txBody>
      </p:sp>
      <p:sp>
        <p:nvSpPr>
          <p:cNvPr id="13" name="Rectangle 12"/>
          <p:cNvSpPr/>
          <p:nvPr/>
        </p:nvSpPr>
        <p:spPr>
          <a:xfrm>
            <a:off x="3131840" y="4698722"/>
            <a:ext cx="2649503" cy="523220"/>
          </a:xfrm>
          <a:prstGeom prst="rect">
            <a:avLst/>
          </a:prstGeom>
        </p:spPr>
        <p:txBody>
          <a:bodyPr wrap="square">
            <a:spAutoFit/>
          </a:bodyPr>
          <a:lstStyle/>
          <a:p>
            <a:pPr algn="ctr"/>
            <a:r>
              <a:rPr lang="en-GB" sz="2800" dirty="0" smtClean="0"/>
              <a:t>Engineer</a:t>
            </a:r>
            <a:endParaRPr lang="en-GB" sz="2800" dirty="0"/>
          </a:p>
        </p:txBody>
      </p:sp>
      <p:pic>
        <p:nvPicPr>
          <p:cNvPr id="14" name="Picture 13" descr="http://the-sra.org.uk/img/sralogo120x83.jpg"/>
          <p:cNvPicPr/>
          <p:nvPr/>
        </p:nvPicPr>
        <p:blipFill>
          <a:blip r:embed="rId2">
            <a:extLst>
              <a:ext uri="{28A0092B-C50C-407E-A947-70E740481C1C}">
                <a14:useLocalDpi xmlns:a14="http://schemas.microsoft.com/office/drawing/2010/main" val="0"/>
              </a:ext>
            </a:extLst>
          </a:blip>
          <a:srcRect/>
          <a:stretch>
            <a:fillRect/>
          </a:stretch>
        </p:blipFill>
        <p:spPr bwMode="auto">
          <a:xfrm>
            <a:off x="7436485" y="0"/>
            <a:ext cx="1707515" cy="1181100"/>
          </a:xfrm>
          <a:prstGeom prst="rect">
            <a:avLst/>
          </a:prstGeom>
          <a:noFill/>
          <a:ln>
            <a:noFill/>
          </a:ln>
        </p:spPr>
      </p:pic>
    </p:spTree>
    <p:extLst>
      <p:ext uri="{BB962C8B-B14F-4D97-AF65-F5344CB8AC3E}">
        <p14:creationId xmlns:p14="http://schemas.microsoft.com/office/powerpoint/2010/main" val="2548451335"/>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dirty="0" smtClean="0"/>
              <a:t>The Engineer must have broad shoulders</a:t>
            </a:r>
            <a:endParaRPr lang="en-GB" dirty="0"/>
          </a:p>
        </p:txBody>
      </p:sp>
      <p:sp>
        <p:nvSpPr>
          <p:cNvPr id="7" name="Isosceles Triangle 6"/>
          <p:cNvSpPr/>
          <p:nvPr/>
        </p:nvSpPr>
        <p:spPr>
          <a:xfrm>
            <a:off x="3203848" y="2672916"/>
            <a:ext cx="1224136" cy="1044116"/>
          </a:xfrm>
          <a:prstGeom prst="triangl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Isosceles Triangle 8"/>
          <p:cNvSpPr/>
          <p:nvPr/>
        </p:nvSpPr>
        <p:spPr>
          <a:xfrm>
            <a:off x="1547664" y="3717032"/>
            <a:ext cx="5760640" cy="2088232"/>
          </a:xfrm>
          <a:prstGeom prst="triangl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Isosceles Triangle 9"/>
          <p:cNvSpPr/>
          <p:nvPr/>
        </p:nvSpPr>
        <p:spPr>
          <a:xfrm>
            <a:off x="4447711" y="2689935"/>
            <a:ext cx="1296145" cy="1044116"/>
          </a:xfrm>
          <a:prstGeom prst="triangl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 name="Rectangle 10"/>
          <p:cNvSpPr/>
          <p:nvPr/>
        </p:nvSpPr>
        <p:spPr>
          <a:xfrm>
            <a:off x="4450674" y="2938558"/>
            <a:ext cx="1296144" cy="830997"/>
          </a:xfrm>
          <a:prstGeom prst="rect">
            <a:avLst/>
          </a:prstGeom>
        </p:spPr>
        <p:txBody>
          <a:bodyPr wrap="square">
            <a:spAutoFit/>
          </a:bodyPr>
          <a:lstStyle/>
          <a:p>
            <a:pPr algn="ctr"/>
            <a:r>
              <a:rPr lang="en-GB" sz="4800" dirty="0" smtClean="0"/>
              <a:t>A</a:t>
            </a:r>
            <a:endParaRPr lang="en-GB" sz="4800" dirty="0"/>
          </a:p>
        </p:txBody>
      </p:sp>
      <p:sp>
        <p:nvSpPr>
          <p:cNvPr id="12" name="Rectangle 11"/>
          <p:cNvSpPr/>
          <p:nvPr/>
        </p:nvSpPr>
        <p:spPr>
          <a:xfrm>
            <a:off x="3275856" y="2901325"/>
            <a:ext cx="1045596" cy="830997"/>
          </a:xfrm>
          <a:prstGeom prst="rect">
            <a:avLst/>
          </a:prstGeom>
        </p:spPr>
        <p:txBody>
          <a:bodyPr wrap="square">
            <a:spAutoFit/>
          </a:bodyPr>
          <a:lstStyle/>
          <a:p>
            <a:pPr algn="ctr"/>
            <a:r>
              <a:rPr lang="en-GB" sz="4800" dirty="0" smtClean="0"/>
              <a:t>S</a:t>
            </a:r>
            <a:endParaRPr lang="en-GB" sz="4800" dirty="0"/>
          </a:p>
        </p:txBody>
      </p:sp>
      <p:sp>
        <p:nvSpPr>
          <p:cNvPr id="13" name="Rectangle 12"/>
          <p:cNvSpPr/>
          <p:nvPr/>
        </p:nvSpPr>
        <p:spPr>
          <a:xfrm>
            <a:off x="3203848" y="3789040"/>
            <a:ext cx="2649503" cy="2400657"/>
          </a:xfrm>
          <a:prstGeom prst="rect">
            <a:avLst/>
          </a:prstGeom>
        </p:spPr>
        <p:txBody>
          <a:bodyPr wrap="square">
            <a:spAutoFit/>
          </a:bodyPr>
          <a:lstStyle/>
          <a:p>
            <a:pPr algn="ctr"/>
            <a:r>
              <a:rPr lang="en-GB" sz="15000" dirty="0" smtClean="0"/>
              <a:t>E</a:t>
            </a:r>
            <a:endParaRPr lang="en-GB" sz="15000" dirty="0"/>
          </a:p>
        </p:txBody>
      </p:sp>
      <p:pic>
        <p:nvPicPr>
          <p:cNvPr id="14" name="Picture 13" descr="http://the-sra.org.uk/img/sralogo120x83.jpg"/>
          <p:cNvPicPr/>
          <p:nvPr/>
        </p:nvPicPr>
        <p:blipFill>
          <a:blip r:embed="rId2">
            <a:extLst>
              <a:ext uri="{28A0092B-C50C-407E-A947-70E740481C1C}">
                <a14:useLocalDpi xmlns:a14="http://schemas.microsoft.com/office/drawing/2010/main" val="0"/>
              </a:ext>
            </a:extLst>
          </a:blip>
          <a:srcRect/>
          <a:stretch>
            <a:fillRect/>
          </a:stretch>
        </p:blipFill>
        <p:spPr bwMode="auto">
          <a:xfrm>
            <a:off x="7436485" y="0"/>
            <a:ext cx="1707515" cy="1181100"/>
          </a:xfrm>
          <a:prstGeom prst="rect">
            <a:avLst/>
          </a:prstGeom>
          <a:noFill/>
          <a:ln>
            <a:noFill/>
          </a:ln>
        </p:spPr>
      </p:pic>
    </p:spTree>
    <p:extLst>
      <p:ext uri="{BB962C8B-B14F-4D97-AF65-F5344CB8AC3E}">
        <p14:creationId xmlns:p14="http://schemas.microsoft.com/office/powerpoint/2010/main" val="3411470797"/>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Approach for this workshop</a:t>
            </a:r>
            <a:endParaRPr lang="en-GB" dirty="0"/>
          </a:p>
        </p:txBody>
      </p:sp>
      <p:sp>
        <p:nvSpPr>
          <p:cNvPr id="3" name="Content Placeholder 2"/>
          <p:cNvSpPr>
            <a:spLocks noGrp="1"/>
          </p:cNvSpPr>
          <p:nvPr>
            <p:ph idx="1"/>
          </p:nvPr>
        </p:nvSpPr>
        <p:spPr/>
        <p:txBody>
          <a:bodyPr>
            <a:normAutofit fontScale="92500" lnSpcReduction="10000"/>
          </a:bodyPr>
          <a:lstStyle/>
          <a:p>
            <a:r>
              <a:rPr lang="en-GB" dirty="0" smtClean="0"/>
              <a:t>INTERRUPTIONS are fine</a:t>
            </a:r>
          </a:p>
          <a:p>
            <a:r>
              <a:rPr lang="en-GB" dirty="0" smtClean="0"/>
              <a:t>Talking heavy first half</a:t>
            </a:r>
          </a:p>
          <a:p>
            <a:r>
              <a:rPr lang="en-GB" dirty="0" smtClean="0"/>
              <a:t>Practical heavy second half</a:t>
            </a:r>
          </a:p>
          <a:p>
            <a:endParaRPr lang="en-GB" dirty="0"/>
          </a:p>
          <a:p>
            <a:r>
              <a:rPr lang="en-GB" dirty="0" smtClean="0"/>
              <a:t>Approach to the </a:t>
            </a:r>
            <a:r>
              <a:rPr lang="en-GB" dirty="0" err="1" smtClean="0"/>
              <a:t>practicals</a:t>
            </a:r>
            <a:r>
              <a:rPr lang="en-GB" dirty="0" smtClean="0"/>
              <a:t>:</a:t>
            </a:r>
          </a:p>
          <a:p>
            <a:pPr lvl="1"/>
            <a:r>
              <a:rPr lang="en-GB" dirty="0" smtClean="0"/>
              <a:t>Organic: if it’s useful and there’s time, keep going</a:t>
            </a:r>
          </a:p>
          <a:p>
            <a:pPr lvl="1"/>
            <a:r>
              <a:rPr lang="en-GB" dirty="0" smtClean="0"/>
              <a:t>Frequent feedback: check in with the group every 5-10 minutes</a:t>
            </a:r>
          </a:p>
          <a:p>
            <a:pPr lvl="1"/>
            <a:r>
              <a:rPr lang="en-GB" dirty="0" smtClean="0"/>
              <a:t>Learning as teaching; teaching as learning</a:t>
            </a:r>
          </a:p>
          <a:p>
            <a:pPr marL="457200" lvl="1" indent="0">
              <a:buNone/>
            </a:pPr>
            <a:endParaRPr lang="en-GB" dirty="0" smtClean="0"/>
          </a:p>
          <a:p>
            <a:pPr lvl="1"/>
            <a:endParaRPr lang="en-GB" dirty="0" smtClean="0"/>
          </a:p>
        </p:txBody>
      </p:sp>
      <p:pic>
        <p:nvPicPr>
          <p:cNvPr id="4" name="Picture 3" descr="http://the-sra.org.uk/img/sralogo120x83.jpg"/>
          <p:cNvPicPr/>
          <p:nvPr/>
        </p:nvPicPr>
        <p:blipFill>
          <a:blip r:embed="rId2">
            <a:extLst>
              <a:ext uri="{28A0092B-C50C-407E-A947-70E740481C1C}">
                <a14:useLocalDpi xmlns:a14="http://schemas.microsoft.com/office/drawing/2010/main" val="0"/>
              </a:ext>
            </a:extLst>
          </a:blip>
          <a:srcRect/>
          <a:stretch>
            <a:fillRect/>
          </a:stretch>
        </p:blipFill>
        <p:spPr bwMode="auto">
          <a:xfrm>
            <a:off x="7436485" y="0"/>
            <a:ext cx="1707515" cy="1181100"/>
          </a:xfrm>
          <a:prstGeom prst="rect">
            <a:avLst/>
          </a:prstGeom>
          <a:noFill/>
          <a:ln>
            <a:noFill/>
          </a:ln>
        </p:spPr>
      </p:pic>
    </p:spTree>
    <p:extLst>
      <p:ext uri="{BB962C8B-B14F-4D97-AF65-F5344CB8AC3E}">
        <p14:creationId xmlns:p14="http://schemas.microsoft.com/office/powerpoint/2010/main" val="1597538279"/>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3"/>
          <p:cNvGrpSpPr/>
          <p:nvPr/>
        </p:nvGrpSpPr>
        <p:grpSpPr>
          <a:xfrm>
            <a:off x="0" y="5993091"/>
            <a:ext cx="1152128" cy="922946"/>
            <a:chOff x="1547664" y="1556792"/>
            <a:chExt cx="5616624" cy="4620509"/>
          </a:xfrm>
        </p:grpSpPr>
        <p:sp>
          <p:nvSpPr>
            <p:cNvPr id="7" name="Isosceles Triangle 6"/>
            <p:cNvSpPr/>
            <p:nvPr/>
          </p:nvSpPr>
          <p:spPr>
            <a:xfrm>
              <a:off x="1547664" y="1628800"/>
              <a:ext cx="2880320" cy="2088232"/>
            </a:xfrm>
            <a:prstGeom prst="triangl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500" dirty="0"/>
            </a:p>
          </p:txBody>
        </p:sp>
        <p:sp>
          <p:nvSpPr>
            <p:cNvPr id="9" name="Isosceles Triangle 8"/>
            <p:cNvSpPr/>
            <p:nvPr/>
          </p:nvSpPr>
          <p:spPr>
            <a:xfrm>
              <a:off x="3059832" y="3717032"/>
              <a:ext cx="2736304" cy="2088232"/>
            </a:xfrm>
            <a:prstGeom prst="triangle">
              <a:avLst/>
            </a:prstGeom>
            <a:solidFill>
              <a:schemeClr val="bg1">
                <a:lumMod val="6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500" dirty="0"/>
            </a:p>
          </p:txBody>
        </p:sp>
        <p:sp>
          <p:nvSpPr>
            <p:cNvPr id="10" name="Isosceles Triangle 9"/>
            <p:cNvSpPr/>
            <p:nvPr/>
          </p:nvSpPr>
          <p:spPr>
            <a:xfrm>
              <a:off x="4427984" y="1628800"/>
              <a:ext cx="2736304" cy="2088232"/>
            </a:xfrm>
            <a:prstGeom prst="triangle">
              <a:avLst/>
            </a:prstGeom>
            <a:solidFill>
              <a:schemeClr val="bg1">
                <a:lumMod val="6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500" dirty="0"/>
            </a:p>
          </p:txBody>
        </p:sp>
        <p:sp>
          <p:nvSpPr>
            <p:cNvPr id="11" name="Rectangle 10"/>
            <p:cNvSpPr/>
            <p:nvPr/>
          </p:nvSpPr>
          <p:spPr>
            <a:xfrm>
              <a:off x="4499993" y="1556792"/>
              <a:ext cx="2649504" cy="2388257"/>
            </a:xfrm>
            <a:prstGeom prst="rect">
              <a:avLst/>
            </a:prstGeom>
          </p:spPr>
          <p:txBody>
            <a:bodyPr wrap="square">
              <a:spAutoFit/>
            </a:bodyPr>
            <a:lstStyle/>
            <a:p>
              <a:pPr algn="ctr"/>
              <a:r>
                <a:rPr lang="en-GB" sz="2500" dirty="0" smtClean="0">
                  <a:solidFill>
                    <a:schemeClr val="tx1">
                      <a:lumMod val="50000"/>
                      <a:lumOff val="50000"/>
                    </a:schemeClr>
                  </a:solidFill>
                </a:rPr>
                <a:t>A</a:t>
              </a:r>
              <a:endParaRPr lang="en-GB" sz="2500" dirty="0">
                <a:solidFill>
                  <a:schemeClr val="tx1">
                    <a:lumMod val="50000"/>
                    <a:lumOff val="50000"/>
                  </a:schemeClr>
                </a:solidFill>
              </a:endParaRPr>
            </a:p>
          </p:txBody>
        </p:sp>
        <p:sp>
          <p:nvSpPr>
            <p:cNvPr id="12" name="Rectangle 11"/>
            <p:cNvSpPr/>
            <p:nvPr/>
          </p:nvSpPr>
          <p:spPr>
            <a:xfrm>
              <a:off x="1763690" y="1556792"/>
              <a:ext cx="2577495" cy="2388257"/>
            </a:xfrm>
            <a:prstGeom prst="rect">
              <a:avLst/>
            </a:prstGeom>
          </p:spPr>
          <p:txBody>
            <a:bodyPr wrap="square">
              <a:spAutoFit/>
            </a:bodyPr>
            <a:lstStyle/>
            <a:p>
              <a:pPr algn="ctr"/>
              <a:r>
                <a:rPr lang="en-GB" sz="2500" dirty="0" smtClean="0"/>
                <a:t>S</a:t>
              </a:r>
              <a:endParaRPr lang="en-GB" sz="2500" dirty="0"/>
            </a:p>
          </p:txBody>
        </p:sp>
        <p:sp>
          <p:nvSpPr>
            <p:cNvPr id="13" name="Rectangle 12"/>
            <p:cNvSpPr/>
            <p:nvPr/>
          </p:nvSpPr>
          <p:spPr>
            <a:xfrm>
              <a:off x="3203853" y="3789044"/>
              <a:ext cx="2649504" cy="2388257"/>
            </a:xfrm>
            <a:prstGeom prst="rect">
              <a:avLst/>
            </a:prstGeom>
          </p:spPr>
          <p:txBody>
            <a:bodyPr wrap="square">
              <a:spAutoFit/>
            </a:bodyPr>
            <a:lstStyle/>
            <a:p>
              <a:pPr algn="ctr"/>
              <a:r>
                <a:rPr lang="en-GB" sz="2500" dirty="0" smtClean="0">
                  <a:solidFill>
                    <a:schemeClr val="tx1">
                      <a:lumMod val="50000"/>
                      <a:lumOff val="50000"/>
                    </a:schemeClr>
                  </a:solidFill>
                </a:rPr>
                <a:t>E</a:t>
              </a:r>
              <a:endParaRPr lang="en-GB" sz="2500" dirty="0">
                <a:solidFill>
                  <a:schemeClr val="tx1">
                    <a:lumMod val="50000"/>
                    <a:lumOff val="50000"/>
                  </a:schemeClr>
                </a:solidFill>
              </a:endParaRPr>
            </a:p>
          </p:txBody>
        </p:sp>
      </p:grpSp>
      <p:sp>
        <p:nvSpPr>
          <p:cNvPr id="14" name="Title 1"/>
          <p:cNvSpPr>
            <a:spLocks noGrp="1"/>
          </p:cNvSpPr>
          <p:nvPr>
            <p:ph type="title"/>
          </p:nvPr>
        </p:nvSpPr>
        <p:spPr>
          <a:xfrm>
            <a:off x="457200" y="274638"/>
            <a:ext cx="8229600" cy="1143000"/>
          </a:xfrm>
        </p:spPr>
        <p:txBody>
          <a:bodyPr>
            <a:normAutofit/>
          </a:bodyPr>
          <a:lstStyle/>
          <a:p>
            <a:r>
              <a:rPr lang="en-GB" dirty="0" smtClean="0"/>
              <a:t>Are your visualisations...</a:t>
            </a:r>
            <a:br>
              <a:rPr lang="en-GB" dirty="0" smtClean="0"/>
            </a:br>
            <a:r>
              <a:rPr lang="en-GB" dirty="0" smtClean="0"/>
              <a:t>lying?</a:t>
            </a:r>
            <a:endParaRPr lang="en-GB" dirty="0"/>
          </a:p>
        </p:txBody>
      </p:sp>
      <p:sp>
        <p:nvSpPr>
          <p:cNvPr id="15" name="Content Placeholder 2"/>
          <p:cNvSpPr>
            <a:spLocks noGrp="1"/>
          </p:cNvSpPr>
          <p:nvPr>
            <p:ph idx="1"/>
          </p:nvPr>
        </p:nvSpPr>
        <p:spPr>
          <a:xfrm>
            <a:off x="4572000" y="1600200"/>
            <a:ext cx="4114800" cy="4525963"/>
          </a:xfrm>
        </p:spPr>
        <p:txBody>
          <a:bodyPr>
            <a:normAutofit/>
          </a:bodyPr>
          <a:lstStyle/>
          <a:p>
            <a:pPr lvl="1">
              <a:buNone/>
            </a:pPr>
            <a:r>
              <a:rPr lang="en-GB" dirty="0" smtClean="0"/>
              <a:t>What’s the ‘lie factor’?</a:t>
            </a:r>
          </a:p>
          <a:p>
            <a:pPr lvl="1">
              <a:buNone/>
            </a:pPr>
            <a:r>
              <a:rPr lang="en-GB" dirty="0" smtClean="0"/>
              <a:t>- Edward </a:t>
            </a:r>
            <a:r>
              <a:rPr lang="en-GB" dirty="0" err="1" smtClean="0"/>
              <a:t>Tufte</a:t>
            </a:r>
            <a:endParaRPr lang="en-GB" dirty="0" smtClean="0"/>
          </a:p>
        </p:txBody>
      </p:sp>
      <p:pic>
        <p:nvPicPr>
          <p:cNvPr id="143362" name="Picture 2" descr="File:Lie factor example2.jpg">
            <a:hlinkClick r:id="rId2"/>
          </p:cNvPr>
          <p:cNvPicPr>
            <a:picLocks noChangeAspect="1" noChangeArrowheads="1"/>
          </p:cNvPicPr>
          <p:nvPr/>
        </p:nvPicPr>
        <p:blipFill>
          <a:blip r:embed="rId3" cstate="print"/>
          <a:srcRect/>
          <a:stretch>
            <a:fillRect/>
          </a:stretch>
        </p:blipFill>
        <p:spPr bwMode="auto">
          <a:xfrm>
            <a:off x="1547664" y="1916832"/>
            <a:ext cx="2600325" cy="3867150"/>
          </a:xfrm>
          <a:prstGeom prst="rect">
            <a:avLst/>
          </a:prstGeom>
          <a:noFill/>
        </p:spPr>
      </p:pic>
      <p:sp>
        <p:nvSpPr>
          <p:cNvPr id="16" name="Rectangle 15"/>
          <p:cNvSpPr/>
          <p:nvPr/>
        </p:nvSpPr>
        <p:spPr>
          <a:xfrm>
            <a:off x="5148064" y="2924944"/>
            <a:ext cx="2808312" cy="2585323"/>
          </a:xfrm>
          <a:prstGeom prst="rect">
            <a:avLst/>
          </a:prstGeom>
        </p:spPr>
        <p:txBody>
          <a:bodyPr wrap="square">
            <a:spAutoFit/>
          </a:bodyPr>
          <a:lstStyle/>
          <a:p>
            <a:r>
              <a:rPr lang="en-GB" i="1" dirty="0" smtClean="0"/>
              <a:t>“</a:t>
            </a:r>
          </a:p>
          <a:p>
            <a:r>
              <a:rPr lang="en-GB" i="1" dirty="0" smtClean="0"/>
              <a:t>The representation of numbers, as physically measured on the surface of the graphic itself, should be directly proportional to the quantities represented</a:t>
            </a:r>
          </a:p>
          <a:p>
            <a:pPr algn="r"/>
            <a:r>
              <a:rPr lang="en-GB" i="1" dirty="0" smtClean="0"/>
              <a:t>”</a:t>
            </a:r>
          </a:p>
          <a:p>
            <a:pPr algn="r"/>
            <a:r>
              <a:rPr lang="en-GB" i="1" dirty="0" err="1" smtClean="0"/>
              <a:t>Tufte</a:t>
            </a:r>
            <a:r>
              <a:rPr lang="en-GB" i="1" dirty="0" smtClean="0"/>
              <a:t> 1991</a:t>
            </a:r>
            <a:endParaRPr lang="en-GB" dirty="0"/>
          </a:p>
        </p:txBody>
      </p:sp>
      <p:pic>
        <p:nvPicPr>
          <p:cNvPr id="17" name="Picture 16" descr="http://the-sra.org.uk/img/sralogo120x83.jpg"/>
          <p:cNvPicPr/>
          <p:nvPr/>
        </p:nvPicPr>
        <p:blipFill>
          <a:blip r:embed="rId4">
            <a:extLst>
              <a:ext uri="{28A0092B-C50C-407E-A947-70E740481C1C}">
                <a14:useLocalDpi xmlns:a14="http://schemas.microsoft.com/office/drawing/2010/main" val="0"/>
              </a:ext>
            </a:extLst>
          </a:blip>
          <a:srcRect/>
          <a:stretch>
            <a:fillRect/>
          </a:stretch>
        </p:blipFill>
        <p:spPr bwMode="auto">
          <a:xfrm>
            <a:off x="7436485" y="0"/>
            <a:ext cx="1707515" cy="1181100"/>
          </a:xfrm>
          <a:prstGeom prst="rect">
            <a:avLst/>
          </a:prstGeom>
          <a:noFill/>
          <a:ln>
            <a:noFill/>
          </a:ln>
        </p:spPr>
      </p:pic>
    </p:spTree>
    <p:extLst>
      <p:ext uri="{BB962C8B-B14F-4D97-AF65-F5344CB8AC3E}">
        <p14:creationId xmlns:p14="http://schemas.microsoft.com/office/powerpoint/2010/main" val="3567339097"/>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3"/>
          <p:cNvGrpSpPr/>
          <p:nvPr/>
        </p:nvGrpSpPr>
        <p:grpSpPr>
          <a:xfrm>
            <a:off x="-29127" y="5945154"/>
            <a:ext cx="1152128" cy="922946"/>
            <a:chOff x="1547664" y="1556792"/>
            <a:chExt cx="5616624" cy="4620509"/>
          </a:xfrm>
        </p:grpSpPr>
        <p:sp>
          <p:nvSpPr>
            <p:cNvPr id="7" name="Isosceles Triangle 6"/>
            <p:cNvSpPr/>
            <p:nvPr/>
          </p:nvSpPr>
          <p:spPr>
            <a:xfrm>
              <a:off x="1547664" y="1628800"/>
              <a:ext cx="2880320" cy="2088232"/>
            </a:xfrm>
            <a:prstGeom prst="triangl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500" dirty="0"/>
            </a:p>
          </p:txBody>
        </p:sp>
        <p:sp>
          <p:nvSpPr>
            <p:cNvPr id="9" name="Isosceles Triangle 8"/>
            <p:cNvSpPr/>
            <p:nvPr/>
          </p:nvSpPr>
          <p:spPr>
            <a:xfrm>
              <a:off x="3059832" y="3717032"/>
              <a:ext cx="2736304" cy="2088232"/>
            </a:xfrm>
            <a:prstGeom prst="triangle">
              <a:avLst/>
            </a:prstGeom>
            <a:solidFill>
              <a:schemeClr val="bg1">
                <a:lumMod val="6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500" dirty="0"/>
            </a:p>
          </p:txBody>
        </p:sp>
        <p:sp>
          <p:nvSpPr>
            <p:cNvPr id="10" name="Isosceles Triangle 9"/>
            <p:cNvSpPr/>
            <p:nvPr/>
          </p:nvSpPr>
          <p:spPr>
            <a:xfrm>
              <a:off x="4427984" y="1628800"/>
              <a:ext cx="2736304" cy="2088232"/>
            </a:xfrm>
            <a:prstGeom prst="triangle">
              <a:avLst/>
            </a:prstGeom>
            <a:solidFill>
              <a:schemeClr val="bg1">
                <a:lumMod val="6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500" dirty="0"/>
            </a:p>
          </p:txBody>
        </p:sp>
        <p:sp>
          <p:nvSpPr>
            <p:cNvPr id="11" name="Rectangle 10"/>
            <p:cNvSpPr/>
            <p:nvPr/>
          </p:nvSpPr>
          <p:spPr>
            <a:xfrm>
              <a:off x="4499993" y="1556792"/>
              <a:ext cx="2649504" cy="2388257"/>
            </a:xfrm>
            <a:prstGeom prst="rect">
              <a:avLst/>
            </a:prstGeom>
          </p:spPr>
          <p:txBody>
            <a:bodyPr wrap="square">
              <a:spAutoFit/>
            </a:bodyPr>
            <a:lstStyle/>
            <a:p>
              <a:pPr algn="ctr"/>
              <a:r>
                <a:rPr lang="en-GB" sz="2500" dirty="0" smtClean="0">
                  <a:solidFill>
                    <a:schemeClr val="tx1">
                      <a:lumMod val="50000"/>
                      <a:lumOff val="50000"/>
                    </a:schemeClr>
                  </a:solidFill>
                </a:rPr>
                <a:t>A</a:t>
              </a:r>
              <a:endParaRPr lang="en-GB" sz="2500" dirty="0">
                <a:solidFill>
                  <a:schemeClr val="tx1">
                    <a:lumMod val="50000"/>
                    <a:lumOff val="50000"/>
                  </a:schemeClr>
                </a:solidFill>
              </a:endParaRPr>
            </a:p>
          </p:txBody>
        </p:sp>
        <p:sp>
          <p:nvSpPr>
            <p:cNvPr id="12" name="Rectangle 11"/>
            <p:cNvSpPr/>
            <p:nvPr/>
          </p:nvSpPr>
          <p:spPr>
            <a:xfrm>
              <a:off x="1763690" y="1556792"/>
              <a:ext cx="2577495" cy="2388257"/>
            </a:xfrm>
            <a:prstGeom prst="rect">
              <a:avLst/>
            </a:prstGeom>
          </p:spPr>
          <p:txBody>
            <a:bodyPr wrap="square">
              <a:spAutoFit/>
            </a:bodyPr>
            <a:lstStyle/>
            <a:p>
              <a:pPr algn="ctr"/>
              <a:r>
                <a:rPr lang="en-GB" sz="2500" dirty="0" smtClean="0"/>
                <a:t>S</a:t>
              </a:r>
              <a:endParaRPr lang="en-GB" sz="2500" dirty="0"/>
            </a:p>
          </p:txBody>
        </p:sp>
        <p:sp>
          <p:nvSpPr>
            <p:cNvPr id="13" name="Rectangle 12"/>
            <p:cNvSpPr/>
            <p:nvPr/>
          </p:nvSpPr>
          <p:spPr>
            <a:xfrm>
              <a:off x="3203853" y="3789044"/>
              <a:ext cx="2649504" cy="2388257"/>
            </a:xfrm>
            <a:prstGeom prst="rect">
              <a:avLst/>
            </a:prstGeom>
          </p:spPr>
          <p:txBody>
            <a:bodyPr wrap="square">
              <a:spAutoFit/>
            </a:bodyPr>
            <a:lstStyle/>
            <a:p>
              <a:pPr algn="ctr"/>
              <a:r>
                <a:rPr lang="en-GB" sz="2500" dirty="0" smtClean="0">
                  <a:solidFill>
                    <a:schemeClr val="tx1">
                      <a:lumMod val="50000"/>
                      <a:lumOff val="50000"/>
                    </a:schemeClr>
                  </a:solidFill>
                </a:rPr>
                <a:t>E</a:t>
              </a:r>
              <a:endParaRPr lang="en-GB" sz="2500" dirty="0">
                <a:solidFill>
                  <a:schemeClr val="tx1">
                    <a:lumMod val="50000"/>
                    <a:lumOff val="50000"/>
                  </a:schemeClr>
                </a:solidFill>
              </a:endParaRPr>
            </a:p>
          </p:txBody>
        </p:sp>
      </p:grpSp>
      <p:sp>
        <p:nvSpPr>
          <p:cNvPr id="14" name="Title 1"/>
          <p:cNvSpPr>
            <a:spLocks noGrp="1"/>
          </p:cNvSpPr>
          <p:nvPr>
            <p:ph type="title"/>
          </p:nvPr>
        </p:nvSpPr>
        <p:spPr>
          <a:xfrm>
            <a:off x="457200" y="274638"/>
            <a:ext cx="8229600" cy="1143000"/>
          </a:xfrm>
        </p:spPr>
        <p:txBody>
          <a:bodyPr>
            <a:normAutofit/>
          </a:bodyPr>
          <a:lstStyle/>
          <a:p>
            <a:r>
              <a:rPr lang="en-GB" dirty="0" smtClean="0"/>
              <a:t>Are your visualisations...</a:t>
            </a:r>
            <a:br>
              <a:rPr lang="en-GB" dirty="0" smtClean="0"/>
            </a:br>
            <a:r>
              <a:rPr lang="en-GB" dirty="0" smtClean="0"/>
              <a:t>Accurately interpretable?</a:t>
            </a:r>
            <a:endParaRPr lang="en-GB" dirty="0"/>
          </a:p>
        </p:txBody>
      </p:sp>
      <p:sp>
        <p:nvSpPr>
          <p:cNvPr id="15" name="Content Placeholder 2"/>
          <p:cNvSpPr>
            <a:spLocks noGrp="1"/>
          </p:cNvSpPr>
          <p:nvPr>
            <p:ph idx="1"/>
          </p:nvPr>
        </p:nvSpPr>
        <p:spPr>
          <a:xfrm>
            <a:off x="611560" y="5589240"/>
            <a:ext cx="7920880" cy="648072"/>
          </a:xfrm>
        </p:spPr>
        <p:txBody>
          <a:bodyPr>
            <a:normAutofit/>
          </a:bodyPr>
          <a:lstStyle/>
          <a:p>
            <a:pPr lvl="1">
              <a:buNone/>
            </a:pPr>
            <a:r>
              <a:rPr lang="en-GB" sz="1600" dirty="0" smtClean="0">
                <a:hlinkClick r:id="rId2"/>
              </a:rPr>
              <a:t>Cleveland W &amp; McGill R (1985), ‘Graphical Perception and Graphical Methods for Analysing Scientific Data’, </a:t>
            </a:r>
            <a:r>
              <a:rPr lang="en-GB" sz="1600" i="1" dirty="0" smtClean="0">
                <a:hlinkClick r:id="rId2"/>
              </a:rPr>
              <a:t>Science </a:t>
            </a:r>
            <a:r>
              <a:rPr lang="en-GB" sz="1600" dirty="0" smtClean="0">
                <a:hlinkClick r:id="rId2"/>
              </a:rPr>
              <a:t>(229) 4716: 828-833 </a:t>
            </a:r>
            <a:endParaRPr lang="en-GB" sz="1600" dirty="0" smtClean="0"/>
          </a:p>
        </p:txBody>
      </p:sp>
      <p:pic>
        <p:nvPicPr>
          <p:cNvPr id="143364" name="Picture 4" descr="http://www.passionned.com/ranking-of-encoders-by-effectiveness.png">
            <a:hlinkClick r:id="rId3"/>
          </p:cNvPr>
          <p:cNvPicPr>
            <a:picLocks noChangeAspect="1" noChangeArrowheads="1"/>
          </p:cNvPicPr>
          <p:nvPr/>
        </p:nvPicPr>
        <p:blipFill>
          <a:blip r:embed="rId4" cstate="print"/>
          <a:srcRect/>
          <a:stretch>
            <a:fillRect/>
          </a:stretch>
        </p:blipFill>
        <p:spPr bwMode="auto">
          <a:xfrm>
            <a:off x="971600" y="1700808"/>
            <a:ext cx="4732709" cy="3563452"/>
          </a:xfrm>
          <a:prstGeom prst="rect">
            <a:avLst/>
          </a:prstGeom>
          <a:noFill/>
        </p:spPr>
      </p:pic>
      <p:pic>
        <p:nvPicPr>
          <p:cNvPr id="143366" name="Picture 6" descr="http://www.passionned.com/data-visualization-legend-by-ranking-effectiveness.png">
            <a:hlinkClick r:id="rId3"/>
          </p:cNvPr>
          <p:cNvPicPr>
            <a:picLocks noChangeAspect="1" noChangeArrowheads="1"/>
          </p:cNvPicPr>
          <p:nvPr/>
        </p:nvPicPr>
        <p:blipFill>
          <a:blip r:embed="rId5" cstate="print"/>
          <a:srcRect/>
          <a:stretch>
            <a:fillRect/>
          </a:stretch>
        </p:blipFill>
        <p:spPr bwMode="auto">
          <a:xfrm>
            <a:off x="6156176" y="1700808"/>
            <a:ext cx="1944216" cy="3553597"/>
          </a:xfrm>
          <a:prstGeom prst="rect">
            <a:avLst/>
          </a:prstGeom>
          <a:noFill/>
        </p:spPr>
      </p:pic>
      <p:pic>
        <p:nvPicPr>
          <p:cNvPr id="16" name="Picture 15" descr="http://the-sra.org.uk/img/sralogo120x83.jpg"/>
          <p:cNvPicPr/>
          <p:nvPr/>
        </p:nvPicPr>
        <p:blipFill>
          <a:blip r:embed="rId6">
            <a:extLst>
              <a:ext uri="{28A0092B-C50C-407E-A947-70E740481C1C}">
                <a14:useLocalDpi xmlns:a14="http://schemas.microsoft.com/office/drawing/2010/main" val="0"/>
              </a:ext>
            </a:extLst>
          </a:blip>
          <a:srcRect/>
          <a:stretch>
            <a:fillRect/>
          </a:stretch>
        </p:blipFill>
        <p:spPr bwMode="auto">
          <a:xfrm>
            <a:off x="7436485" y="0"/>
            <a:ext cx="1707515" cy="1181100"/>
          </a:xfrm>
          <a:prstGeom prst="rect">
            <a:avLst/>
          </a:prstGeom>
          <a:noFill/>
          <a:ln>
            <a:noFill/>
          </a:ln>
        </p:spPr>
      </p:pic>
    </p:spTree>
    <p:extLst>
      <p:ext uri="{BB962C8B-B14F-4D97-AF65-F5344CB8AC3E}">
        <p14:creationId xmlns:p14="http://schemas.microsoft.com/office/powerpoint/2010/main" val="2104093007"/>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3"/>
          <p:cNvGrpSpPr/>
          <p:nvPr/>
        </p:nvGrpSpPr>
        <p:grpSpPr>
          <a:xfrm>
            <a:off x="-29127" y="5927399"/>
            <a:ext cx="1152128" cy="922946"/>
            <a:chOff x="1547664" y="1556792"/>
            <a:chExt cx="5616624" cy="4620509"/>
          </a:xfrm>
        </p:grpSpPr>
        <p:sp>
          <p:nvSpPr>
            <p:cNvPr id="7" name="Isosceles Triangle 6"/>
            <p:cNvSpPr/>
            <p:nvPr/>
          </p:nvSpPr>
          <p:spPr>
            <a:xfrm>
              <a:off x="1547664" y="1628800"/>
              <a:ext cx="2880320" cy="2088232"/>
            </a:xfrm>
            <a:prstGeom prst="triangl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500" dirty="0"/>
            </a:p>
          </p:txBody>
        </p:sp>
        <p:sp>
          <p:nvSpPr>
            <p:cNvPr id="9" name="Isosceles Triangle 8"/>
            <p:cNvSpPr/>
            <p:nvPr/>
          </p:nvSpPr>
          <p:spPr>
            <a:xfrm>
              <a:off x="3059832" y="3717032"/>
              <a:ext cx="2736304" cy="2088232"/>
            </a:xfrm>
            <a:prstGeom prst="triangle">
              <a:avLst/>
            </a:prstGeom>
            <a:solidFill>
              <a:schemeClr val="bg1">
                <a:lumMod val="6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500" dirty="0"/>
            </a:p>
          </p:txBody>
        </p:sp>
        <p:sp>
          <p:nvSpPr>
            <p:cNvPr id="10" name="Isosceles Triangle 9"/>
            <p:cNvSpPr/>
            <p:nvPr/>
          </p:nvSpPr>
          <p:spPr>
            <a:xfrm>
              <a:off x="4427984" y="1628800"/>
              <a:ext cx="2736304" cy="2088232"/>
            </a:xfrm>
            <a:prstGeom prst="triangle">
              <a:avLst/>
            </a:prstGeom>
            <a:solidFill>
              <a:schemeClr val="bg1">
                <a:lumMod val="6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500" dirty="0"/>
            </a:p>
          </p:txBody>
        </p:sp>
        <p:sp>
          <p:nvSpPr>
            <p:cNvPr id="11" name="Rectangle 10"/>
            <p:cNvSpPr/>
            <p:nvPr/>
          </p:nvSpPr>
          <p:spPr>
            <a:xfrm>
              <a:off x="4499993" y="1556792"/>
              <a:ext cx="2649504" cy="2388257"/>
            </a:xfrm>
            <a:prstGeom prst="rect">
              <a:avLst/>
            </a:prstGeom>
          </p:spPr>
          <p:txBody>
            <a:bodyPr wrap="square">
              <a:spAutoFit/>
            </a:bodyPr>
            <a:lstStyle/>
            <a:p>
              <a:pPr algn="ctr"/>
              <a:r>
                <a:rPr lang="en-GB" sz="2500" dirty="0" smtClean="0">
                  <a:solidFill>
                    <a:schemeClr val="tx1">
                      <a:lumMod val="50000"/>
                      <a:lumOff val="50000"/>
                    </a:schemeClr>
                  </a:solidFill>
                </a:rPr>
                <a:t>A</a:t>
              </a:r>
              <a:endParaRPr lang="en-GB" sz="2500" dirty="0">
                <a:solidFill>
                  <a:schemeClr val="tx1">
                    <a:lumMod val="50000"/>
                    <a:lumOff val="50000"/>
                  </a:schemeClr>
                </a:solidFill>
              </a:endParaRPr>
            </a:p>
          </p:txBody>
        </p:sp>
        <p:sp>
          <p:nvSpPr>
            <p:cNvPr id="12" name="Rectangle 11"/>
            <p:cNvSpPr/>
            <p:nvPr/>
          </p:nvSpPr>
          <p:spPr>
            <a:xfrm>
              <a:off x="1763690" y="1556792"/>
              <a:ext cx="2577495" cy="2388257"/>
            </a:xfrm>
            <a:prstGeom prst="rect">
              <a:avLst/>
            </a:prstGeom>
          </p:spPr>
          <p:txBody>
            <a:bodyPr wrap="square">
              <a:spAutoFit/>
            </a:bodyPr>
            <a:lstStyle/>
            <a:p>
              <a:pPr algn="ctr"/>
              <a:r>
                <a:rPr lang="en-GB" sz="2500" dirty="0" smtClean="0"/>
                <a:t>S</a:t>
              </a:r>
              <a:endParaRPr lang="en-GB" sz="2500" dirty="0"/>
            </a:p>
          </p:txBody>
        </p:sp>
        <p:sp>
          <p:nvSpPr>
            <p:cNvPr id="13" name="Rectangle 12"/>
            <p:cNvSpPr/>
            <p:nvPr/>
          </p:nvSpPr>
          <p:spPr>
            <a:xfrm>
              <a:off x="3203853" y="3789044"/>
              <a:ext cx="2649504" cy="2388257"/>
            </a:xfrm>
            <a:prstGeom prst="rect">
              <a:avLst/>
            </a:prstGeom>
          </p:spPr>
          <p:txBody>
            <a:bodyPr wrap="square">
              <a:spAutoFit/>
            </a:bodyPr>
            <a:lstStyle/>
            <a:p>
              <a:pPr algn="ctr"/>
              <a:r>
                <a:rPr lang="en-GB" sz="2500" dirty="0" smtClean="0">
                  <a:solidFill>
                    <a:schemeClr val="tx1">
                      <a:lumMod val="50000"/>
                      <a:lumOff val="50000"/>
                    </a:schemeClr>
                  </a:solidFill>
                </a:rPr>
                <a:t>E</a:t>
              </a:r>
              <a:endParaRPr lang="en-GB" sz="2500" dirty="0">
                <a:solidFill>
                  <a:schemeClr val="tx1">
                    <a:lumMod val="50000"/>
                    <a:lumOff val="50000"/>
                  </a:schemeClr>
                </a:solidFill>
              </a:endParaRPr>
            </a:p>
          </p:txBody>
        </p:sp>
      </p:grpSp>
      <p:sp>
        <p:nvSpPr>
          <p:cNvPr id="14" name="Title 1"/>
          <p:cNvSpPr>
            <a:spLocks noGrp="1"/>
          </p:cNvSpPr>
          <p:nvPr>
            <p:ph type="title"/>
          </p:nvPr>
        </p:nvSpPr>
        <p:spPr>
          <a:xfrm>
            <a:off x="457200" y="274638"/>
            <a:ext cx="8229600" cy="1143000"/>
          </a:xfrm>
        </p:spPr>
        <p:txBody>
          <a:bodyPr>
            <a:normAutofit/>
          </a:bodyPr>
          <a:lstStyle/>
          <a:p>
            <a:r>
              <a:rPr lang="en-GB" dirty="0" smtClean="0"/>
              <a:t>Are your visualisations...</a:t>
            </a:r>
            <a:br>
              <a:rPr lang="en-GB" dirty="0" smtClean="0"/>
            </a:br>
            <a:r>
              <a:rPr lang="en-GB" dirty="0" smtClean="0"/>
              <a:t>Sensible?</a:t>
            </a:r>
            <a:endParaRPr lang="en-GB" dirty="0"/>
          </a:p>
        </p:txBody>
      </p:sp>
      <p:graphicFrame>
        <p:nvGraphicFramePr>
          <p:cNvPr id="17" name="Chart 16"/>
          <p:cNvGraphicFramePr/>
          <p:nvPr/>
        </p:nvGraphicFramePr>
        <p:xfrm>
          <a:off x="1619672" y="2060848"/>
          <a:ext cx="6192688" cy="3528392"/>
        </p:xfrm>
        <a:graphic>
          <a:graphicData uri="http://schemas.openxmlformats.org/drawingml/2006/chart">
            <c:chart xmlns:c="http://schemas.openxmlformats.org/drawingml/2006/chart" xmlns:r="http://schemas.openxmlformats.org/officeDocument/2006/relationships" r:id="rId2"/>
          </a:graphicData>
        </a:graphic>
      </p:graphicFrame>
      <p:pic>
        <p:nvPicPr>
          <p:cNvPr id="15" name="Picture 14" descr="http://the-sra.org.uk/img/sralogo120x83.jpg"/>
          <p:cNvPicPr/>
          <p:nvPr/>
        </p:nvPicPr>
        <p:blipFill>
          <a:blip r:embed="rId3">
            <a:extLst>
              <a:ext uri="{28A0092B-C50C-407E-A947-70E740481C1C}">
                <a14:useLocalDpi xmlns:a14="http://schemas.microsoft.com/office/drawing/2010/main" val="0"/>
              </a:ext>
            </a:extLst>
          </a:blip>
          <a:srcRect/>
          <a:stretch>
            <a:fillRect/>
          </a:stretch>
        </p:blipFill>
        <p:spPr bwMode="auto">
          <a:xfrm>
            <a:off x="7436485" y="0"/>
            <a:ext cx="1707515" cy="1181100"/>
          </a:xfrm>
          <a:prstGeom prst="rect">
            <a:avLst/>
          </a:prstGeom>
          <a:noFill/>
          <a:ln>
            <a:noFill/>
          </a:ln>
        </p:spPr>
      </p:pic>
    </p:spTree>
    <p:extLst>
      <p:ext uri="{BB962C8B-B14F-4D97-AF65-F5344CB8AC3E}">
        <p14:creationId xmlns:p14="http://schemas.microsoft.com/office/powerpoint/2010/main" val="2883678239"/>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3"/>
          <p:cNvGrpSpPr/>
          <p:nvPr/>
        </p:nvGrpSpPr>
        <p:grpSpPr>
          <a:xfrm>
            <a:off x="0" y="5965019"/>
            <a:ext cx="1152128" cy="922946"/>
            <a:chOff x="1547664" y="1556792"/>
            <a:chExt cx="5616624" cy="4620509"/>
          </a:xfrm>
        </p:grpSpPr>
        <p:sp>
          <p:nvSpPr>
            <p:cNvPr id="7" name="Isosceles Triangle 6"/>
            <p:cNvSpPr/>
            <p:nvPr/>
          </p:nvSpPr>
          <p:spPr>
            <a:xfrm>
              <a:off x="1547664" y="1628800"/>
              <a:ext cx="2880320" cy="2088232"/>
            </a:xfrm>
            <a:prstGeom prst="triangle">
              <a:avLst/>
            </a:prstGeom>
            <a:solidFill>
              <a:schemeClr val="bg1">
                <a:lumMod val="6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500" dirty="0"/>
            </a:p>
          </p:txBody>
        </p:sp>
        <p:sp>
          <p:nvSpPr>
            <p:cNvPr id="9" name="Isosceles Triangle 8"/>
            <p:cNvSpPr/>
            <p:nvPr/>
          </p:nvSpPr>
          <p:spPr>
            <a:xfrm>
              <a:off x="3059832" y="3717032"/>
              <a:ext cx="2736304" cy="2088232"/>
            </a:xfrm>
            <a:prstGeom prst="triangle">
              <a:avLst/>
            </a:prstGeom>
            <a:solidFill>
              <a:schemeClr val="bg1">
                <a:lumMod val="6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500" dirty="0"/>
            </a:p>
          </p:txBody>
        </p:sp>
        <p:sp>
          <p:nvSpPr>
            <p:cNvPr id="10" name="Isosceles Triangle 9"/>
            <p:cNvSpPr/>
            <p:nvPr/>
          </p:nvSpPr>
          <p:spPr>
            <a:xfrm>
              <a:off x="4427984" y="1628800"/>
              <a:ext cx="2736304" cy="2088232"/>
            </a:xfrm>
            <a:prstGeom prst="triangl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500" dirty="0"/>
            </a:p>
          </p:txBody>
        </p:sp>
        <p:sp>
          <p:nvSpPr>
            <p:cNvPr id="11" name="Rectangle 10"/>
            <p:cNvSpPr/>
            <p:nvPr/>
          </p:nvSpPr>
          <p:spPr>
            <a:xfrm>
              <a:off x="4499993" y="1556792"/>
              <a:ext cx="2649504" cy="2388257"/>
            </a:xfrm>
            <a:prstGeom prst="rect">
              <a:avLst/>
            </a:prstGeom>
          </p:spPr>
          <p:txBody>
            <a:bodyPr wrap="square">
              <a:spAutoFit/>
            </a:bodyPr>
            <a:lstStyle/>
            <a:p>
              <a:pPr algn="ctr"/>
              <a:r>
                <a:rPr lang="en-GB" sz="2500" dirty="0" smtClean="0"/>
                <a:t>A</a:t>
              </a:r>
              <a:endParaRPr lang="en-GB" sz="2500" dirty="0"/>
            </a:p>
          </p:txBody>
        </p:sp>
        <p:sp>
          <p:nvSpPr>
            <p:cNvPr id="12" name="Rectangle 11"/>
            <p:cNvSpPr/>
            <p:nvPr/>
          </p:nvSpPr>
          <p:spPr>
            <a:xfrm>
              <a:off x="1763690" y="1556792"/>
              <a:ext cx="2577495" cy="2388257"/>
            </a:xfrm>
            <a:prstGeom prst="rect">
              <a:avLst/>
            </a:prstGeom>
          </p:spPr>
          <p:txBody>
            <a:bodyPr wrap="square">
              <a:spAutoFit/>
            </a:bodyPr>
            <a:lstStyle/>
            <a:p>
              <a:pPr algn="ctr"/>
              <a:r>
                <a:rPr lang="en-GB" sz="2500" dirty="0" smtClean="0">
                  <a:solidFill>
                    <a:schemeClr val="bg1">
                      <a:lumMod val="50000"/>
                    </a:schemeClr>
                  </a:solidFill>
                </a:rPr>
                <a:t>S</a:t>
              </a:r>
              <a:endParaRPr lang="en-GB" sz="2500" dirty="0">
                <a:solidFill>
                  <a:schemeClr val="bg1">
                    <a:lumMod val="50000"/>
                  </a:schemeClr>
                </a:solidFill>
              </a:endParaRPr>
            </a:p>
          </p:txBody>
        </p:sp>
        <p:sp>
          <p:nvSpPr>
            <p:cNvPr id="13" name="Rectangle 12"/>
            <p:cNvSpPr/>
            <p:nvPr/>
          </p:nvSpPr>
          <p:spPr>
            <a:xfrm>
              <a:off x="3203853" y="3789044"/>
              <a:ext cx="2649504" cy="2388257"/>
            </a:xfrm>
            <a:prstGeom prst="rect">
              <a:avLst/>
            </a:prstGeom>
          </p:spPr>
          <p:txBody>
            <a:bodyPr wrap="square">
              <a:spAutoFit/>
            </a:bodyPr>
            <a:lstStyle/>
            <a:p>
              <a:pPr algn="ctr"/>
              <a:r>
                <a:rPr lang="en-GB" sz="2500" dirty="0" smtClean="0">
                  <a:solidFill>
                    <a:schemeClr val="tx1">
                      <a:lumMod val="50000"/>
                      <a:lumOff val="50000"/>
                    </a:schemeClr>
                  </a:solidFill>
                </a:rPr>
                <a:t>E</a:t>
              </a:r>
              <a:endParaRPr lang="en-GB" sz="2500" dirty="0">
                <a:solidFill>
                  <a:schemeClr val="tx1">
                    <a:lumMod val="50000"/>
                    <a:lumOff val="50000"/>
                  </a:schemeClr>
                </a:solidFill>
              </a:endParaRPr>
            </a:p>
          </p:txBody>
        </p:sp>
      </p:grpSp>
      <p:sp>
        <p:nvSpPr>
          <p:cNvPr id="16" name="Title 1"/>
          <p:cNvSpPr txBox="1">
            <a:spLocks/>
          </p:cNvSpPr>
          <p:nvPr/>
        </p:nvSpPr>
        <p:spPr>
          <a:xfrm>
            <a:off x="457200" y="274638"/>
            <a:ext cx="8229600" cy="1143000"/>
          </a:xfrm>
          <a:prstGeom prst="rect">
            <a:avLst/>
          </a:prstGeom>
        </p:spPr>
        <p:txBody>
          <a:bodyPr vert="horz" lIns="91440" tIns="45720" rIns="91440" bIns="45720" rtlCol="0" anchor="ctr">
            <a:normAutofit fontScale="90000" lnSpcReduction="20000"/>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GB" sz="4400" dirty="0" smtClean="0">
                <a:latin typeface="+mj-lt"/>
                <a:ea typeface="+mj-ea"/>
                <a:cs typeface="+mj-cs"/>
              </a:rPr>
              <a:t>Visualisations </a:t>
            </a:r>
          </a:p>
          <a:p>
            <a:pPr marL="0" marR="0" lvl="0" indent="0" algn="ctr" defTabSz="914400" rtl="0" eaLnBrk="1" fontAlgn="auto" latinLnBrk="0" hangingPunct="1">
              <a:lnSpc>
                <a:spcPct val="100000"/>
              </a:lnSpc>
              <a:spcBef>
                <a:spcPct val="0"/>
              </a:spcBef>
              <a:spcAft>
                <a:spcPts val="0"/>
              </a:spcAft>
              <a:buClrTx/>
              <a:buSzTx/>
              <a:buFontTx/>
              <a:buNone/>
              <a:tabLst/>
              <a:defRPr/>
            </a:pPr>
            <a:r>
              <a:rPr lang="en-GB" sz="4400" dirty="0" smtClean="0">
                <a:latin typeface="+mj-lt"/>
                <a:ea typeface="+mj-ea"/>
                <a:cs typeface="+mj-cs"/>
              </a:rPr>
              <a:t>and colour</a:t>
            </a:r>
            <a:endParaRPr kumimoji="0" lang="en-GB" sz="4400" b="0" i="0" u="none" strike="noStrike" kern="1200" cap="none" spc="0" normalizeH="0" baseline="0" noProof="0" dirty="0" smtClean="0">
              <a:ln>
                <a:noFill/>
              </a:ln>
              <a:solidFill>
                <a:schemeClr val="tx1"/>
              </a:solidFill>
              <a:effectLst/>
              <a:uLnTx/>
              <a:uFillTx/>
              <a:latin typeface="+mj-lt"/>
              <a:ea typeface="+mj-ea"/>
              <a:cs typeface="+mj-cs"/>
            </a:endParaRPr>
          </a:p>
        </p:txBody>
      </p:sp>
      <p:pic>
        <p:nvPicPr>
          <p:cNvPr id="18" name="Picture 2" descr="http://i2.wp.com/dustn.tv/wp-content/uploads/2012/07/color-communication-guide.png?resize=610%2C1074">
            <a:hlinkClick r:id="rId2"/>
          </p:cNvPr>
          <p:cNvPicPr>
            <a:picLocks noChangeAspect="1" noChangeArrowheads="1"/>
          </p:cNvPicPr>
          <p:nvPr/>
        </p:nvPicPr>
        <p:blipFill>
          <a:blip r:embed="rId3" cstate="print"/>
          <a:srcRect/>
          <a:stretch>
            <a:fillRect/>
          </a:stretch>
        </p:blipFill>
        <p:spPr bwMode="auto">
          <a:xfrm>
            <a:off x="3491880" y="1772816"/>
            <a:ext cx="2415683" cy="4253187"/>
          </a:xfrm>
          <a:prstGeom prst="rect">
            <a:avLst/>
          </a:prstGeom>
          <a:noFill/>
        </p:spPr>
      </p:pic>
      <p:pic>
        <p:nvPicPr>
          <p:cNvPr id="14" name="Picture 13" descr="http://the-sra.org.uk/img/sralogo120x83.jpg"/>
          <p:cNvPicPr/>
          <p:nvPr/>
        </p:nvPicPr>
        <p:blipFill>
          <a:blip r:embed="rId4">
            <a:extLst>
              <a:ext uri="{28A0092B-C50C-407E-A947-70E740481C1C}">
                <a14:useLocalDpi xmlns:a14="http://schemas.microsoft.com/office/drawing/2010/main" val="0"/>
              </a:ext>
            </a:extLst>
          </a:blip>
          <a:srcRect/>
          <a:stretch>
            <a:fillRect/>
          </a:stretch>
        </p:blipFill>
        <p:spPr bwMode="auto">
          <a:xfrm>
            <a:off x="7436485" y="0"/>
            <a:ext cx="1707515" cy="1181100"/>
          </a:xfrm>
          <a:prstGeom prst="rect">
            <a:avLst/>
          </a:prstGeom>
          <a:noFill/>
          <a:ln>
            <a:noFill/>
          </a:ln>
        </p:spPr>
      </p:pic>
    </p:spTree>
    <p:extLst>
      <p:ext uri="{BB962C8B-B14F-4D97-AF65-F5344CB8AC3E}">
        <p14:creationId xmlns:p14="http://schemas.microsoft.com/office/powerpoint/2010/main" val="3530762611"/>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3"/>
          <p:cNvGrpSpPr/>
          <p:nvPr/>
        </p:nvGrpSpPr>
        <p:grpSpPr>
          <a:xfrm>
            <a:off x="-7904" y="5959793"/>
            <a:ext cx="1152128" cy="922946"/>
            <a:chOff x="1547664" y="1556792"/>
            <a:chExt cx="5616624" cy="4620509"/>
          </a:xfrm>
        </p:grpSpPr>
        <p:sp>
          <p:nvSpPr>
            <p:cNvPr id="7" name="Isosceles Triangle 6"/>
            <p:cNvSpPr/>
            <p:nvPr/>
          </p:nvSpPr>
          <p:spPr>
            <a:xfrm>
              <a:off x="1547664" y="1628800"/>
              <a:ext cx="2880320" cy="2088232"/>
            </a:xfrm>
            <a:prstGeom prst="triangle">
              <a:avLst/>
            </a:prstGeom>
            <a:solidFill>
              <a:schemeClr val="bg1">
                <a:lumMod val="6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500" dirty="0"/>
            </a:p>
          </p:txBody>
        </p:sp>
        <p:sp>
          <p:nvSpPr>
            <p:cNvPr id="9" name="Isosceles Triangle 8"/>
            <p:cNvSpPr/>
            <p:nvPr/>
          </p:nvSpPr>
          <p:spPr>
            <a:xfrm>
              <a:off x="3059832" y="3717032"/>
              <a:ext cx="2736304" cy="2088232"/>
            </a:xfrm>
            <a:prstGeom prst="triangle">
              <a:avLst/>
            </a:prstGeom>
            <a:solidFill>
              <a:schemeClr val="bg1">
                <a:lumMod val="6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500" dirty="0"/>
            </a:p>
          </p:txBody>
        </p:sp>
        <p:sp>
          <p:nvSpPr>
            <p:cNvPr id="10" name="Isosceles Triangle 9"/>
            <p:cNvSpPr/>
            <p:nvPr/>
          </p:nvSpPr>
          <p:spPr>
            <a:xfrm>
              <a:off x="4427984" y="1628800"/>
              <a:ext cx="2736304" cy="2088232"/>
            </a:xfrm>
            <a:prstGeom prst="triangl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500" dirty="0"/>
            </a:p>
          </p:txBody>
        </p:sp>
        <p:sp>
          <p:nvSpPr>
            <p:cNvPr id="11" name="Rectangle 10"/>
            <p:cNvSpPr/>
            <p:nvPr/>
          </p:nvSpPr>
          <p:spPr>
            <a:xfrm>
              <a:off x="4499993" y="1556792"/>
              <a:ext cx="2649504" cy="2388257"/>
            </a:xfrm>
            <a:prstGeom prst="rect">
              <a:avLst/>
            </a:prstGeom>
          </p:spPr>
          <p:txBody>
            <a:bodyPr wrap="square">
              <a:spAutoFit/>
            </a:bodyPr>
            <a:lstStyle/>
            <a:p>
              <a:pPr algn="ctr"/>
              <a:r>
                <a:rPr lang="en-GB" sz="2500" dirty="0" smtClean="0"/>
                <a:t>A</a:t>
              </a:r>
              <a:endParaRPr lang="en-GB" sz="2500" dirty="0"/>
            </a:p>
          </p:txBody>
        </p:sp>
        <p:sp>
          <p:nvSpPr>
            <p:cNvPr id="12" name="Rectangle 11"/>
            <p:cNvSpPr/>
            <p:nvPr/>
          </p:nvSpPr>
          <p:spPr>
            <a:xfrm>
              <a:off x="1763690" y="1556792"/>
              <a:ext cx="2577495" cy="2388257"/>
            </a:xfrm>
            <a:prstGeom prst="rect">
              <a:avLst/>
            </a:prstGeom>
          </p:spPr>
          <p:txBody>
            <a:bodyPr wrap="square">
              <a:spAutoFit/>
            </a:bodyPr>
            <a:lstStyle/>
            <a:p>
              <a:pPr algn="ctr"/>
              <a:r>
                <a:rPr lang="en-GB" sz="2500" dirty="0" smtClean="0">
                  <a:solidFill>
                    <a:schemeClr val="bg1">
                      <a:lumMod val="50000"/>
                    </a:schemeClr>
                  </a:solidFill>
                </a:rPr>
                <a:t>S</a:t>
              </a:r>
              <a:endParaRPr lang="en-GB" sz="2500" dirty="0">
                <a:solidFill>
                  <a:schemeClr val="bg1">
                    <a:lumMod val="50000"/>
                  </a:schemeClr>
                </a:solidFill>
              </a:endParaRPr>
            </a:p>
          </p:txBody>
        </p:sp>
        <p:sp>
          <p:nvSpPr>
            <p:cNvPr id="13" name="Rectangle 12"/>
            <p:cNvSpPr/>
            <p:nvPr/>
          </p:nvSpPr>
          <p:spPr>
            <a:xfrm>
              <a:off x="3203853" y="3789044"/>
              <a:ext cx="2649504" cy="2388257"/>
            </a:xfrm>
            <a:prstGeom prst="rect">
              <a:avLst/>
            </a:prstGeom>
          </p:spPr>
          <p:txBody>
            <a:bodyPr wrap="square">
              <a:spAutoFit/>
            </a:bodyPr>
            <a:lstStyle/>
            <a:p>
              <a:pPr algn="ctr"/>
              <a:r>
                <a:rPr lang="en-GB" sz="2500" dirty="0" smtClean="0">
                  <a:solidFill>
                    <a:schemeClr val="tx1">
                      <a:lumMod val="50000"/>
                      <a:lumOff val="50000"/>
                    </a:schemeClr>
                  </a:solidFill>
                </a:rPr>
                <a:t>E</a:t>
              </a:r>
              <a:endParaRPr lang="en-GB" sz="2500" dirty="0">
                <a:solidFill>
                  <a:schemeClr val="tx1">
                    <a:lumMod val="50000"/>
                    <a:lumOff val="50000"/>
                  </a:schemeClr>
                </a:solidFill>
              </a:endParaRPr>
            </a:p>
          </p:txBody>
        </p:sp>
      </p:grpSp>
      <p:sp>
        <p:nvSpPr>
          <p:cNvPr id="14" name="Title 1"/>
          <p:cNvSpPr>
            <a:spLocks noGrp="1"/>
          </p:cNvSpPr>
          <p:nvPr>
            <p:ph type="title"/>
          </p:nvPr>
        </p:nvSpPr>
        <p:spPr>
          <a:xfrm>
            <a:off x="395536" y="2852936"/>
            <a:ext cx="8229600" cy="1143000"/>
          </a:xfrm>
        </p:spPr>
        <p:txBody>
          <a:bodyPr/>
          <a:lstStyle/>
          <a:p>
            <a:r>
              <a:rPr lang="en-GB" b="1" dirty="0" smtClean="0">
                <a:solidFill>
                  <a:srgbClr val="002060"/>
                </a:solidFill>
              </a:rPr>
              <a:t>Why is </a:t>
            </a:r>
            <a:r>
              <a:rPr lang="en-GB" b="1" dirty="0" err="1" smtClean="0">
                <a:solidFill>
                  <a:srgbClr val="002060"/>
                </a:solidFill>
              </a:rPr>
              <a:t>Facebook</a:t>
            </a:r>
            <a:r>
              <a:rPr lang="en-GB" b="1" dirty="0" smtClean="0">
                <a:solidFill>
                  <a:srgbClr val="002060"/>
                </a:solidFill>
              </a:rPr>
              <a:t> blue?</a:t>
            </a:r>
            <a:endParaRPr lang="en-GB" b="1" dirty="0">
              <a:solidFill>
                <a:srgbClr val="002060"/>
              </a:solidFill>
            </a:endParaRPr>
          </a:p>
        </p:txBody>
      </p:sp>
      <p:sp>
        <p:nvSpPr>
          <p:cNvPr id="15" name="Title 1"/>
          <p:cNvSpPr txBox="1">
            <a:spLocks/>
          </p:cNvSpPr>
          <p:nvPr/>
        </p:nvSpPr>
        <p:spPr>
          <a:xfrm>
            <a:off x="457200" y="274638"/>
            <a:ext cx="8229600" cy="1143000"/>
          </a:xfrm>
          <a:prstGeom prst="rect">
            <a:avLst/>
          </a:prstGeom>
        </p:spPr>
        <p:txBody>
          <a:bodyPr vert="horz" lIns="91440" tIns="45720" rIns="91440" bIns="45720" rtlCol="0" anchor="ctr">
            <a:normAutofit fontScale="90000" lnSpcReduction="20000"/>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GB" sz="4400" b="0" i="0" u="none" strike="noStrike" kern="1200" cap="none" spc="0" normalizeH="0" baseline="0" noProof="0" dirty="0" smtClean="0">
                <a:ln>
                  <a:noFill/>
                </a:ln>
                <a:solidFill>
                  <a:schemeClr val="tx1"/>
                </a:solidFill>
                <a:effectLst/>
                <a:uLnTx/>
                <a:uFillTx/>
                <a:latin typeface="+mj-lt"/>
                <a:ea typeface="+mj-ea"/>
                <a:cs typeface="+mj-cs"/>
              </a:rPr>
              <a:t>Colour and </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GB" sz="4400" b="0" i="0" u="none" strike="noStrike" kern="1200" cap="none" spc="0" normalizeH="0" baseline="0" noProof="0" dirty="0" smtClean="0">
                <a:ln>
                  <a:noFill/>
                </a:ln>
                <a:solidFill>
                  <a:schemeClr val="tx1"/>
                </a:solidFill>
                <a:effectLst/>
                <a:uLnTx/>
                <a:uFillTx/>
                <a:latin typeface="+mj-lt"/>
                <a:ea typeface="+mj-ea"/>
                <a:cs typeface="+mj-cs"/>
              </a:rPr>
              <a:t>accessibility</a:t>
            </a:r>
            <a:endParaRPr kumimoji="0" lang="en-GB" sz="4400" b="0" i="0" u="none" strike="noStrike" kern="1200" cap="none" spc="0" normalizeH="0" baseline="0" noProof="0" dirty="0">
              <a:ln>
                <a:noFill/>
              </a:ln>
              <a:solidFill>
                <a:schemeClr val="tx1"/>
              </a:solidFill>
              <a:effectLst/>
              <a:uLnTx/>
              <a:uFillTx/>
              <a:latin typeface="+mj-lt"/>
              <a:ea typeface="+mj-ea"/>
              <a:cs typeface="+mj-cs"/>
            </a:endParaRPr>
          </a:p>
        </p:txBody>
      </p:sp>
      <p:pic>
        <p:nvPicPr>
          <p:cNvPr id="16" name="Picture 15" descr="http://the-sra.org.uk/img/sralogo120x83.jpg"/>
          <p:cNvPicPr/>
          <p:nvPr/>
        </p:nvPicPr>
        <p:blipFill>
          <a:blip r:embed="rId2">
            <a:extLst>
              <a:ext uri="{28A0092B-C50C-407E-A947-70E740481C1C}">
                <a14:useLocalDpi xmlns:a14="http://schemas.microsoft.com/office/drawing/2010/main" val="0"/>
              </a:ext>
            </a:extLst>
          </a:blip>
          <a:srcRect/>
          <a:stretch>
            <a:fillRect/>
          </a:stretch>
        </p:blipFill>
        <p:spPr bwMode="auto">
          <a:xfrm>
            <a:off x="7436485" y="0"/>
            <a:ext cx="1707515" cy="1181100"/>
          </a:xfrm>
          <a:prstGeom prst="rect">
            <a:avLst/>
          </a:prstGeom>
          <a:noFill/>
          <a:ln>
            <a:noFill/>
          </a:ln>
        </p:spPr>
      </p:pic>
    </p:spTree>
    <p:extLst>
      <p:ext uri="{BB962C8B-B14F-4D97-AF65-F5344CB8AC3E}">
        <p14:creationId xmlns:p14="http://schemas.microsoft.com/office/powerpoint/2010/main" val="1550173334"/>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3"/>
          <p:cNvGrpSpPr/>
          <p:nvPr/>
        </p:nvGrpSpPr>
        <p:grpSpPr>
          <a:xfrm>
            <a:off x="18021" y="5935054"/>
            <a:ext cx="1152128" cy="922946"/>
            <a:chOff x="1547664" y="1556792"/>
            <a:chExt cx="5616624" cy="4620509"/>
          </a:xfrm>
        </p:grpSpPr>
        <p:sp>
          <p:nvSpPr>
            <p:cNvPr id="7" name="Isosceles Triangle 6"/>
            <p:cNvSpPr/>
            <p:nvPr/>
          </p:nvSpPr>
          <p:spPr>
            <a:xfrm>
              <a:off x="1547664" y="1628800"/>
              <a:ext cx="2880320" cy="2088232"/>
            </a:xfrm>
            <a:prstGeom prst="triangle">
              <a:avLst/>
            </a:prstGeom>
            <a:solidFill>
              <a:schemeClr val="bg1">
                <a:lumMod val="6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500" dirty="0"/>
            </a:p>
          </p:txBody>
        </p:sp>
        <p:sp>
          <p:nvSpPr>
            <p:cNvPr id="9" name="Isosceles Triangle 8"/>
            <p:cNvSpPr/>
            <p:nvPr/>
          </p:nvSpPr>
          <p:spPr>
            <a:xfrm>
              <a:off x="3059832" y="3717032"/>
              <a:ext cx="2736304" cy="2088232"/>
            </a:xfrm>
            <a:prstGeom prst="triangle">
              <a:avLst/>
            </a:prstGeom>
            <a:solidFill>
              <a:schemeClr val="bg1">
                <a:lumMod val="6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500" dirty="0"/>
            </a:p>
          </p:txBody>
        </p:sp>
        <p:sp>
          <p:nvSpPr>
            <p:cNvPr id="10" name="Isosceles Triangle 9"/>
            <p:cNvSpPr/>
            <p:nvPr/>
          </p:nvSpPr>
          <p:spPr>
            <a:xfrm>
              <a:off x="4427984" y="1628800"/>
              <a:ext cx="2736304" cy="2088232"/>
            </a:xfrm>
            <a:prstGeom prst="triangl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500" dirty="0"/>
            </a:p>
          </p:txBody>
        </p:sp>
        <p:sp>
          <p:nvSpPr>
            <p:cNvPr id="11" name="Rectangle 10"/>
            <p:cNvSpPr/>
            <p:nvPr/>
          </p:nvSpPr>
          <p:spPr>
            <a:xfrm>
              <a:off x="4499993" y="1556792"/>
              <a:ext cx="2649504" cy="2388257"/>
            </a:xfrm>
            <a:prstGeom prst="rect">
              <a:avLst/>
            </a:prstGeom>
          </p:spPr>
          <p:txBody>
            <a:bodyPr wrap="square">
              <a:spAutoFit/>
            </a:bodyPr>
            <a:lstStyle/>
            <a:p>
              <a:pPr algn="ctr"/>
              <a:r>
                <a:rPr lang="en-GB" sz="2500" dirty="0" smtClean="0"/>
                <a:t>A</a:t>
              </a:r>
              <a:endParaRPr lang="en-GB" sz="2500" dirty="0"/>
            </a:p>
          </p:txBody>
        </p:sp>
        <p:sp>
          <p:nvSpPr>
            <p:cNvPr id="12" name="Rectangle 11"/>
            <p:cNvSpPr/>
            <p:nvPr/>
          </p:nvSpPr>
          <p:spPr>
            <a:xfrm>
              <a:off x="1763690" y="1556792"/>
              <a:ext cx="2577495" cy="2388257"/>
            </a:xfrm>
            <a:prstGeom prst="rect">
              <a:avLst/>
            </a:prstGeom>
          </p:spPr>
          <p:txBody>
            <a:bodyPr wrap="square">
              <a:spAutoFit/>
            </a:bodyPr>
            <a:lstStyle/>
            <a:p>
              <a:pPr algn="ctr"/>
              <a:r>
                <a:rPr lang="en-GB" sz="2500" dirty="0" smtClean="0">
                  <a:solidFill>
                    <a:schemeClr val="bg1">
                      <a:lumMod val="50000"/>
                    </a:schemeClr>
                  </a:solidFill>
                </a:rPr>
                <a:t>S</a:t>
              </a:r>
              <a:endParaRPr lang="en-GB" sz="2500" dirty="0">
                <a:solidFill>
                  <a:schemeClr val="bg1">
                    <a:lumMod val="50000"/>
                  </a:schemeClr>
                </a:solidFill>
              </a:endParaRPr>
            </a:p>
          </p:txBody>
        </p:sp>
        <p:sp>
          <p:nvSpPr>
            <p:cNvPr id="13" name="Rectangle 12"/>
            <p:cNvSpPr/>
            <p:nvPr/>
          </p:nvSpPr>
          <p:spPr>
            <a:xfrm>
              <a:off x="3203853" y="3789044"/>
              <a:ext cx="2649504" cy="2388257"/>
            </a:xfrm>
            <a:prstGeom prst="rect">
              <a:avLst/>
            </a:prstGeom>
          </p:spPr>
          <p:txBody>
            <a:bodyPr wrap="square">
              <a:spAutoFit/>
            </a:bodyPr>
            <a:lstStyle/>
            <a:p>
              <a:pPr algn="ctr"/>
              <a:r>
                <a:rPr lang="en-GB" sz="2500" dirty="0" smtClean="0">
                  <a:solidFill>
                    <a:schemeClr val="tx1">
                      <a:lumMod val="50000"/>
                      <a:lumOff val="50000"/>
                    </a:schemeClr>
                  </a:solidFill>
                </a:rPr>
                <a:t>E</a:t>
              </a:r>
              <a:endParaRPr lang="en-GB" sz="2500" dirty="0">
                <a:solidFill>
                  <a:schemeClr val="tx1">
                    <a:lumMod val="50000"/>
                    <a:lumOff val="50000"/>
                  </a:schemeClr>
                </a:solidFill>
              </a:endParaRPr>
            </a:p>
          </p:txBody>
        </p:sp>
      </p:grpSp>
      <p:sp>
        <p:nvSpPr>
          <p:cNvPr id="15" name="Title 1"/>
          <p:cNvSpPr txBox="1">
            <a:spLocks/>
          </p:cNvSpPr>
          <p:nvPr/>
        </p:nvSpPr>
        <p:spPr>
          <a:xfrm>
            <a:off x="457200" y="274638"/>
            <a:ext cx="8229600" cy="1143000"/>
          </a:xfrm>
          <a:prstGeom prst="rect">
            <a:avLst/>
          </a:prstGeom>
        </p:spPr>
        <p:txBody>
          <a:bodyPr vert="horz" lIns="91440" tIns="45720" rIns="91440" bIns="45720" rtlCol="0" anchor="ctr">
            <a:normAutofit fontScale="60000" lnSpcReduction="20000"/>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GB" sz="4400" b="0" i="0" u="none" strike="noStrike" kern="1200" cap="none" spc="0" normalizeH="0" baseline="0" noProof="0" dirty="0" smtClean="0">
                <a:ln>
                  <a:noFill/>
                </a:ln>
                <a:solidFill>
                  <a:schemeClr val="tx1"/>
                </a:solidFill>
                <a:effectLst/>
                <a:uLnTx/>
                <a:uFillTx/>
                <a:latin typeface="+mj-lt"/>
                <a:ea typeface="+mj-ea"/>
                <a:cs typeface="+mj-cs"/>
              </a:rPr>
              <a:t>Colour and </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GB" sz="4400" b="0" i="0" u="none" strike="noStrike" kern="1200" cap="none" spc="0" normalizeH="0" baseline="0" noProof="0" dirty="0" smtClean="0">
                <a:ln>
                  <a:noFill/>
                </a:ln>
                <a:solidFill>
                  <a:schemeClr val="tx1"/>
                </a:solidFill>
                <a:effectLst/>
                <a:uLnTx/>
                <a:uFillTx/>
                <a:latin typeface="+mj-lt"/>
                <a:ea typeface="+mj-ea"/>
                <a:cs typeface="+mj-cs"/>
              </a:rPr>
              <a:t>appropriateness</a:t>
            </a:r>
            <a:r>
              <a:rPr kumimoji="0" lang="en-GB" sz="4400" b="0" i="0" u="none" strike="noStrike" kern="1200" cap="none" spc="0" normalizeH="0" noProof="0" dirty="0" smtClean="0">
                <a:ln>
                  <a:noFill/>
                </a:ln>
                <a:solidFill>
                  <a:schemeClr val="tx1"/>
                </a:solidFill>
                <a:effectLst/>
                <a:uLnTx/>
                <a:uFillTx/>
                <a:latin typeface="+mj-lt"/>
                <a:ea typeface="+mj-ea"/>
                <a:cs typeface="+mj-cs"/>
              </a:rPr>
              <a:t> </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GB" sz="4400" b="0" i="0" u="none" strike="noStrike" kern="1200" cap="none" spc="0" normalizeH="0" noProof="0" dirty="0" smtClean="0">
                <a:ln>
                  <a:noFill/>
                </a:ln>
                <a:solidFill>
                  <a:schemeClr val="tx1"/>
                </a:solidFill>
                <a:effectLst/>
                <a:uLnTx/>
                <a:uFillTx/>
                <a:latin typeface="+mj-lt"/>
                <a:ea typeface="+mj-ea"/>
                <a:cs typeface="+mj-cs"/>
              </a:rPr>
              <a:t>to variables</a:t>
            </a:r>
            <a:endParaRPr kumimoji="0" lang="en-GB" sz="4400" b="0" i="0" u="none" strike="noStrike" kern="1200" cap="none" spc="0" normalizeH="0" baseline="0" noProof="0" dirty="0">
              <a:ln>
                <a:noFill/>
              </a:ln>
              <a:solidFill>
                <a:schemeClr val="tx1"/>
              </a:solidFill>
              <a:effectLst/>
              <a:uLnTx/>
              <a:uFillTx/>
              <a:latin typeface="+mj-lt"/>
              <a:ea typeface="+mj-ea"/>
              <a:cs typeface="+mj-cs"/>
            </a:endParaRPr>
          </a:p>
        </p:txBody>
      </p:sp>
      <p:sp>
        <p:nvSpPr>
          <p:cNvPr id="16" name="Rectangle 15"/>
          <p:cNvSpPr/>
          <p:nvPr/>
        </p:nvSpPr>
        <p:spPr>
          <a:xfrm>
            <a:off x="2339752" y="2564904"/>
            <a:ext cx="720080" cy="10801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17"/>
          <p:cNvSpPr/>
          <p:nvPr/>
        </p:nvSpPr>
        <p:spPr>
          <a:xfrm>
            <a:off x="3059832" y="2564904"/>
            <a:ext cx="720080" cy="108012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18"/>
          <p:cNvSpPr/>
          <p:nvPr/>
        </p:nvSpPr>
        <p:spPr>
          <a:xfrm>
            <a:off x="3779912" y="2564904"/>
            <a:ext cx="720080" cy="1080120"/>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ectangle 19"/>
          <p:cNvSpPr/>
          <p:nvPr/>
        </p:nvSpPr>
        <p:spPr>
          <a:xfrm>
            <a:off x="4499992" y="2564904"/>
            <a:ext cx="720080" cy="108012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20"/>
          <p:cNvSpPr/>
          <p:nvPr/>
        </p:nvSpPr>
        <p:spPr>
          <a:xfrm>
            <a:off x="5220072" y="2564904"/>
            <a:ext cx="720080" cy="108012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tangle 21"/>
          <p:cNvSpPr/>
          <p:nvPr/>
        </p:nvSpPr>
        <p:spPr>
          <a:xfrm>
            <a:off x="5940152" y="2564904"/>
            <a:ext cx="720080" cy="108012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22"/>
          <p:cNvSpPr/>
          <p:nvPr/>
        </p:nvSpPr>
        <p:spPr>
          <a:xfrm>
            <a:off x="2339752" y="4077072"/>
            <a:ext cx="720080" cy="108012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Rectangle 23"/>
          <p:cNvSpPr/>
          <p:nvPr/>
        </p:nvSpPr>
        <p:spPr>
          <a:xfrm>
            <a:off x="3059832" y="4077072"/>
            <a:ext cx="720080" cy="108012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Rectangle 24"/>
          <p:cNvSpPr/>
          <p:nvPr/>
        </p:nvSpPr>
        <p:spPr>
          <a:xfrm>
            <a:off x="3779912" y="4077072"/>
            <a:ext cx="720080" cy="108012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ectangle 25"/>
          <p:cNvSpPr/>
          <p:nvPr/>
        </p:nvSpPr>
        <p:spPr>
          <a:xfrm>
            <a:off x="4499992" y="4077072"/>
            <a:ext cx="720080" cy="108012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Rectangle 26"/>
          <p:cNvSpPr/>
          <p:nvPr/>
        </p:nvSpPr>
        <p:spPr>
          <a:xfrm>
            <a:off x="5220072" y="4077072"/>
            <a:ext cx="720080" cy="108012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Rectangle 27"/>
          <p:cNvSpPr/>
          <p:nvPr/>
        </p:nvSpPr>
        <p:spPr>
          <a:xfrm>
            <a:off x="5940152" y="4077072"/>
            <a:ext cx="720080" cy="10801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9" name="Picture 28" descr="http://the-sra.org.uk/img/sralogo120x83.jpg"/>
          <p:cNvPicPr/>
          <p:nvPr/>
        </p:nvPicPr>
        <p:blipFill>
          <a:blip r:embed="rId2">
            <a:extLst>
              <a:ext uri="{28A0092B-C50C-407E-A947-70E740481C1C}">
                <a14:useLocalDpi xmlns:a14="http://schemas.microsoft.com/office/drawing/2010/main" val="0"/>
              </a:ext>
            </a:extLst>
          </a:blip>
          <a:srcRect/>
          <a:stretch>
            <a:fillRect/>
          </a:stretch>
        </p:blipFill>
        <p:spPr bwMode="auto">
          <a:xfrm>
            <a:off x="7436485" y="0"/>
            <a:ext cx="1707515" cy="1181100"/>
          </a:xfrm>
          <a:prstGeom prst="rect">
            <a:avLst/>
          </a:prstGeom>
          <a:noFill/>
          <a:ln>
            <a:noFill/>
          </a:ln>
        </p:spPr>
      </p:pic>
    </p:spTree>
    <p:extLst>
      <p:ext uri="{BB962C8B-B14F-4D97-AF65-F5344CB8AC3E}">
        <p14:creationId xmlns:p14="http://schemas.microsoft.com/office/powerpoint/2010/main" val="455479913"/>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6" name="Straight Connector 25"/>
          <p:cNvCxnSpPr/>
          <p:nvPr/>
        </p:nvCxnSpPr>
        <p:spPr>
          <a:xfrm flipV="1">
            <a:off x="4644008" y="1484784"/>
            <a:ext cx="0" cy="3672408"/>
          </a:xfrm>
          <a:prstGeom prst="line">
            <a:avLst/>
          </a:prstGeom>
          <a:ln w="38100">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normAutofit/>
          </a:bodyPr>
          <a:lstStyle/>
          <a:p>
            <a:r>
              <a:rPr lang="en-GB" dirty="0" smtClean="0"/>
              <a:t>Circles and Squares:</a:t>
            </a:r>
            <a:br>
              <a:rPr lang="en-GB" dirty="0" smtClean="0"/>
            </a:br>
            <a:r>
              <a:rPr lang="en-GB" dirty="0" smtClean="0"/>
              <a:t>A </a:t>
            </a:r>
            <a:r>
              <a:rPr lang="en-GB" dirty="0" err="1" smtClean="0"/>
              <a:t>faultline</a:t>
            </a:r>
            <a:r>
              <a:rPr lang="en-GB" dirty="0" smtClean="0"/>
              <a:t>?</a:t>
            </a:r>
            <a:endParaRPr lang="en-GB" dirty="0"/>
          </a:p>
        </p:txBody>
      </p:sp>
      <p:graphicFrame>
        <p:nvGraphicFramePr>
          <p:cNvPr id="12" name="Content Placeholder 11"/>
          <p:cNvGraphicFramePr>
            <a:graphicFrameLocks noGrp="1"/>
          </p:cNvGraphicFramePr>
          <p:nvPr>
            <p:ph idx="1"/>
          </p:nvPr>
        </p:nvGraphicFramePr>
        <p:xfrm>
          <a:off x="1115616" y="2492896"/>
          <a:ext cx="2098576" cy="1679064"/>
        </p:xfrm>
        <a:graphic>
          <a:graphicData uri="http://schemas.openxmlformats.org/drawingml/2006/table">
            <a:tbl>
              <a:tblPr firstRow="1" bandRow="1">
                <a:tableStyleId>{5C22544A-7EE6-4342-B048-85BDC9FD1C3A}</a:tableStyleId>
              </a:tblPr>
              <a:tblGrid>
                <a:gridCol w="524644"/>
                <a:gridCol w="524644"/>
                <a:gridCol w="524644"/>
                <a:gridCol w="524644"/>
              </a:tblGrid>
              <a:tr h="419766">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419766">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r>
              <a:tr h="419766">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r>
              <a:tr h="419766">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r>
            </a:tbl>
          </a:graphicData>
        </a:graphic>
      </p:graphicFrame>
      <p:grpSp>
        <p:nvGrpSpPr>
          <p:cNvPr id="4" name="Group 13"/>
          <p:cNvGrpSpPr/>
          <p:nvPr/>
        </p:nvGrpSpPr>
        <p:grpSpPr>
          <a:xfrm>
            <a:off x="3707904" y="5229200"/>
            <a:ext cx="1800200" cy="1362508"/>
            <a:chOff x="1547664" y="1556792"/>
            <a:chExt cx="5616624" cy="4646131"/>
          </a:xfrm>
        </p:grpSpPr>
        <p:sp>
          <p:nvSpPr>
            <p:cNvPr id="5" name="Isosceles Triangle 4"/>
            <p:cNvSpPr/>
            <p:nvPr/>
          </p:nvSpPr>
          <p:spPr>
            <a:xfrm>
              <a:off x="1547664" y="1628801"/>
              <a:ext cx="2880318" cy="2088230"/>
            </a:xfrm>
            <a:prstGeom prst="triangl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500" dirty="0"/>
            </a:p>
          </p:txBody>
        </p:sp>
        <p:sp>
          <p:nvSpPr>
            <p:cNvPr id="6" name="Isosceles Triangle 5"/>
            <p:cNvSpPr/>
            <p:nvPr/>
          </p:nvSpPr>
          <p:spPr>
            <a:xfrm>
              <a:off x="3059832" y="3717032"/>
              <a:ext cx="2736304" cy="2088232"/>
            </a:xfrm>
            <a:prstGeom prst="triangle">
              <a:avLst/>
            </a:prstGeom>
            <a:solidFill>
              <a:schemeClr val="bg1">
                <a:lumMod val="6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500" dirty="0"/>
            </a:p>
          </p:txBody>
        </p:sp>
        <p:sp>
          <p:nvSpPr>
            <p:cNvPr id="7" name="Isosceles Triangle 6"/>
            <p:cNvSpPr/>
            <p:nvPr/>
          </p:nvSpPr>
          <p:spPr>
            <a:xfrm>
              <a:off x="4427984" y="1628800"/>
              <a:ext cx="2736304" cy="2088232"/>
            </a:xfrm>
            <a:prstGeom prst="triangl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500" dirty="0"/>
            </a:p>
          </p:txBody>
        </p:sp>
        <p:sp>
          <p:nvSpPr>
            <p:cNvPr id="8" name="Rectangle 7"/>
            <p:cNvSpPr/>
            <p:nvPr/>
          </p:nvSpPr>
          <p:spPr>
            <a:xfrm>
              <a:off x="4499992" y="1556792"/>
              <a:ext cx="2649504" cy="2413881"/>
            </a:xfrm>
            <a:prstGeom prst="rect">
              <a:avLst/>
            </a:prstGeom>
          </p:spPr>
          <p:txBody>
            <a:bodyPr wrap="square">
              <a:spAutoFit/>
            </a:bodyPr>
            <a:lstStyle/>
            <a:p>
              <a:pPr algn="ctr"/>
              <a:r>
                <a:rPr lang="en-GB" sz="4000" dirty="0" smtClean="0"/>
                <a:t>A</a:t>
              </a:r>
              <a:endParaRPr lang="en-GB" sz="4000" dirty="0"/>
            </a:p>
          </p:txBody>
        </p:sp>
        <p:sp>
          <p:nvSpPr>
            <p:cNvPr id="9" name="Rectangle 8"/>
            <p:cNvSpPr/>
            <p:nvPr/>
          </p:nvSpPr>
          <p:spPr>
            <a:xfrm>
              <a:off x="1763690" y="1556792"/>
              <a:ext cx="2577494" cy="2413881"/>
            </a:xfrm>
            <a:prstGeom prst="rect">
              <a:avLst/>
            </a:prstGeom>
          </p:spPr>
          <p:txBody>
            <a:bodyPr wrap="square">
              <a:spAutoFit/>
            </a:bodyPr>
            <a:lstStyle/>
            <a:p>
              <a:pPr algn="ctr"/>
              <a:r>
                <a:rPr lang="en-GB" sz="4000" dirty="0" smtClean="0"/>
                <a:t>S</a:t>
              </a:r>
              <a:endParaRPr lang="en-GB" sz="4000" dirty="0"/>
            </a:p>
          </p:txBody>
        </p:sp>
        <p:sp>
          <p:nvSpPr>
            <p:cNvPr id="10" name="Rectangle 9"/>
            <p:cNvSpPr/>
            <p:nvPr/>
          </p:nvSpPr>
          <p:spPr>
            <a:xfrm>
              <a:off x="3203854" y="3789043"/>
              <a:ext cx="2649504" cy="2413880"/>
            </a:xfrm>
            <a:prstGeom prst="rect">
              <a:avLst/>
            </a:prstGeom>
          </p:spPr>
          <p:txBody>
            <a:bodyPr wrap="square">
              <a:spAutoFit/>
            </a:bodyPr>
            <a:lstStyle/>
            <a:p>
              <a:pPr algn="ctr"/>
              <a:r>
                <a:rPr lang="en-GB" sz="4000" dirty="0" smtClean="0">
                  <a:solidFill>
                    <a:schemeClr val="tx1">
                      <a:lumMod val="50000"/>
                      <a:lumOff val="50000"/>
                    </a:schemeClr>
                  </a:solidFill>
                </a:rPr>
                <a:t>E</a:t>
              </a:r>
              <a:endParaRPr lang="en-GB" sz="4000" dirty="0">
                <a:solidFill>
                  <a:schemeClr val="tx1">
                    <a:lumMod val="50000"/>
                    <a:lumOff val="50000"/>
                  </a:schemeClr>
                </a:solidFill>
              </a:endParaRPr>
            </a:p>
          </p:txBody>
        </p:sp>
      </p:grpSp>
      <p:sp>
        <p:nvSpPr>
          <p:cNvPr id="13" name="Oval 12"/>
          <p:cNvSpPr/>
          <p:nvPr/>
        </p:nvSpPr>
        <p:spPr>
          <a:xfrm>
            <a:off x="6228184" y="3068960"/>
            <a:ext cx="528059" cy="552061"/>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Oval 13"/>
          <p:cNvSpPr/>
          <p:nvPr/>
        </p:nvSpPr>
        <p:spPr>
          <a:xfrm>
            <a:off x="7164288" y="2420888"/>
            <a:ext cx="384043" cy="384043"/>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Oval 14"/>
          <p:cNvSpPr/>
          <p:nvPr/>
        </p:nvSpPr>
        <p:spPr>
          <a:xfrm>
            <a:off x="7020272" y="3861048"/>
            <a:ext cx="504056" cy="57606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7" name="Straight Connector 16"/>
          <p:cNvCxnSpPr>
            <a:stCxn id="13" idx="5"/>
            <a:endCxn id="15" idx="1"/>
          </p:cNvCxnSpPr>
          <p:nvPr/>
        </p:nvCxnSpPr>
        <p:spPr>
          <a:xfrm>
            <a:off x="6678910" y="3540174"/>
            <a:ext cx="415179" cy="405237"/>
          </a:xfrm>
          <a:prstGeom prst="line">
            <a:avLst/>
          </a:prstGeom>
          <a:ln w="571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a:stCxn id="14" idx="3"/>
            <a:endCxn id="13" idx="7"/>
          </p:cNvCxnSpPr>
          <p:nvPr/>
        </p:nvCxnSpPr>
        <p:spPr>
          <a:xfrm flipH="1">
            <a:off x="6678910" y="2748689"/>
            <a:ext cx="541620" cy="401118"/>
          </a:xfrm>
          <a:prstGeom prst="line">
            <a:avLst/>
          </a:prstGeom>
          <a:ln w="571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18" name="Picture 17" descr="http://the-sra.org.uk/img/sralogo120x83.jpg"/>
          <p:cNvPicPr/>
          <p:nvPr/>
        </p:nvPicPr>
        <p:blipFill>
          <a:blip r:embed="rId2">
            <a:extLst>
              <a:ext uri="{28A0092B-C50C-407E-A947-70E740481C1C}">
                <a14:useLocalDpi xmlns:a14="http://schemas.microsoft.com/office/drawing/2010/main" val="0"/>
              </a:ext>
            </a:extLst>
          </a:blip>
          <a:srcRect/>
          <a:stretch>
            <a:fillRect/>
          </a:stretch>
        </p:blipFill>
        <p:spPr bwMode="auto">
          <a:xfrm>
            <a:off x="7436485" y="0"/>
            <a:ext cx="1707515" cy="1181100"/>
          </a:xfrm>
          <a:prstGeom prst="rect">
            <a:avLst/>
          </a:prstGeom>
          <a:noFill/>
          <a:ln>
            <a:noFill/>
          </a:ln>
        </p:spPr>
      </p:pic>
    </p:spTree>
    <p:extLst>
      <p:ext uri="{BB962C8B-B14F-4D97-AF65-F5344CB8AC3E}">
        <p14:creationId xmlns:p14="http://schemas.microsoft.com/office/powerpoint/2010/main" val="104456133"/>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Data Management</a:t>
            </a:r>
            <a:endParaRPr lang="en-GB" dirty="0"/>
          </a:p>
        </p:txBody>
      </p:sp>
      <p:sp>
        <p:nvSpPr>
          <p:cNvPr id="3" name="Content Placeholder 2"/>
          <p:cNvSpPr>
            <a:spLocks noGrp="1"/>
          </p:cNvSpPr>
          <p:nvPr>
            <p:ph idx="1"/>
          </p:nvPr>
        </p:nvSpPr>
        <p:spPr/>
        <p:txBody>
          <a:bodyPr/>
          <a:lstStyle/>
          <a:p>
            <a:r>
              <a:rPr lang="en-GB" dirty="0" smtClean="0"/>
              <a:t>Very important</a:t>
            </a:r>
          </a:p>
          <a:p>
            <a:r>
              <a:rPr lang="en-GB" dirty="0" smtClean="0"/>
              <a:t>Useful things to know</a:t>
            </a:r>
          </a:p>
          <a:p>
            <a:pPr lvl="1"/>
            <a:r>
              <a:rPr lang="en-GB" dirty="0" smtClean="0"/>
              <a:t>Importing from plain text</a:t>
            </a:r>
          </a:p>
          <a:p>
            <a:pPr lvl="1"/>
            <a:r>
              <a:rPr lang="en-GB" dirty="0" smtClean="0"/>
              <a:t>Importing from web tables</a:t>
            </a:r>
          </a:p>
          <a:p>
            <a:pPr lvl="1"/>
            <a:r>
              <a:rPr lang="en-GB" dirty="0" smtClean="0"/>
              <a:t>Exporting</a:t>
            </a:r>
          </a:p>
          <a:p>
            <a:pPr lvl="1"/>
            <a:r>
              <a:rPr lang="en-GB" dirty="0" smtClean="0"/>
              <a:t>Cleaning</a:t>
            </a:r>
          </a:p>
          <a:p>
            <a:pPr lvl="1"/>
            <a:r>
              <a:rPr lang="en-GB" dirty="0" smtClean="0"/>
              <a:t>Formatting</a:t>
            </a:r>
          </a:p>
          <a:p>
            <a:pPr lvl="1"/>
            <a:r>
              <a:rPr lang="en-GB" dirty="0" smtClean="0"/>
              <a:t>Rearranging Data</a:t>
            </a:r>
            <a:endParaRPr lang="en-GB" dirty="0"/>
          </a:p>
        </p:txBody>
      </p:sp>
      <p:grpSp>
        <p:nvGrpSpPr>
          <p:cNvPr id="4" name="Group 13"/>
          <p:cNvGrpSpPr/>
          <p:nvPr/>
        </p:nvGrpSpPr>
        <p:grpSpPr>
          <a:xfrm>
            <a:off x="7973120" y="5935054"/>
            <a:ext cx="1152128" cy="922946"/>
            <a:chOff x="1547664" y="1556792"/>
            <a:chExt cx="5616623" cy="4620509"/>
          </a:xfrm>
        </p:grpSpPr>
        <p:sp>
          <p:nvSpPr>
            <p:cNvPr id="5" name="Isosceles Triangle 4"/>
            <p:cNvSpPr/>
            <p:nvPr/>
          </p:nvSpPr>
          <p:spPr>
            <a:xfrm>
              <a:off x="1547664" y="1628802"/>
              <a:ext cx="2880320" cy="2088232"/>
            </a:xfrm>
            <a:prstGeom prst="triangle">
              <a:avLst/>
            </a:prstGeom>
            <a:solidFill>
              <a:schemeClr val="bg1">
                <a:lumMod val="6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500" dirty="0"/>
            </a:p>
          </p:txBody>
        </p:sp>
        <p:sp>
          <p:nvSpPr>
            <p:cNvPr id="6" name="Isosceles Triangle 5"/>
            <p:cNvSpPr/>
            <p:nvPr/>
          </p:nvSpPr>
          <p:spPr>
            <a:xfrm>
              <a:off x="3059832" y="3717032"/>
              <a:ext cx="2736304" cy="2088232"/>
            </a:xfrm>
            <a:prstGeom prst="triangl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500" dirty="0"/>
            </a:p>
          </p:txBody>
        </p:sp>
        <p:sp>
          <p:nvSpPr>
            <p:cNvPr id="7" name="Isosceles Triangle 6"/>
            <p:cNvSpPr/>
            <p:nvPr/>
          </p:nvSpPr>
          <p:spPr>
            <a:xfrm>
              <a:off x="4427984" y="1628802"/>
              <a:ext cx="2736303" cy="2088232"/>
            </a:xfrm>
            <a:prstGeom prst="triangle">
              <a:avLst/>
            </a:prstGeom>
            <a:solidFill>
              <a:schemeClr val="bg1">
                <a:lumMod val="6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500" dirty="0"/>
            </a:p>
          </p:txBody>
        </p:sp>
        <p:sp>
          <p:nvSpPr>
            <p:cNvPr id="8" name="Rectangle 7"/>
            <p:cNvSpPr/>
            <p:nvPr/>
          </p:nvSpPr>
          <p:spPr>
            <a:xfrm>
              <a:off x="4499993" y="1556792"/>
              <a:ext cx="2649504" cy="2388257"/>
            </a:xfrm>
            <a:prstGeom prst="rect">
              <a:avLst/>
            </a:prstGeom>
          </p:spPr>
          <p:txBody>
            <a:bodyPr wrap="square">
              <a:spAutoFit/>
            </a:bodyPr>
            <a:lstStyle/>
            <a:p>
              <a:pPr algn="ctr"/>
              <a:r>
                <a:rPr lang="en-GB" sz="2500" dirty="0" smtClean="0">
                  <a:solidFill>
                    <a:schemeClr val="tx1">
                      <a:lumMod val="50000"/>
                      <a:lumOff val="50000"/>
                    </a:schemeClr>
                  </a:solidFill>
                </a:rPr>
                <a:t>A</a:t>
              </a:r>
              <a:endParaRPr lang="en-GB" sz="2500" dirty="0">
                <a:solidFill>
                  <a:schemeClr val="tx1">
                    <a:lumMod val="50000"/>
                    <a:lumOff val="50000"/>
                  </a:schemeClr>
                </a:solidFill>
              </a:endParaRPr>
            </a:p>
          </p:txBody>
        </p:sp>
        <p:sp>
          <p:nvSpPr>
            <p:cNvPr id="9" name="Rectangle 8"/>
            <p:cNvSpPr/>
            <p:nvPr/>
          </p:nvSpPr>
          <p:spPr>
            <a:xfrm>
              <a:off x="1763690" y="1556792"/>
              <a:ext cx="2577495" cy="2388257"/>
            </a:xfrm>
            <a:prstGeom prst="rect">
              <a:avLst/>
            </a:prstGeom>
          </p:spPr>
          <p:txBody>
            <a:bodyPr wrap="square">
              <a:spAutoFit/>
            </a:bodyPr>
            <a:lstStyle/>
            <a:p>
              <a:pPr algn="ctr"/>
              <a:r>
                <a:rPr lang="en-GB" sz="2500" dirty="0">
                  <a:solidFill>
                    <a:schemeClr val="tx1">
                      <a:lumMod val="50000"/>
                      <a:lumOff val="50000"/>
                    </a:schemeClr>
                  </a:solidFill>
                </a:rPr>
                <a:t>S</a:t>
              </a:r>
            </a:p>
          </p:txBody>
        </p:sp>
        <p:sp>
          <p:nvSpPr>
            <p:cNvPr id="10" name="Rectangle 9"/>
            <p:cNvSpPr/>
            <p:nvPr/>
          </p:nvSpPr>
          <p:spPr>
            <a:xfrm>
              <a:off x="3203853" y="3789044"/>
              <a:ext cx="2649504" cy="2388257"/>
            </a:xfrm>
            <a:prstGeom prst="rect">
              <a:avLst/>
            </a:prstGeom>
          </p:spPr>
          <p:txBody>
            <a:bodyPr wrap="square">
              <a:spAutoFit/>
            </a:bodyPr>
            <a:lstStyle/>
            <a:p>
              <a:pPr algn="ctr"/>
              <a:r>
                <a:rPr lang="en-GB" sz="2500" dirty="0" smtClean="0"/>
                <a:t>E</a:t>
              </a:r>
              <a:endParaRPr lang="en-GB" sz="2500" dirty="0"/>
            </a:p>
          </p:txBody>
        </p:sp>
      </p:grpSp>
      <p:pic>
        <p:nvPicPr>
          <p:cNvPr id="11" name="Picture 10" descr="http://the-sra.org.uk/img/sralogo120x83.jpg"/>
          <p:cNvPicPr/>
          <p:nvPr/>
        </p:nvPicPr>
        <p:blipFill>
          <a:blip r:embed="rId2">
            <a:extLst>
              <a:ext uri="{28A0092B-C50C-407E-A947-70E740481C1C}">
                <a14:useLocalDpi xmlns:a14="http://schemas.microsoft.com/office/drawing/2010/main" val="0"/>
              </a:ext>
            </a:extLst>
          </a:blip>
          <a:srcRect/>
          <a:stretch>
            <a:fillRect/>
          </a:stretch>
        </p:blipFill>
        <p:spPr bwMode="auto">
          <a:xfrm>
            <a:off x="7436485" y="0"/>
            <a:ext cx="1707515" cy="1181100"/>
          </a:xfrm>
          <a:prstGeom prst="rect">
            <a:avLst/>
          </a:prstGeom>
          <a:noFill/>
          <a:ln>
            <a:noFill/>
          </a:ln>
        </p:spPr>
      </p:pic>
    </p:spTree>
    <p:extLst>
      <p:ext uri="{BB962C8B-B14F-4D97-AF65-F5344CB8AC3E}">
        <p14:creationId xmlns:p14="http://schemas.microsoft.com/office/powerpoint/2010/main" val="3187277694"/>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Tidy Data</a:t>
            </a:r>
            <a:endParaRPr lang="en-GB" dirty="0"/>
          </a:p>
        </p:txBody>
      </p:sp>
      <p:sp>
        <p:nvSpPr>
          <p:cNvPr id="3" name="Content Placeholder 2"/>
          <p:cNvSpPr>
            <a:spLocks noGrp="1"/>
          </p:cNvSpPr>
          <p:nvPr>
            <p:ph idx="1"/>
          </p:nvPr>
        </p:nvSpPr>
        <p:spPr/>
        <p:txBody>
          <a:bodyPr>
            <a:normAutofit fontScale="77500" lnSpcReduction="20000"/>
          </a:bodyPr>
          <a:lstStyle/>
          <a:p>
            <a:r>
              <a:rPr lang="en-GB" dirty="0" smtClean="0"/>
              <a:t>Database theory</a:t>
            </a:r>
          </a:p>
          <a:p>
            <a:endParaRPr lang="en-GB" dirty="0" smtClean="0"/>
          </a:p>
          <a:p>
            <a:r>
              <a:rPr lang="en-GB" dirty="0" smtClean="0"/>
              <a:t>Can we distinguish parts of a table into:</a:t>
            </a:r>
          </a:p>
          <a:p>
            <a:pPr lvl="1"/>
            <a:r>
              <a:rPr lang="en-GB" dirty="0" smtClean="0"/>
              <a:t>Keys</a:t>
            </a:r>
          </a:p>
          <a:p>
            <a:pPr lvl="2"/>
            <a:r>
              <a:rPr lang="en-GB" dirty="0" smtClean="0"/>
              <a:t>Something that uniquely identifies an observation</a:t>
            </a:r>
          </a:p>
          <a:p>
            <a:pPr lvl="1"/>
            <a:r>
              <a:rPr lang="en-GB" dirty="0" smtClean="0"/>
              <a:t>Variables</a:t>
            </a:r>
          </a:p>
          <a:p>
            <a:pPr lvl="2"/>
            <a:r>
              <a:rPr lang="en-GB" dirty="0" smtClean="0"/>
              <a:t>Something that we measure when we make observations</a:t>
            </a:r>
          </a:p>
          <a:p>
            <a:pPr lvl="1"/>
            <a:r>
              <a:rPr lang="en-GB" dirty="0" smtClean="0"/>
              <a:t>Values</a:t>
            </a:r>
          </a:p>
          <a:p>
            <a:pPr lvl="2"/>
            <a:r>
              <a:rPr lang="en-GB" dirty="0" smtClean="0"/>
              <a:t>The result of measuring a specific variable in a specific observation</a:t>
            </a:r>
          </a:p>
          <a:p>
            <a:endParaRPr lang="en-GB" dirty="0" smtClean="0"/>
          </a:p>
          <a:p>
            <a:pPr marL="457200" lvl="1" indent="0">
              <a:buNone/>
            </a:pPr>
            <a:endParaRPr lang="en-GB" dirty="0"/>
          </a:p>
          <a:p>
            <a:pPr marL="457200" lvl="1" indent="0">
              <a:buNone/>
            </a:pPr>
            <a:r>
              <a:rPr lang="en-GB" dirty="0" smtClean="0"/>
              <a:t>	</a:t>
            </a:r>
            <a:endParaRPr lang="en-GB" dirty="0"/>
          </a:p>
        </p:txBody>
      </p:sp>
      <p:grpSp>
        <p:nvGrpSpPr>
          <p:cNvPr id="4" name="Group 13"/>
          <p:cNvGrpSpPr/>
          <p:nvPr/>
        </p:nvGrpSpPr>
        <p:grpSpPr>
          <a:xfrm>
            <a:off x="-3034" y="6007475"/>
            <a:ext cx="1152128" cy="922946"/>
            <a:chOff x="1547664" y="1556792"/>
            <a:chExt cx="5616623" cy="4620509"/>
          </a:xfrm>
        </p:grpSpPr>
        <p:sp>
          <p:nvSpPr>
            <p:cNvPr id="5" name="Isosceles Triangle 4"/>
            <p:cNvSpPr/>
            <p:nvPr/>
          </p:nvSpPr>
          <p:spPr>
            <a:xfrm>
              <a:off x="1547664" y="1628802"/>
              <a:ext cx="2880320" cy="2088232"/>
            </a:xfrm>
            <a:prstGeom prst="triangle">
              <a:avLst/>
            </a:prstGeom>
            <a:solidFill>
              <a:schemeClr val="bg1">
                <a:lumMod val="6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500" dirty="0"/>
            </a:p>
          </p:txBody>
        </p:sp>
        <p:sp>
          <p:nvSpPr>
            <p:cNvPr id="6" name="Isosceles Triangle 5"/>
            <p:cNvSpPr/>
            <p:nvPr/>
          </p:nvSpPr>
          <p:spPr>
            <a:xfrm>
              <a:off x="3059832" y="3717032"/>
              <a:ext cx="2736304" cy="2088232"/>
            </a:xfrm>
            <a:prstGeom prst="triangl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500" dirty="0"/>
            </a:p>
          </p:txBody>
        </p:sp>
        <p:sp>
          <p:nvSpPr>
            <p:cNvPr id="7" name="Isosceles Triangle 6"/>
            <p:cNvSpPr/>
            <p:nvPr/>
          </p:nvSpPr>
          <p:spPr>
            <a:xfrm>
              <a:off x="4427984" y="1628802"/>
              <a:ext cx="2736303" cy="2088232"/>
            </a:xfrm>
            <a:prstGeom prst="triangle">
              <a:avLst/>
            </a:prstGeom>
            <a:solidFill>
              <a:schemeClr val="bg1">
                <a:lumMod val="6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500" dirty="0"/>
            </a:p>
          </p:txBody>
        </p:sp>
        <p:sp>
          <p:nvSpPr>
            <p:cNvPr id="8" name="Rectangle 7"/>
            <p:cNvSpPr/>
            <p:nvPr/>
          </p:nvSpPr>
          <p:spPr>
            <a:xfrm>
              <a:off x="4499993" y="1556792"/>
              <a:ext cx="2649504" cy="2388257"/>
            </a:xfrm>
            <a:prstGeom prst="rect">
              <a:avLst/>
            </a:prstGeom>
          </p:spPr>
          <p:txBody>
            <a:bodyPr wrap="square">
              <a:spAutoFit/>
            </a:bodyPr>
            <a:lstStyle/>
            <a:p>
              <a:pPr algn="ctr"/>
              <a:r>
                <a:rPr lang="en-GB" sz="2500" dirty="0" smtClean="0">
                  <a:solidFill>
                    <a:schemeClr val="tx1">
                      <a:lumMod val="50000"/>
                      <a:lumOff val="50000"/>
                    </a:schemeClr>
                  </a:solidFill>
                </a:rPr>
                <a:t>A</a:t>
              </a:r>
              <a:endParaRPr lang="en-GB" sz="2500" dirty="0">
                <a:solidFill>
                  <a:schemeClr val="tx1">
                    <a:lumMod val="50000"/>
                    <a:lumOff val="50000"/>
                  </a:schemeClr>
                </a:solidFill>
              </a:endParaRPr>
            </a:p>
          </p:txBody>
        </p:sp>
        <p:sp>
          <p:nvSpPr>
            <p:cNvPr id="9" name="Rectangle 8"/>
            <p:cNvSpPr/>
            <p:nvPr/>
          </p:nvSpPr>
          <p:spPr>
            <a:xfrm>
              <a:off x="1763690" y="1556792"/>
              <a:ext cx="2577495" cy="2388257"/>
            </a:xfrm>
            <a:prstGeom prst="rect">
              <a:avLst/>
            </a:prstGeom>
          </p:spPr>
          <p:txBody>
            <a:bodyPr wrap="square">
              <a:spAutoFit/>
            </a:bodyPr>
            <a:lstStyle/>
            <a:p>
              <a:pPr algn="ctr"/>
              <a:r>
                <a:rPr lang="en-GB" sz="2500" dirty="0">
                  <a:solidFill>
                    <a:schemeClr val="tx1">
                      <a:lumMod val="50000"/>
                      <a:lumOff val="50000"/>
                    </a:schemeClr>
                  </a:solidFill>
                </a:rPr>
                <a:t>S</a:t>
              </a:r>
            </a:p>
          </p:txBody>
        </p:sp>
        <p:sp>
          <p:nvSpPr>
            <p:cNvPr id="10" name="Rectangle 9"/>
            <p:cNvSpPr/>
            <p:nvPr/>
          </p:nvSpPr>
          <p:spPr>
            <a:xfrm>
              <a:off x="3203853" y="3789044"/>
              <a:ext cx="2649504" cy="2388257"/>
            </a:xfrm>
            <a:prstGeom prst="rect">
              <a:avLst/>
            </a:prstGeom>
          </p:spPr>
          <p:txBody>
            <a:bodyPr wrap="square">
              <a:spAutoFit/>
            </a:bodyPr>
            <a:lstStyle/>
            <a:p>
              <a:pPr algn="ctr"/>
              <a:r>
                <a:rPr lang="en-GB" sz="2500" dirty="0" smtClean="0"/>
                <a:t>E</a:t>
              </a:r>
              <a:endParaRPr lang="en-GB" sz="2500" dirty="0"/>
            </a:p>
          </p:txBody>
        </p:sp>
      </p:grpSp>
      <p:pic>
        <p:nvPicPr>
          <p:cNvPr id="11" name="Picture 10" descr="http://the-sra.org.uk/img/sralogo120x83.jpg"/>
          <p:cNvPicPr/>
          <p:nvPr/>
        </p:nvPicPr>
        <p:blipFill>
          <a:blip r:embed="rId2">
            <a:extLst>
              <a:ext uri="{28A0092B-C50C-407E-A947-70E740481C1C}">
                <a14:useLocalDpi xmlns:a14="http://schemas.microsoft.com/office/drawing/2010/main" val="0"/>
              </a:ext>
            </a:extLst>
          </a:blip>
          <a:srcRect/>
          <a:stretch>
            <a:fillRect/>
          </a:stretch>
        </p:blipFill>
        <p:spPr bwMode="auto">
          <a:xfrm>
            <a:off x="7436485" y="0"/>
            <a:ext cx="1707515" cy="1181100"/>
          </a:xfrm>
          <a:prstGeom prst="rect">
            <a:avLst/>
          </a:prstGeom>
          <a:noFill/>
          <a:ln>
            <a:noFill/>
          </a:ln>
        </p:spPr>
      </p:pic>
    </p:spTree>
    <p:extLst>
      <p:ext uri="{BB962C8B-B14F-4D97-AF65-F5344CB8AC3E}">
        <p14:creationId xmlns:p14="http://schemas.microsoft.com/office/powerpoint/2010/main" val="4237489359"/>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Making Data ‘Tidy’</a:t>
            </a:r>
            <a:endParaRPr lang="en-GB" dirty="0"/>
          </a:p>
        </p:txBody>
      </p:sp>
      <p:graphicFrame>
        <p:nvGraphicFramePr>
          <p:cNvPr id="12" name="Content Placeholder 11"/>
          <p:cNvGraphicFramePr>
            <a:graphicFrameLocks noGrp="1"/>
          </p:cNvGraphicFramePr>
          <p:nvPr>
            <p:ph idx="1"/>
          </p:nvPr>
        </p:nvGraphicFramePr>
        <p:xfrm>
          <a:off x="1868170" y="3223101"/>
          <a:ext cx="5407660" cy="1280160"/>
        </p:xfrm>
        <a:graphic>
          <a:graphicData uri="http://schemas.openxmlformats.org/drawingml/2006/table">
            <a:tbl>
              <a:tblPr firstRow="1" firstCol="1" bandRow="1"/>
              <a:tblGrid>
                <a:gridCol w="993140"/>
                <a:gridCol w="937895"/>
                <a:gridCol w="925830"/>
                <a:gridCol w="850265"/>
                <a:gridCol w="850265"/>
                <a:gridCol w="850265"/>
              </a:tblGrid>
              <a:tr h="0">
                <a:tc>
                  <a:txBody>
                    <a:bodyPr/>
                    <a:lstStyle/>
                    <a:p>
                      <a:pPr>
                        <a:spcAft>
                          <a:spcPts val="0"/>
                        </a:spcAft>
                      </a:pPr>
                      <a:r>
                        <a:rPr lang="en-GB" sz="1200" b="1" dirty="0">
                          <a:effectLst/>
                          <a:latin typeface="Cambria"/>
                          <a:ea typeface="MS Mincho"/>
                          <a:cs typeface="Times New Roman"/>
                        </a:rPr>
                        <a:t>Surname</a:t>
                      </a:r>
                      <a:endParaRPr lang="en-GB" sz="1200" dirty="0">
                        <a:effectLst/>
                        <a:latin typeface="Cambria"/>
                        <a:ea typeface="MS Mincho"/>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GB" sz="1200" b="1">
                          <a:effectLst/>
                          <a:latin typeface="Cambria"/>
                          <a:ea typeface="MS Mincho"/>
                          <a:cs typeface="Times New Roman"/>
                        </a:rPr>
                        <a:t>First name</a:t>
                      </a:r>
                      <a:endParaRPr lang="en-GB" sz="1200">
                        <a:effectLst/>
                        <a:latin typeface="Cambria"/>
                        <a:ea typeface="MS Mincho"/>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GB" sz="1200" b="1">
                          <a:effectLst/>
                          <a:latin typeface="Cambria"/>
                          <a:ea typeface="MS Mincho"/>
                          <a:cs typeface="Times New Roman"/>
                        </a:rPr>
                        <a:t>Month of trial</a:t>
                      </a:r>
                      <a:endParaRPr lang="en-GB" sz="1200">
                        <a:effectLst/>
                        <a:latin typeface="Cambria"/>
                        <a:ea typeface="MS Mincho"/>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GB" sz="1200" b="1">
                          <a:effectLst/>
                          <a:latin typeface="Cambria"/>
                          <a:ea typeface="MS Mincho"/>
                          <a:cs typeface="Times New Roman"/>
                        </a:rPr>
                        <a:t>Height</a:t>
                      </a:r>
                      <a:endParaRPr lang="en-GB" sz="1200">
                        <a:effectLst/>
                        <a:latin typeface="Cambria"/>
                        <a:ea typeface="MS Mincho"/>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GB" sz="1200" b="1">
                          <a:effectLst/>
                          <a:latin typeface="Cambria"/>
                          <a:ea typeface="MS Mincho"/>
                          <a:cs typeface="Times New Roman"/>
                        </a:rPr>
                        <a:t>Condition</a:t>
                      </a:r>
                      <a:endParaRPr lang="en-GB" sz="1200">
                        <a:effectLst/>
                        <a:latin typeface="Cambria"/>
                        <a:ea typeface="MS Mincho"/>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GB" sz="1200" b="1">
                          <a:effectLst/>
                          <a:latin typeface="Cambria"/>
                          <a:ea typeface="MS Mincho"/>
                          <a:cs typeface="Times New Roman"/>
                        </a:rPr>
                        <a:t>Weight</a:t>
                      </a:r>
                      <a:endParaRPr lang="en-GB" sz="1200">
                        <a:effectLst/>
                        <a:latin typeface="Cambria"/>
                        <a:ea typeface="MS Mincho"/>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a:spcAft>
                          <a:spcPts val="0"/>
                        </a:spcAft>
                      </a:pPr>
                      <a:r>
                        <a:rPr lang="en-GB" sz="1200">
                          <a:effectLst/>
                          <a:latin typeface="Cambria"/>
                          <a:ea typeface="MS Mincho"/>
                          <a:cs typeface="Times New Roman"/>
                        </a:rPr>
                        <a:t>Smith</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GB" sz="1200">
                          <a:effectLst/>
                          <a:latin typeface="Cambria"/>
                          <a:ea typeface="MS Mincho"/>
                          <a:cs typeface="Times New Roman"/>
                        </a:rPr>
                        <a:t>Mary</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GB" sz="1200">
                          <a:effectLst/>
                          <a:latin typeface="Cambria"/>
                          <a:ea typeface="MS Mincho"/>
                          <a:cs typeface="Times New Roman"/>
                        </a:rPr>
                        <a:t>1</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GB" sz="1200">
                          <a:effectLst/>
                          <a:latin typeface="Cambria"/>
                          <a:ea typeface="MS Mincho"/>
                          <a:cs typeface="Times New Roman"/>
                        </a:rPr>
                        <a:t>78</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GB" sz="1200">
                          <a:effectLst/>
                          <a:latin typeface="Cambria"/>
                          <a:ea typeface="MS Mincho"/>
                          <a:cs typeface="Times New Roman"/>
                        </a:rPr>
                        <a:t>Healthy</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GB" sz="1200">
                          <a:effectLst/>
                          <a:latin typeface="Cambria"/>
                          <a:ea typeface="MS Mincho"/>
                          <a:cs typeface="Times New Roman"/>
                        </a:rPr>
                        <a:t>45</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a:spcAft>
                          <a:spcPts val="0"/>
                        </a:spcAft>
                      </a:pPr>
                      <a:r>
                        <a:rPr lang="en-GB" sz="1200">
                          <a:effectLst/>
                          <a:latin typeface="Cambria"/>
                          <a:ea typeface="MS Mincho"/>
                          <a:cs typeface="Times New Roman"/>
                        </a:rPr>
                        <a:t>Smith</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GB" sz="1200">
                          <a:effectLst/>
                          <a:latin typeface="Cambria"/>
                          <a:ea typeface="MS Mincho"/>
                          <a:cs typeface="Times New Roman"/>
                        </a:rPr>
                        <a:t>John</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GB" sz="1200">
                          <a:effectLst/>
                          <a:latin typeface="Cambria"/>
                          <a:ea typeface="MS Mincho"/>
                          <a:cs typeface="Times New Roman"/>
                        </a:rPr>
                        <a:t>2</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GB" sz="1200">
                          <a:effectLst/>
                          <a:latin typeface="Cambria"/>
                          <a:ea typeface="MS Mincho"/>
                          <a:cs typeface="Times New Roman"/>
                        </a:rPr>
                        <a:t>62</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GB" sz="1200">
                          <a:effectLst/>
                          <a:latin typeface="Cambria"/>
                          <a:ea typeface="MS Mincho"/>
                          <a:cs typeface="Times New Roman"/>
                        </a:rPr>
                        <a:t>Sick</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GB" sz="1200">
                          <a:effectLst/>
                          <a:latin typeface="Cambria"/>
                          <a:ea typeface="MS Mincho"/>
                          <a:cs typeface="Times New Roman"/>
                        </a:rPr>
                        <a:t>52</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a:spcAft>
                          <a:spcPts val="0"/>
                        </a:spcAft>
                      </a:pPr>
                      <a:r>
                        <a:rPr lang="en-GB" sz="1200">
                          <a:effectLst/>
                          <a:latin typeface="Cambria"/>
                          <a:ea typeface="MS Mincho"/>
                          <a:cs typeface="Times New Roman"/>
                        </a:rPr>
                        <a:t>Jones</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GB" sz="1200">
                          <a:effectLst/>
                          <a:latin typeface="Cambria"/>
                          <a:ea typeface="MS Mincho"/>
                          <a:cs typeface="Times New Roman"/>
                        </a:rPr>
                        <a:t>William</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GB" sz="1200">
                          <a:effectLst/>
                          <a:latin typeface="Cambria"/>
                          <a:ea typeface="MS Mincho"/>
                          <a:cs typeface="Times New Roman"/>
                        </a:rPr>
                        <a:t>1</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GB" sz="1200">
                          <a:effectLst/>
                          <a:latin typeface="Cambria"/>
                          <a:ea typeface="MS Mincho"/>
                          <a:cs typeface="Times New Roman"/>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GB" sz="1200">
                          <a:effectLst/>
                          <a:latin typeface="Cambria"/>
                          <a:ea typeface="MS Mincho"/>
                          <a:cs typeface="Times New Roman"/>
                        </a:rPr>
                        <a:t>Healthy</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GB" sz="1200">
                          <a:effectLst/>
                          <a:latin typeface="Cambria"/>
                          <a:ea typeface="MS Mincho"/>
                          <a:cs typeface="Times New Roman"/>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a:spcAft>
                          <a:spcPts val="0"/>
                        </a:spcAft>
                      </a:pPr>
                      <a:r>
                        <a:rPr lang="en-GB" sz="1200">
                          <a:effectLst/>
                          <a:latin typeface="Cambria"/>
                          <a:ea typeface="MS Mincho"/>
                          <a:cs typeface="Times New Roman"/>
                        </a:rPr>
                        <a:t>Jones</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GB" sz="1200">
                          <a:effectLst/>
                          <a:latin typeface="Cambria"/>
                          <a:ea typeface="MS Mincho"/>
                          <a:cs typeface="Times New Roman"/>
                        </a:rPr>
                        <a:t>William</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GB" sz="1200">
                          <a:effectLst/>
                          <a:latin typeface="Cambria"/>
                          <a:ea typeface="MS Mincho"/>
                          <a:cs typeface="Times New Roman"/>
                        </a:rPr>
                        <a:t>2</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GB" sz="1200">
                          <a:effectLst/>
                          <a:latin typeface="Cambria"/>
                          <a:ea typeface="MS Mincho"/>
                          <a:cs typeface="Times New Roman"/>
                        </a:rPr>
                        <a:t>86</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GB" sz="1200">
                          <a:effectLst/>
                          <a:latin typeface="Cambria"/>
                          <a:ea typeface="MS Mincho"/>
                          <a:cs typeface="Times New Roman"/>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GB" sz="1200">
                          <a:effectLst/>
                          <a:latin typeface="Cambria"/>
                          <a:ea typeface="MS Mincho"/>
                          <a:cs typeface="Times New Roman"/>
                        </a:rPr>
                        <a:t>84</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a:spcAft>
                          <a:spcPts val="0"/>
                        </a:spcAft>
                      </a:pPr>
                      <a:r>
                        <a:rPr lang="en-GB" sz="1200" dirty="0">
                          <a:effectLst/>
                          <a:latin typeface="Cambria"/>
                          <a:ea typeface="MS Mincho"/>
                          <a:cs typeface="Times New Roman"/>
                        </a:rPr>
                        <a:t>Smith</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GB" sz="1200">
                          <a:effectLst/>
                          <a:latin typeface="Cambria"/>
                          <a:ea typeface="MS Mincho"/>
                          <a:cs typeface="Times New Roman"/>
                        </a:rPr>
                        <a:t>Mary</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GB" sz="1200">
                          <a:effectLst/>
                          <a:latin typeface="Cambria"/>
                          <a:ea typeface="MS Mincho"/>
                          <a:cs typeface="Times New Roman"/>
                        </a:rPr>
                        <a:t>3</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GB" sz="1200">
                          <a:effectLst/>
                          <a:latin typeface="Cambria"/>
                          <a:ea typeface="MS Mincho"/>
                          <a:cs typeface="Times New Roman"/>
                        </a:rPr>
                        <a:t>78</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GB" sz="1200">
                          <a:effectLst/>
                          <a:latin typeface="Cambria"/>
                          <a:ea typeface="MS Mincho"/>
                          <a:cs typeface="Times New Roman"/>
                        </a:rPr>
                        <a:t>Sick</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GB" sz="1200" dirty="0">
                          <a:effectLst/>
                          <a:latin typeface="Cambria"/>
                          <a:ea typeface="MS Mincho"/>
                          <a:cs typeface="Times New Roman"/>
                        </a:rPr>
                        <a:t>43</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grpSp>
        <p:nvGrpSpPr>
          <p:cNvPr id="4" name="Group 13"/>
          <p:cNvGrpSpPr/>
          <p:nvPr/>
        </p:nvGrpSpPr>
        <p:grpSpPr>
          <a:xfrm>
            <a:off x="-29211" y="5919473"/>
            <a:ext cx="1152128" cy="938527"/>
            <a:chOff x="1547664" y="1478789"/>
            <a:chExt cx="5616623" cy="4698512"/>
          </a:xfrm>
        </p:grpSpPr>
        <p:sp>
          <p:nvSpPr>
            <p:cNvPr id="5" name="Isosceles Triangle 4"/>
            <p:cNvSpPr/>
            <p:nvPr/>
          </p:nvSpPr>
          <p:spPr>
            <a:xfrm>
              <a:off x="1547664" y="1628802"/>
              <a:ext cx="2880320" cy="2088232"/>
            </a:xfrm>
            <a:prstGeom prst="triangle">
              <a:avLst/>
            </a:prstGeom>
            <a:solidFill>
              <a:schemeClr val="bg1">
                <a:lumMod val="6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500" dirty="0"/>
            </a:p>
          </p:txBody>
        </p:sp>
        <p:sp>
          <p:nvSpPr>
            <p:cNvPr id="6" name="Isosceles Triangle 5"/>
            <p:cNvSpPr/>
            <p:nvPr/>
          </p:nvSpPr>
          <p:spPr>
            <a:xfrm>
              <a:off x="3059832" y="3717032"/>
              <a:ext cx="2736304" cy="2088232"/>
            </a:xfrm>
            <a:prstGeom prst="triangl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500" dirty="0"/>
            </a:p>
          </p:txBody>
        </p:sp>
        <p:sp>
          <p:nvSpPr>
            <p:cNvPr id="7" name="Isosceles Triangle 6"/>
            <p:cNvSpPr/>
            <p:nvPr/>
          </p:nvSpPr>
          <p:spPr>
            <a:xfrm>
              <a:off x="4427984" y="1628802"/>
              <a:ext cx="2736303" cy="2088232"/>
            </a:xfrm>
            <a:prstGeom prst="triangle">
              <a:avLst/>
            </a:prstGeom>
            <a:solidFill>
              <a:schemeClr val="bg1">
                <a:lumMod val="6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500" dirty="0"/>
            </a:p>
          </p:txBody>
        </p:sp>
        <p:sp>
          <p:nvSpPr>
            <p:cNvPr id="8" name="Rectangle 7"/>
            <p:cNvSpPr/>
            <p:nvPr/>
          </p:nvSpPr>
          <p:spPr>
            <a:xfrm>
              <a:off x="4470972" y="1478789"/>
              <a:ext cx="2649504" cy="2388257"/>
            </a:xfrm>
            <a:prstGeom prst="rect">
              <a:avLst/>
            </a:prstGeom>
          </p:spPr>
          <p:txBody>
            <a:bodyPr wrap="square">
              <a:spAutoFit/>
            </a:bodyPr>
            <a:lstStyle/>
            <a:p>
              <a:pPr algn="ctr"/>
              <a:r>
                <a:rPr lang="en-GB" sz="2500" dirty="0" smtClean="0">
                  <a:solidFill>
                    <a:schemeClr val="tx1">
                      <a:lumMod val="50000"/>
                      <a:lumOff val="50000"/>
                    </a:schemeClr>
                  </a:solidFill>
                </a:rPr>
                <a:t>A</a:t>
              </a:r>
              <a:endParaRPr lang="en-GB" sz="2500" dirty="0">
                <a:solidFill>
                  <a:schemeClr val="tx1">
                    <a:lumMod val="50000"/>
                    <a:lumOff val="50000"/>
                  </a:schemeClr>
                </a:solidFill>
              </a:endParaRPr>
            </a:p>
          </p:txBody>
        </p:sp>
        <p:sp>
          <p:nvSpPr>
            <p:cNvPr id="9" name="Rectangle 8"/>
            <p:cNvSpPr/>
            <p:nvPr/>
          </p:nvSpPr>
          <p:spPr>
            <a:xfrm>
              <a:off x="1763690" y="1556792"/>
              <a:ext cx="2577495" cy="2388257"/>
            </a:xfrm>
            <a:prstGeom prst="rect">
              <a:avLst/>
            </a:prstGeom>
          </p:spPr>
          <p:txBody>
            <a:bodyPr wrap="square">
              <a:spAutoFit/>
            </a:bodyPr>
            <a:lstStyle/>
            <a:p>
              <a:pPr algn="ctr"/>
              <a:r>
                <a:rPr lang="en-GB" sz="2500" dirty="0">
                  <a:solidFill>
                    <a:schemeClr val="tx1">
                      <a:lumMod val="50000"/>
                      <a:lumOff val="50000"/>
                    </a:schemeClr>
                  </a:solidFill>
                </a:rPr>
                <a:t>S</a:t>
              </a:r>
            </a:p>
          </p:txBody>
        </p:sp>
        <p:sp>
          <p:nvSpPr>
            <p:cNvPr id="10" name="Rectangle 9"/>
            <p:cNvSpPr/>
            <p:nvPr/>
          </p:nvSpPr>
          <p:spPr>
            <a:xfrm>
              <a:off x="3203853" y="3789044"/>
              <a:ext cx="2649504" cy="2388257"/>
            </a:xfrm>
            <a:prstGeom prst="rect">
              <a:avLst/>
            </a:prstGeom>
          </p:spPr>
          <p:txBody>
            <a:bodyPr wrap="square">
              <a:spAutoFit/>
            </a:bodyPr>
            <a:lstStyle/>
            <a:p>
              <a:pPr algn="ctr"/>
              <a:r>
                <a:rPr lang="en-GB" sz="2500" dirty="0" smtClean="0"/>
                <a:t>E</a:t>
              </a:r>
              <a:endParaRPr lang="en-GB" sz="2500" dirty="0"/>
            </a:p>
          </p:txBody>
        </p:sp>
      </p:grpSp>
      <p:sp>
        <p:nvSpPr>
          <p:cNvPr id="13" name="Content Placeholder 2"/>
          <p:cNvSpPr txBox="1">
            <a:spLocks/>
          </p:cNvSpPr>
          <p:nvPr/>
        </p:nvSpPr>
        <p:spPr>
          <a:xfrm>
            <a:off x="457200" y="1600200"/>
            <a:ext cx="8229600" cy="452596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GB" dirty="0" smtClean="0"/>
              <a:t>What are the keys, variables, and values?</a:t>
            </a:r>
          </a:p>
          <a:p>
            <a:endParaRPr lang="en-GB" dirty="0" smtClean="0"/>
          </a:p>
          <a:p>
            <a:pPr marL="457200" lvl="1" indent="0">
              <a:buFont typeface="Arial" panose="020B0604020202020204" pitchFamily="34" charset="0"/>
              <a:buNone/>
            </a:pPr>
            <a:endParaRPr lang="en-GB" dirty="0" smtClean="0"/>
          </a:p>
          <a:p>
            <a:pPr marL="457200" lvl="1" indent="0">
              <a:buFont typeface="Arial" panose="020B0604020202020204" pitchFamily="34" charset="0"/>
              <a:buNone/>
            </a:pPr>
            <a:r>
              <a:rPr lang="en-GB" dirty="0" smtClean="0"/>
              <a:t>	</a:t>
            </a:r>
            <a:endParaRPr lang="en-GB" dirty="0"/>
          </a:p>
        </p:txBody>
      </p:sp>
      <p:pic>
        <p:nvPicPr>
          <p:cNvPr id="14" name="Picture 13" descr="http://the-sra.org.uk/img/sralogo120x83.jpg"/>
          <p:cNvPicPr/>
          <p:nvPr/>
        </p:nvPicPr>
        <p:blipFill>
          <a:blip r:embed="rId2">
            <a:extLst>
              <a:ext uri="{28A0092B-C50C-407E-A947-70E740481C1C}">
                <a14:useLocalDpi xmlns:a14="http://schemas.microsoft.com/office/drawing/2010/main" val="0"/>
              </a:ext>
            </a:extLst>
          </a:blip>
          <a:srcRect/>
          <a:stretch>
            <a:fillRect/>
          </a:stretch>
        </p:blipFill>
        <p:spPr bwMode="auto">
          <a:xfrm>
            <a:off x="7436485" y="0"/>
            <a:ext cx="1707515" cy="1181100"/>
          </a:xfrm>
          <a:prstGeom prst="rect">
            <a:avLst/>
          </a:prstGeom>
          <a:noFill/>
          <a:ln>
            <a:noFill/>
          </a:ln>
        </p:spPr>
      </p:pic>
    </p:spTree>
    <p:extLst>
      <p:ext uri="{BB962C8B-B14F-4D97-AF65-F5344CB8AC3E}">
        <p14:creationId xmlns:p14="http://schemas.microsoft.com/office/powerpoint/2010/main" val="3852151799"/>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t>
            </a:r>
            <a:r>
              <a:rPr lang="en-GB" dirty="0" err="1" smtClean="0"/>
              <a:t>Mis</a:t>
            </a:r>
            <a:r>
              <a:rPr lang="en-GB" dirty="0" smtClean="0"/>
              <a:t>)information is Beautiful</a:t>
            </a:r>
            <a:endParaRPr lang="en-GB" dirty="0"/>
          </a:p>
        </p:txBody>
      </p:sp>
      <p:sp>
        <p:nvSpPr>
          <p:cNvPr id="3" name="Content Placeholder 2"/>
          <p:cNvSpPr>
            <a:spLocks noGrp="1"/>
          </p:cNvSpPr>
          <p:nvPr>
            <p:ph idx="1"/>
          </p:nvPr>
        </p:nvSpPr>
        <p:spPr>
          <a:xfrm>
            <a:off x="467544" y="1583784"/>
            <a:ext cx="5112568" cy="4525963"/>
          </a:xfrm>
        </p:spPr>
        <p:txBody>
          <a:bodyPr/>
          <a:lstStyle/>
          <a:p>
            <a:endParaRPr lang="en-GB" dirty="0"/>
          </a:p>
        </p:txBody>
      </p:sp>
      <p:pic>
        <p:nvPicPr>
          <p:cNvPr id="1026" name="Picture 2" descr="Tim Harfor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34243" y="1916832"/>
            <a:ext cx="2190750" cy="226695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http://the-sra.org.uk/img/sralogo120x83.jpg"/>
          <p:cNvPicPr/>
          <p:nvPr/>
        </p:nvPicPr>
        <p:blipFill>
          <a:blip r:embed="rId3">
            <a:extLst>
              <a:ext uri="{28A0092B-C50C-407E-A947-70E740481C1C}">
                <a14:useLocalDpi xmlns:a14="http://schemas.microsoft.com/office/drawing/2010/main" val="0"/>
              </a:ext>
            </a:extLst>
          </a:blip>
          <a:srcRect/>
          <a:stretch>
            <a:fillRect/>
          </a:stretch>
        </p:blipFill>
        <p:spPr bwMode="auto">
          <a:xfrm>
            <a:off x="7436485" y="0"/>
            <a:ext cx="1707515" cy="1181100"/>
          </a:xfrm>
          <a:prstGeom prst="rect">
            <a:avLst/>
          </a:prstGeom>
          <a:noFill/>
          <a:ln>
            <a:noFill/>
          </a:ln>
        </p:spPr>
      </p:pic>
    </p:spTree>
    <p:extLst>
      <p:ext uri="{BB962C8B-B14F-4D97-AF65-F5344CB8AC3E}">
        <p14:creationId xmlns:p14="http://schemas.microsoft.com/office/powerpoint/2010/main" val="2695628940"/>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Making Data ‘Tidy’</a:t>
            </a:r>
            <a:endParaRPr lang="en-GB" dirty="0"/>
          </a:p>
        </p:txBody>
      </p:sp>
      <p:graphicFrame>
        <p:nvGraphicFramePr>
          <p:cNvPr id="12" name="Content Placeholder 11"/>
          <p:cNvGraphicFramePr>
            <a:graphicFrameLocks noGrp="1"/>
          </p:cNvGraphicFramePr>
          <p:nvPr>
            <p:ph idx="1"/>
          </p:nvPr>
        </p:nvGraphicFramePr>
        <p:xfrm>
          <a:off x="1868170" y="3223101"/>
          <a:ext cx="5407660" cy="1280160"/>
        </p:xfrm>
        <a:graphic>
          <a:graphicData uri="http://schemas.openxmlformats.org/drawingml/2006/table">
            <a:tbl>
              <a:tblPr firstRow="1" firstCol="1" bandRow="1"/>
              <a:tblGrid>
                <a:gridCol w="993140"/>
                <a:gridCol w="937895"/>
                <a:gridCol w="925830"/>
                <a:gridCol w="850265"/>
                <a:gridCol w="850265"/>
                <a:gridCol w="850265"/>
              </a:tblGrid>
              <a:tr h="0">
                <a:tc>
                  <a:txBody>
                    <a:bodyPr/>
                    <a:lstStyle/>
                    <a:p>
                      <a:pPr>
                        <a:spcAft>
                          <a:spcPts val="0"/>
                        </a:spcAft>
                      </a:pPr>
                      <a:r>
                        <a:rPr lang="en-GB" sz="1200" b="1" dirty="0">
                          <a:effectLst/>
                          <a:latin typeface="Cambria"/>
                          <a:ea typeface="MS Mincho"/>
                          <a:cs typeface="Times New Roman"/>
                        </a:rPr>
                        <a:t>Surname</a:t>
                      </a:r>
                      <a:endParaRPr lang="en-GB" sz="1200" dirty="0">
                        <a:effectLst/>
                        <a:latin typeface="Cambria"/>
                        <a:ea typeface="MS Mincho"/>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GB" sz="1200" b="1">
                          <a:effectLst/>
                          <a:latin typeface="Cambria"/>
                          <a:ea typeface="MS Mincho"/>
                          <a:cs typeface="Times New Roman"/>
                        </a:rPr>
                        <a:t>First name</a:t>
                      </a:r>
                      <a:endParaRPr lang="en-GB" sz="1200">
                        <a:effectLst/>
                        <a:latin typeface="Cambria"/>
                        <a:ea typeface="MS Mincho"/>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GB" sz="1200" b="1">
                          <a:effectLst/>
                          <a:latin typeface="Cambria"/>
                          <a:ea typeface="MS Mincho"/>
                          <a:cs typeface="Times New Roman"/>
                        </a:rPr>
                        <a:t>Month of trial</a:t>
                      </a:r>
                      <a:endParaRPr lang="en-GB" sz="1200">
                        <a:effectLst/>
                        <a:latin typeface="Cambria"/>
                        <a:ea typeface="MS Mincho"/>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GB" sz="1200" b="1" dirty="0">
                          <a:effectLst/>
                          <a:latin typeface="Cambria"/>
                          <a:ea typeface="MS Mincho"/>
                          <a:cs typeface="Times New Roman"/>
                        </a:rPr>
                        <a:t>Height</a:t>
                      </a:r>
                      <a:endParaRPr lang="en-GB" sz="1200" dirty="0">
                        <a:effectLst/>
                        <a:latin typeface="Cambria"/>
                        <a:ea typeface="MS Mincho"/>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GB" sz="1200" b="1" dirty="0">
                          <a:effectLst/>
                          <a:latin typeface="Cambria"/>
                          <a:ea typeface="MS Mincho"/>
                          <a:cs typeface="Times New Roman"/>
                        </a:rPr>
                        <a:t>Condition</a:t>
                      </a:r>
                      <a:endParaRPr lang="en-GB" sz="1200" dirty="0">
                        <a:effectLst/>
                        <a:latin typeface="Cambria"/>
                        <a:ea typeface="MS Mincho"/>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GB" sz="1200" b="1" dirty="0">
                          <a:effectLst/>
                          <a:latin typeface="Cambria"/>
                          <a:ea typeface="MS Mincho"/>
                          <a:cs typeface="Times New Roman"/>
                        </a:rPr>
                        <a:t>Weight</a:t>
                      </a:r>
                      <a:endParaRPr lang="en-GB" sz="1200" dirty="0">
                        <a:effectLst/>
                        <a:latin typeface="Cambria"/>
                        <a:ea typeface="MS Mincho"/>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a:spcAft>
                          <a:spcPts val="0"/>
                        </a:spcAft>
                      </a:pPr>
                      <a:r>
                        <a:rPr lang="en-GB" sz="1200" dirty="0">
                          <a:effectLst/>
                          <a:latin typeface="Cambria"/>
                          <a:ea typeface="MS Mincho"/>
                          <a:cs typeface="Times New Roman"/>
                        </a:rPr>
                        <a:t>Smith</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GB" sz="1200">
                          <a:effectLst/>
                          <a:latin typeface="Cambria"/>
                          <a:ea typeface="MS Mincho"/>
                          <a:cs typeface="Times New Roman"/>
                        </a:rPr>
                        <a:t>Mary</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GB" sz="1200">
                          <a:effectLst/>
                          <a:latin typeface="Cambria"/>
                          <a:ea typeface="MS Mincho"/>
                          <a:cs typeface="Times New Roman"/>
                        </a:rPr>
                        <a:t>1</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GB" sz="1200">
                          <a:effectLst/>
                          <a:latin typeface="Cambria"/>
                          <a:ea typeface="MS Mincho"/>
                          <a:cs typeface="Times New Roman"/>
                        </a:rPr>
                        <a:t>78</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GB" sz="1200">
                          <a:effectLst/>
                          <a:latin typeface="Cambria"/>
                          <a:ea typeface="MS Mincho"/>
                          <a:cs typeface="Times New Roman"/>
                        </a:rPr>
                        <a:t>Healthy</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GB" sz="1200">
                          <a:effectLst/>
                          <a:latin typeface="Cambria"/>
                          <a:ea typeface="MS Mincho"/>
                          <a:cs typeface="Times New Roman"/>
                        </a:rPr>
                        <a:t>45</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a:spcAft>
                          <a:spcPts val="0"/>
                        </a:spcAft>
                      </a:pPr>
                      <a:r>
                        <a:rPr lang="en-GB" sz="1200">
                          <a:effectLst/>
                          <a:latin typeface="Cambria"/>
                          <a:ea typeface="MS Mincho"/>
                          <a:cs typeface="Times New Roman"/>
                        </a:rPr>
                        <a:t>Smith</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GB" sz="1200" dirty="0">
                          <a:effectLst/>
                          <a:latin typeface="Cambria"/>
                          <a:ea typeface="MS Mincho"/>
                          <a:cs typeface="Times New Roman"/>
                        </a:rPr>
                        <a:t>John</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GB" sz="1200">
                          <a:effectLst/>
                          <a:latin typeface="Cambria"/>
                          <a:ea typeface="MS Mincho"/>
                          <a:cs typeface="Times New Roman"/>
                        </a:rPr>
                        <a:t>2</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GB" sz="1200">
                          <a:effectLst/>
                          <a:latin typeface="Cambria"/>
                          <a:ea typeface="MS Mincho"/>
                          <a:cs typeface="Times New Roman"/>
                        </a:rPr>
                        <a:t>62</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GB" sz="1200">
                          <a:effectLst/>
                          <a:latin typeface="Cambria"/>
                          <a:ea typeface="MS Mincho"/>
                          <a:cs typeface="Times New Roman"/>
                        </a:rPr>
                        <a:t>Sick</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GB" sz="1200">
                          <a:effectLst/>
                          <a:latin typeface="Cambria"/>
                          <a:ea typeface="MS Mincho"/>
                          <a:cs typeface="Times New Roman"/>
                        </a:rPr>
                        <a:t>52</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a:spcAft>
                          <a:spcPts val="0"/>
                        </a:spcAft>
                      </a:pPr>
                      <a:r>
                        <a:rPr lang="en-GB" sz="1200">
                          <a:effectLst/>
                          <a:latin typeface="Cambria"/>
                          <a:ea typeface="MS Mincho"/>
                          <a:cs typeface="Times New Roman"/>
                        </a:rPr>
                        <a:t>Jones</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GB" sz="1200" dirty="0">
                          <a:effectLst/>
                          <a:latin typeface="Cambria"/>
                          <a:ea typeface="MS Mincho"/>
                          <a:cs typeface="Times New Roman"/>
                        </a:rPr>
                        <a:t>William</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GB" sz="1200">
                          <a:effectLst/>
                          <a:latin typeface="Cambria"/>
                          <a:ea typeface="MS Mincho"/>
                          <a:cs typeface="Times New Roman"/>
                        </a:rPr>
                        <a:t>1</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GB" sz="1200">
                          <a:effectLst/>
                          <a:latin typeface="Cambria"/>
                          <a:ea typeface="MS Mincho"/>
                          <a:cs typeface="Times New Roman"/>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GB" sz="1200">
                          <a:effectLst/>
                          <a:latin typeface="Cambria"/>
                          <a:ea typeface="MS Mincho"/>
                          <a:cs typeface="Times New Roman"/>
                        </a:rPr>
                        <a:t>Healthy</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GB" sz="1200">
                          <a:effectLst/>
                          <a:latin typeface="Cambria"/>
                          <a:ea typeface="MS Mincho"/>
                          <a:cs typeface="Times New Roman"/>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a:spcAft>
                          <a:spcPts val="0"/>
                        </a:spcAft>
                      </a:pPr>
                      <a:r>
                        <a:rPr lang="en-GB" sz="1200">
                          <a:effectLst/>
                          <a:latin typeface="Cambria"/>
                          <a:ea typeface="MS Mincho"/>
                          <a:cs typeface="Times New Roman"/>
                        </a:rPr>
                        <a:t>Jones</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GB" sz="1200">
                          <a:effectLst/>
                          <a:latin typeface="Cambria"/>
                          <a:ea typeface="MS Mincho"/>
                          <a:cs typeface="Times New Roman"/>
                        </a:rPr>
                        <a:t>William</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GB" sz="1200" dirty="0">
                          <a:effectLst/>
                          <a:latin typeface="Cambria"/>
                          <a:ea typeface="MS Mincho"/>
                          <a:cs typeface="Times New Roman"/>
                        </a:rPr>
                        <a:t>2</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GB" sz="1200">
                          <a:effectLst/>
                          <a:latin typeface="Cambria"/>
                          <a:ea typeface="MS Mincho"/>
                          <a:cs typeface="Times New Roman"/>
                        </a:rPr>
                        <a:t>86</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GB" sz="1200">
                          <a:effectLst/>
                          <a:latin typeface="Cambria"/>
                          <a:ea typeface="MS Mincho"/>
                          <a:cs typeface="Times New Roman"/>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GB" sz="1200">
                          <a:effectLst/>
                          <a:latin typeface="Cambria"/>
                          <a:ea typeface="MS Mincho"/>
                          <a:cs typeface="Times New Roman"/>
                        </a:rPr>
                        <a:t>84</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a:spcAft>
                          <a:spcPts val="0"/>
                        </a:spcAft>
                      </a:pPr>
                      <a:r>
                        <a:rPr lang="en-GB" sz="1200">
                          <a:effectLst/>
                          <a:latin typeface="Cambria"/>
                          <a:ea typeface="MS Mincho"/>
                          <a:cs typeface="Times New Roman"/>
                        </a:rPr>
                        <a:t>Smith</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GB" sz="1200">
                          <a:effectLst/>
                          <a:latin typeface="Cambria"/>
                          <a:ea typeface="MS Mincho"/>
                          <a:cs typeface="Times New Roman"/>
                        </a:rPr>
                        <a:t>Mary</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GB" sz="1200" dirty="0">
                          <a:effectLst/>
                          <a:latin typeface="Cambria"/>
                          <a:ea typeface="MS Mincho"/>
                          <a:cs typeface="Times New Roman"/>
                        </a:rPr>
                        <a:t>3</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GB" sz="1200">
                          <a:effectLst/>
                          <a:latin typeface="Cambria"/>
                          <a:ea typeface="MS Mincho"/>
                          <a:cs typeface="Times New Roman"/>
                        </a:rPr>
                        <a:t>78</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GB" sz="1200">
                          <a:effectLst/>
                          <a:latin typeface="Cambria"/>
                          <a:ea typeface="MS Mincho"/>
                          <a:cs typeface="Times New Roman"/>
                        </a:rPr>
                        <a:t>Sick</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GB" sz="1200" dirty="0">
                          <a:effectLst/>
                          <a:latin typeface="Cambria"/>
                          <a:ea typeface="MS Mincho"/>
                          <a:cs typeface="Times New Roman"/>
                        </a:rPr>
                        <a:t>43</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grpSp>
        <p:nvGrpSpPr>
          <p:cNvPr id="4" name="Group 13"/>
          <p:cNvGrpSpPr/>
          <p:nvPr/>
        </p:nvGrpSpPr>
        <p:grpSpPr>
          <a:xfrm>
            <a:off x="251520" y="188640"/>
            <a:ext cx="1152128" cy="922946"/>
            <a:chOff x="1547664" y="1556792"/>
            <a:chExt cx="5616623" cy="4620509"/>
          </a:xfrm>
        </p:grpSpPr>
        <p:sp>
          <p:nvSpPr>
            <p:cNvPr id="5" name="Isosceles Triangle 4"/>
            <p:cNvSpPr/>
            <p:nvPr/>
          </p:nvSpPr>
          <p:spPr>
            <a:xfrm>
              <a:off x="1547664" y="1628802"/>
              <a:ext cx="2880320" cy="2088232"/>
            </a:xfrm>
            <a:prstGeom prst="triangle">
              <a:avLst/>
            </a:prstGeom>
            <a:solidFill>
              <a:schemeClr val="bg1">
                <a:lumMod val="6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500" dirty="0"/>
            </a:p>
          </p:txBody>
        </p:sp>
        <p:sp>
          <p:nvSpPr>
            <p:cNvPr id="6" name="Isosceles Triangle 5"/>
            <p:cNvSpPr/>
            <p:nvPr/>
          </p:nvSpPr>
          <p:spPr>
            <a:xfrm>
              <a:off x="3059832" y="3717032"/>
              <a:ext cx="2736304" cy="2088232"/>
            </a:xfrm>
            <a:prstGeom prst="triangl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500" dirty="0"/>
            </a:p>
          </p:txBody>
        </p:sp>
        <p:sp>
          <p:nvSpPr>
            <p:cNvPr id="7" name="Isosceles Triangle 6"/>
            <p:cNvSpPr/>
            <p:nvPr/>
          </p:nvSpPr>
          <p:spPr>
            <a:xfrm>
              <a:off x="4427984" y="1628802"/>
              <a:ext cx="2736303" cy="2088232"/>
            </a:xfrm>
            <a:prstGeom prst="triangle">
              <a:avLst/>
            </a:prstGeom>
            <a:solidFill>
              <a:schemeClr val="bg1">
                <a:lumMod val="6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500" dirty="0"/>
            </a:p>
          </p:txBody>
        </p:sp>
        <p:sp>
          <p:nvSpPr>
            <p:cNvPr id="8" name="Rectangle 7"/>
            <p:cNvSpPr/>
            <p:nvPr/>
          </p:nvSpPr>
          <p:spPr>
            <a:xfrm>
              <a:off x="4499993" y="1556792"/>
              <a:ext cx="2649504" cy="2388257"/>
            </a:xfrm>
            <a:prstGeom prst="rect">
              <a:avLst/>
            </a:prstGeom>
          </p:spPr>
          <p:txBody>
            <a:bodyPr wrap="square">
              <a:spAutoFit/>
            </a:bodyPr>
            <a:lstStyle/>
            <a:p>
              <a:pPr algn="ctr"/>
              <a:r>
                <a:rPr lang="en-GB" sz="2500" dirty="0" smtClean="0">
                  <a:solidFill>
                    <a:schemeClr val="tx1">
                      <a:lumMod val="50000"/>
                      <a:lumOff val="50000"/>
                    </a:schemeClr>
                  </a:solidFill>
                </a:rPr>
                <a:t>A</a:t>
              </a:r>
              <a:endParaRPr lang="en-GB" sz="2500" dirty="0">
                <a:solidFill>
                  <a:schemeClr val="tx1">
                    <a:lumMod val="50000"/>
                    <a:lumOff val="50000"/>
                  </a:schemeClr>
                </a:solidFill>
              </a:endParaRPr>
            </a:p>
          </p:txBody>
        </p:sp>
        <p:sp>
          <p:nvSpPr>
            <p:cNvPr id="9" name="Rectangle 8"/>
            <p:cNvSpPr/>
            <p:nvPr/>
          </p:nvSpPr>
          <p:spPr>
            <a:xfrm>
              <a:off x="1763690" y="1556792"/>
              <a:ext cx="2577495" cy="2388257"/>
            </a:xfrm>
            <a:prstGeom prst="rect">
              <a:avLst/>
            </a:prstGeom>
          </p:spPr>
          <p:txBody>
            <a:bodyPr wrap="square">
              <a:spAutoFit/>
            </a:bodyPr>
            <a:lstStyle/>
            <a:p>
              <a:pPr algn="ctr"/>
              <a:r>
                <a:rPr lang="en-GB" sz="2500" dirty="0">
                  <a:solidFill>
                    <a:schemeClr val="tx1">
                      <a:lumMod val="50000"/>
                      <a:lumOff val="50000"/>
                    </a:schemeClr>
                  </a:solidFill>
                </a:rPr>
                <a:t>S</a:t>
              </a:r>
            </a:p>
          </p:txBody>
        </p:sp>
        <p:sp>
          <p:nvSpPr>
            <p:cNvPr id="10" name="Rectangle 9"/>
            <p:cNvSpPr/>
            <p:nvPr/>
          </p:nvSpPr>
          <p:spPr>
            <a:xfrm>
              <a:off x="3203853" y="3789044"/>
              <a:ext cx="2649504" cy="2388257"/>
            </a:xfrm>
            <a:prstGeom prst="rect">
              <a:avLst/>
            </a:prstGeom>
          </p:spPr>
          <p:txBody>
            <a:bodyPr wrap="square">
              <a:spAutoFit/>
            </a:bodyPr>
            <a:lstStyle/>
            <a:p>
              <a:pPr algn="ctr"/>
              <a:r>
                <a:rPr lang="en-GB" sz="2500" dirty="0" smtClean="0"/>
                <a:t>E</a:t>
              </a:r>
              <a:endParaRPr lang="en-GB" sz="2500" dirty="0"/>
            </a:p>
          </p:txBody>
        </p:sp>
      </p:grpSp>
      <p:sp>
        <p:nvSpPr>
          <p:cNvPr id="11" name="Up Arrow Callout 10"/>
          <p:cNvSpPr/>
          <p:nvPr/>
        </p:nvSpPr>
        <p:spPr>
          <a:xfrm>
            <a:off x="1989572" y="4581128"/>
            <a:ext cx="2592288" cy="1152128"/>
          </a:xfrm>
          <a:prstGeom prst="upArrowCallout">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Keys</a:t>
            </a:r>
            <a:endParaRPr lang="en-GB" dirty="0"/>
          </a:p>
        </p:txBody>
      </p:sp>
      <p:sp>
        <p:nvSpPr>
          <p:cNvPr id="14" name="Down Arrow Callout 13"/>
          <p:cNvSpPr/>
          <p:nvPr/>
        </p:nvSpPr>
        <p:spPr>
          <a:xfrm>
            <a:off x="4860032" y="2492896"/>
            <a:ext cx="2376264" cy="576064"/>
          </a:xfrm>
          <a:prstGeom prst="downArrowCallout">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Variables</a:t>
            </a:r>
            <a:endParaRPr lang="en-GB" dirty="0"/>
          </a:p>
        </p:txBody>
      </p:sp>
      <p:sp>
        <p:nvSpPr>
          <p:cNvPr id="15" name="Rounded Rectangle 14"/>
          <p:cNvSpPr/>
          <p:nvPr/>
        </p:nvSpPr>
        <p:spPr>
          <a:xfrm>
            <a:off x="4788024" y="3645024"/>
            <a:ext cx="2448272" cy="792088"/>
          </a:xfrm>
          <a:prstGeom prst="roundRect">
            <a:avLst/>
          </a:prstGeom>
          <a:solidFill>
            <a:schemeClr val="bg1">
              <a:lumMod val="65000"/>
              <a:alpha val="3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400" dirty="0" smtClean="0">
                <a:solidFill>
                  <a:srgbClr val="FF0000"/>
                </a:solidFill>
                <a:effectLst>
                  <a:outerShdw blurRad="38100" dist="38100" dir="2700000" algn="tl">
                    <a:srgbClr val="000000">
                      <a:alpha val="43137"/>
                    </a:srgbClr>
                  </a:outerShdw>
                </a:effectLst>
              </a:rPr>
              <a:t>Values</a:t>
            </a:r>
            <a:endParaRPr lang="en-GB" dirty="0">
              <a:solidFill>
                <a:srgbClr val="FF0000"/>
              </a:solidFill>
              <a:effectLst>
                <a:outerShdw blurRad="38100" dist="38100" dir="2700000" algn="tl">
                  <a:srgbClr val="000000">
                    <a:alpha val="43137"/>
                  </a:srgbClr>
                </a:outerShdw>
              </a:effectLst>
            </a:endParaRPr>
          </a:p>
        </p:txBody>
      </p:sp>
      <p:pic>
        <p:nvPicPr>
          <p:cNvPr id="16" name="Picture 15" descr="http://the-sra.org.uk/img/sralogo120x83.jpg"/>
          <p:cNvPicPr/>
          <p:nvPr/>
        </p:nvPicPr>
        <p:blipFill>
          <a:blip r:embed="rId2">
            <a:extLst>
              <a:ext uri="{28A0092B-C50C-407E-A947-70E740481C1C}">
                <a14:useLocalDpi xmlns:a14="http://schemas.microsoft.com/office/drawing/2010/main" val="0"/>
              </a:ext>
            </a:extLst>
          </a:blip>
          <a:srcRect/>
          <a:stretch>
            <a:fillRect/>
          </a:stretch>
        </p:blipFill>
        <p:spPr bwMode="auto">
          <a:xfrm>
            <a:off x="7436485" y="0"/>
            <a:ext cx="1707515" cy="1181100"/>
          </a:xfrm>
          <a:prstGeom prst="rect">
            <a:avLst/>
          </a:prstGeom>
          <a:noFill/>
          <a:ln>
            <a:noFill/>
          </a:ln>
        </p:spPr>
      </p:pic>
    </p:spTree>
    <p:extLst>
      <p:ext uri="{BB962C8B-B14F-4D97-AF65-F5344CB8AC3E}">
        <p14:creationId xmlns:p14="http://schemas.microsoft.com/office/powerpoint/2010/main" val="74717714"/>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Keys: Unique identifiers of observations</a:t>
            </a:r>
            <a:endParaRPr lang="en-GB" dirty="0"/>
          </a:p>
        </p:txBody>
      </p:sp>
      <p:grpSp>
        <p:nvGrpSpPr>
          <p:cNvPr id="4" name="Group 13"/>
          <p:cNvGrpSpPr/>
          <p:nvPr/>
        </p:nvGrpSpPr>
        <p:grpSpPr>
          <a:xfrm>
            <a:off x="-14356" y="5935054"/>
            <a:ext cx="1152128" cy="922946"/>
            <a:chOff x="1547664" y="1556792"/>
            <a:chExt cx="5616623" cy="4620509"/>
          </a:xfrm>
        </p:grpSpPr>
        <p:sp>
          <p:nvSpPr>
            <p:cNvPr id="5" name="Isosceles Triangle 4"/>
            <p:cNvSpPr/>
            <p:nvPr/>
          </p:nvSpPr>
          <p:spPr>
            <a:xfrm>
              <a:off x="1547664" y="1628802"/>
              <a:ext cx="2880320" cy="2088232"/>
            </a:xfrm>
            <a:prstGeom prst="triangle">
              <a:avLst/>
            </a:prstGeom>
            <a:solidFill>
              <a:schemeClr val="bg1">
                <a:lumMod val="6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500" dirty="0"/>
            </a:p>
          </p:txBody>
        </p:sp>
        <p:sp>
          <p:nvSpPr>
            <p:cNvPr id="6" name="Isosceles Triangle 5"/>
            <p:cNvSpPr/>
            <p:nvPr/>
          </p:nvSpPr>
          <p:spPr>
            <a:xfrm>
              <a:off x="3059832" y="3717032"/>
              <a:ext cx="2736304" cy="2088232"/>
            </a:xfrm>
            <a:prstGeom prst="triangl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500" dirty="0"/>
            </a:p>
          </p:txBody>
        </p:sp>
        <p:sp>
          <p:nvSpPr>
            <p:cNvPr id="7" name="Isosceles Triangle 6"/>
            <p:cNvSpPr/>
            <p:nvPr/>
          </p:nvSpPr>
          <p:spPr>
            <a:xfrm>
              <a:off x="4427984" y="1628802"/>
              <a:ext cx="2736303" cy="2088232"/>
            </a:xfrm>
            <a:prstGeom prst="triangle">
              <a:avLst/>
            </a:prstGeom>
            <a:solidFill>
              <a:schemeClr val="bg1">
                <a:lumMod val="6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500" dirty="0"/>
            </a:p>
          </p:txBody>
        </p:sp>
        <p:sp>
          <p:nvSpPr>
            <p:cNvPr id="8" name="Rectangle 7"/>
            <p:cNvSpPr/>
            <p:nvPr/>
          </p:nvSpPr>
          <p:spPr>
            <a:xfrm>
              <a:off x="4499993" y="1556792"/>
              <a:ext cx="2649504" cy="2388257"/>
            </a:xfrm>
            <a:prstGeom prst="rect">
              <a:avLst/>
            </a:prstGeom>
          </p:spPr>
          <p:txBody>
            <a:bodyPr wrap="square">
              <a:spAutoFit/>
            </a:bodyPr>
            <a:lstStyle/>
            <a:p>
              <a:pPr algn="ctr"/>
              <a:r>
                <a:rPr lang="en-GB" sz="2500" dirty="0" smtClean="0">
                  <a:solidFill>
                    <a:schemeClr val="tx1">
                      <a:lumMod val="50000"/>
                      <a:lumOff val="50000"/>
                    </a:schemeClr>
                  </a:solidFill>
                </a:rPr>
                <a:t>A</a:t>
              </a:r>
              <a:endParaRPr lang="en-GB" sz="2500" dirty="0">
                <a:solidFill>
                  <a:schemeClr val="tx1">
                    <a:lumMod val="50000"/>
                    <a:lumOff val="50000"/>
                  </a:schemeClr>
                </a:solidFill>
              </a:endParaRPr>
            </a:p>
          </p:txBody>
        </p:sp>
        <p:sp>
          <p:nvSpPr>
            <p:cNvPr id="9" name="Rectangle 8"/>
            <p:cNvSpPr/>
            <p:nvPr/>
          </p:nvSpPr>
          <p:spPr>
            <a:xfrm>
              <a:off x="1763690" y="1556792"/>
              <a:ext cx="2577495" cy="2388257"/>
            </a:xfrm>
            <a:prstGeom prst="rect">
              <a:avLst/>
            </a:prstGeom>
          </p:spPr>
          <p:txBody>
            <a:bodyPr wrap="square">
              <a:spAutoFit/>
            </a:bodyPr>
            <a:lstStyle/>
            <a:p>
              <a:pPr algn="ctr"/>
              <a:r>
                <a:rPr lang="en-GB" sz="2500" dirty="0">
                  <a:solidFill>
                    <a:schemeClr val="tx1">
                      <a:lumMod val="50000"/>
                      <a:lumOff val="50000"/>
                    </a:schemeClr>
                  </a:solidFill>
                </a:rPr>
                <a:t>S</a:t>
              </a:r>
            </a:p>
          </p:txBody>
        </p:sp>
        <p:sp>
          <p:nvSpPr>
            <p:cNvPr id="10" name="Rectangle 9"/>
            <p:cNvSpPr/>
            <p:nvPr/>
          </p:nvSpPr>
          <p:spPr>
            <a:xfrm>
              <a:off x="3203853" y="3789044"/>
              <a:ext cx="2649504" cy="2388257"/>
            </a:xfrm>
            <a:prstGeom prst="rect">
              <a:avLst/>
            </a:prstGeom>
          </p:spPr>
          <p:txBody>
            <a:bodyPr wrap="square">
              <a:spAutoFit/>
            </a:bodyPr>
            <a:lstStyle/>
            <a:p>
              <a:pPr algn="ctr"/>
              <a:r>
                <a:rPr lang="en-GB" sz="2500" dirty="0" smtClean="0"/>
                <a:t>E</a:t>
              </a:r>
              <a:endParaRPr lang="en-GB" sz="2500" dirty="0"/>
            </a:p>
          </p:txBody>
        </p:sp>
      </p:grpSp>
      <p:graphicFrame>
        <p:nvGraphicFramePr>
          <p:cNvPr id="13" name="Content Placeholder 12"/>
          <p:cNvGraphicFramePr>
            <a:graphicFrameLocks noGrp="1"/>
          </p:cNvGraphicFramePr>
          <p:nvPr>
            <p:ph idx="1"/>
          </p:nvPr>
        </p:nvGraphicFramePr>
        <p:xfrm>
          <a:off x="2107247" y="3314541"/>
          <a:ext cx="4929505" cy="1097280"/>
        </p:xfrm>
        <a:graphic>
          <a:graphicData uri="http://schemas.openxmlformats.org/drawingml/2006/table">
            <a:tbl>
              <a:tblPr firstRow="1" firstCol="1" bandRow="1"/>
              <a:tblGrid>
                <a:gridCol w="993140"/>
                <a:gridCol w="937895"/>
                <a:gridCol w="1377950"/>
                <a:gridCol w="1620520"/>
              </a:tblGrid>
              <a:tr h="0">
                <a:tc>
                  <a:txBody>
                    <a:bodyPr/>
                    <a:lstStyle/>
                    <a:p>
                      <a:pPr>
                        <a:spcAft>
                          <a:spcPts val="0"/>
                        </a:spcAft>
                      </a:pPr>
                      <a:r>
                        <a:rPr lang="en-GB" sz="1200" b="1">
                          <a:effectLst/>
                          <a:latin typeface="Cambria"/>
                          <a:ea typeface="MS Mincho"/>
                          <a:cs typeface="Times New Roman"/>
                        </a:rPr>
                        <a:t>Surname</a:t>
                      </a:r>
                      <a:endParaRPr lang="en-GB" sz="1200">
                        <a:effectLst/>
                        <a:latin typeface="Cambria"/>
                        <a:ea typeface="MS Mincho"/>
                        <a:cs typeface="Times New Roman"/>
                      </a:endParaRPr>
                    </a:p>
                  </a:txBody>
                  <a:tcPr marL="68580" marR="68580" marT="0" marB="0">
                    <a:lnL>
                      <a:noFill/>
                    </a:lnL>
                    <a:lnR>
                      <a:noFill/>
                    </a:lnR>
                    <a:lnT>
                      <a:noFill/>
                    </a:lnT>
                    <a:lnB w="12700" cap="flat" cmpd="sng" algn="ctr">
                      <a:solidFill>
                        <a:schemeClr val="bg1"/>
                      </a:solidFill>
                      <a:prstDash val="solid"/>
                      <a:round/>
                      <a:headEnd type="none" w="med" len="med"/>
                      <a:tailEnd type="none" w="med" len="med"/>
                    </a:lnB>
                  </a:tcPr>
                </a:tc>
                <a:tc>
                  <a:txBody>
                    <a:bodyPr/>
                    <a:lstStyle/>
                    <a:p>
                      <a:pPr>
                        <a:spcAft>
                          <a:spcPts val="0"/>
                        </a:spcAft>
                      </a:pPr>
                      <a:r>
                        <a:rPr lang="en-GB" sz="1200" b="1">
                          <a:effectLst/>
                          <a:latin typeface="Cambria"/>
                          <a:ea typeface="MS Mincho"/>
                          <a:cs typeface="Times New Roman"/>
                        </a:rPr>
                        <a:t>First name</a:t>
                      </a:r>
                      <a:endParaRPr lang="en-GB" sz="1200">
                        <a:effectLst/>
                        <a:latin typeface="Cambria"/>
                        <a:ea typeface="MS Mincho"/>
                        <a:cs typeface="Times New Roman"/>
                      </a:endParaRPr>
                    </a:p>
                  </a:txBody>
                  <a:tcPr marL="68580" marR="68580" marT="0" marB="0">
                    <a:lnL>
                      <a:noFill/>
                    </a:lnL>
                    <a:lnR>
                      <a:noFill/>
                    </a:lnR>
                    <a:lnT>
                      <a:noFill/>
                    </a:lnT>
                    <a:lnB w="12700" cap="flat" cmpd="sng" algn="ctr">
                      <a:solidFill>
                        <a:schemeClr val="bg1"/>
                      </a:solidFill>
                      <a:prstDash val="solid"/>
                      <a:round/>
                      <a:headEnd type="none" w="med" len="med"/>
                      <a:tailEnd type="none" w="med" len="med"/>
                    </a:lnB>
                  </a:tcPr>
                </a:tc>
                <a:tc>
                  <a:txBody>
                    <a:bodyPr/>
                    <a:lstStyle/>
                    <a:p>
                      <a:pPr>
                        <a:spcAft>
                          <a:spcPts val="0"/>
                        </a:spcAft>
                      </a:pPr>
                      <a:r>
                        <a:rPr lang="en-GB" sz="1200" b="1">
                          <a:effectLst/>
                          <a:latin typeface="Cambria"/>
                          <a:ea typeface="MS Mincho"/>
                          <a:cs typeface="Times New Roman"/>
                        </a:rPr>
                        <a:t>Month of trial</a:t>
                      </a:r>
                      <a:endParaRPr lang="en-GB" sz="1200">
                        <a:effectLst/>
                        <a:latin typeface="Cambria"/>
                        <a:ea typeface="MS Mincho"/>
                        <a:cs typeface="Times New Roman"/>
                      </a:endParaRPr>
                    </a:p>
                  </a:txBody>
                  <a:tcPr marL="68580" marR="68580" marT="0" marB="0">
                    <a:lnL>
                      <a:noFill/>
                    </a:lnL>
                    <a:lnR w="12700" cap="flat" cmpd="sng" algn="ctr">
                      <a:solidFill>
                        <a:schemeClr val="bg1"/>
                      </a:solidFill>
                      <a:prstDash val="solid"/>
                      <a:round/>
                      <a:headEnd type="none" w="med" len="med"/>
                      <a:tailEnd type="none" w="med" len="med"/>
                    </a:lnR>
                    <a:lnT>
                      <a:noFill/>
                    </a:lnT>
                    <a:lnB w="12700" cap="flat" cmpd="sng" algn="ctr">
                      <a:solidFill>
                        <a:schemeClr val="bg1"/>
                      </a:solidFill>
                      <a:prstDash val="solid"/>
                      <a:round/>
                      <a:headEnd type="none" w="med" len="med"/>
                      <a:tailEnd type="none" w="med" len="med"/>
                    </a:lnB>
                  </a:tcPr>
                </a:tc>
                <a:tc>
                  <a:txBody>
                    <a:bodyPr/>
                    <a:lstStyle/>
                    <a:p>
                      <a:pPr>
                        <a:spcAft>
                          <a:spcPts val="0"/>
                        </a:spcAft>
                      </a:pPr>
                      <a:r>
                        <a:rPr lang="en-GB" sz="1200" b="1">
                          <a:effectLst/>
                          <a:latin typeface="Cambria"/>
                          <a:ea typeface="MS Mincho"/>
                          <a:cs typeface="Times New Roman"/>
                        </a:rPr>
                        <a:t>Key</a:t>
                      </a:r>
                      <a:endParaRPr lang="en-GB" sz="1200">
                        <a:effectLst/>
                        <a:latin typeface="Cambria"/>
                        <a:ea typeface="MS Mincho"/>
                        <a:cs typeface="Times New Roman"/>
                      </a:endParaRPr>
                    </a:p>
                  </a:txBody>
                  <a:tcPr marL="68580" marR="68580" marT="0" marB="0">
                    <a:lnL w="12700" cap="flat" cmpd="sng" algn="ctr">
                      <a:solidFill>
                        <a:schemeClr val="bg1"/>
                      </a:solidFill>
                      <a:prstDash val="solid"/>
                      <a:round/>
                      <a:headEnd type="none" w="med" len="med"/>
                      <a:tailEnd type="none" w="med" len="med"/>
                    </a:lnL>
                    <a:lnR>
                      <a:noFill/>
                    </a:lnR>
                    <a:lnT>
                      <a:noFill/>
                    </a:lnT>
                    <a:lnB w="12700" cap="flat" cmpd="sng" algn="ctr">
                      <a:solidFill>
                        <a:schemeClr val="bg1"/>
                      </a:solidFill>
                      <a:prstDash val="solid"/>
                      <a:round/>
                      <a:headEnd type="none" w="med" len="med"/>
                      <a:tailEnd type="none" w="med" len="med"/>
                    </a:lnB>
                  </a:tcPr>
                </a:tc>
              </a:tr>
              <a:tr h="0">
                <a:tc>
                  <a:txBody>
                    <a:bodyPr/>
                    <a:lstStyle/>
                    <a:p>
                      <a:pPr>
                        <a:spcAft>
                          <a:spcPts val="0"/>
                        </a:spcAft>
                      </a:pPr>
                      <a:r>
                        <a:rPr lang="en-GB" sz="1200">
                          <a:effectLst/>
                          <a:latin typeface="Cambria"/>
                          <a:ea typeface="MS Mincho"/>
                          <a:cs typeface="Times New Roman"/>
                        </a:rPr>
                        <a:t>Smith</a:t>
                      </a:r>
                    </a:p>
                  </a:txBody>
                  <a:tcPr marL="68580" marR="68580" marT="0" marB="0">
                    <a:lnL>
                      <a:noFill/>
                    </a:lnL>
                    <a:lnR>
                      <a:noFill/>
                    </a:lnR>
                    <a:lnT w="12700" cap="flat" cmpd="sng" algn="ctr">
                      <a:solidFill>
                        <a:schemeClr val="bg1"/>
                      </a:solidFill>
                      <a:prstDash val="solid"/>
                      <a:round/>
                      <a:headEnd type="none" w="med" len="med"/>
                      <a:tailEnd type="none" w="med" len="med"/>
                    </a:lnT>
                    <a:lnB>
                      <a:noFill/>
                    </a:lnB>
                  </a:tcPr>
                </a:tc>
                <a:tc>
                  <a:txBody>
                    <a:bodyPr/>
                    <a:lstStyle/>
                    <a:p>
                      <a:pPr>
                        <a:spcAft>
                          <a:spcPts val="0"/>
                        </a:spcAft>
                      </a:pPr>
                      <a:r>
                        <a:rPr lang="en-GB" sz="1200">
                          <a:effectLst/>
                          <a:latin typeface="Cambria"/>
                          <a:ea typeface="MS Mincho"/>
                          <a:cs typeface="Times New Roman"/>
                        </a:rPr>
                        <a:t>Mary</a:t>
                      </a:r>
                    </a:p>
                  </a:txBody>
                  <a:tcPr marL="68580" marR="68580" marT="0" marB="0">
                    <a:lnL>
                      <a:noFill/>
                    </a:lnL>
                    <a:lnR>
                      <a:noFill/>
                    </a:lnR>
                    <a:lnT w="12700" cap="flat" cmpd="sng" algn="ctr">
                      <a:solidFill>
                        <a:schemeClr val="bg1"/>
                      </a:solidFill>
                      <a:prstDash val="solid"/>
                      <a:round/>
                      <a:headEnd type="none" w="med" len="med"/>
                      <a:tailEnd type="none" w="med" len="med"/>
                    </a:lnT>
                    <a:lnB>
                      <a:noFill/>
                    </a:lnB>
                  </a:tcPr>
                </a:tc>
                <a:tc>
                  <a:txBody>
                    <a:bodyPr/>
                    <a:lstStyle/>
                    <a:p>
                      <a:pPr>
                        <a:spcAft>
                          <a:spcPts val="0"/>
                        </a:spcAft>
                      </a:pPr>
                      <a:r>
                        <a:rPr lang="en-GB" sz="1200">
                          <a:effectLst/>
                          <a:latin typeface="Cambria"/>
                          <a:ea typeface="MS Mincho"/>
                          <a:cs typeface="Times New Roman"/>
                        </a:rPr>
                        <a:t>1</a:t>
                      </a:r>
                    </a:p>
                  </a:txBody>
                  <a:tcPr marL="68580" marR="68580" marT="0" marB="0">
                    <a:lnL>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a:noFill/>
                    </a:lnB>
                  </a:tcPr>
                </a:tc>
                <a:tc>
                  <a:txBody>
                    <a:bodyPr/>
                    <a:lstStyle/>
                    <a:p>
                      <a:pPr>
                        <a:spcAft>
                          <a:spcPts val="0"/>
                        </a:spcAft>
                      </a:pPr>
                      <a:r>
                        <a:rPr lang="en-GB" sz="1200">
                          <a:effectLst/>
                          <a:latin typeface="Cambria"/>
                          <a:ea typeface="MS Mincho"/>
                          <a:cs typeface="Times New Roman"/>
                        </a:rPr>
                        <a:t>Smith_Mary_1</a:t>
                      </a:r>
                    </a:p>
                  </a:txBody>
                  <a:tcPr marL="68580" marR="68580" marT="0" marB="0">
                    <a:lnL w="12700" cap="flat" cmpd="sng" algn="ctr">
                      <a:solidFill>
                        <a:schemeClr val="bg1"/>
                      </a:solidFill>
                      <a:prstDash val="solid"/>
                      <a:round/>
                      <a:headEnd type="none" w="med" len="med"/>
                      <a:tailEnd type="none" w="med" len="med"/>
                    </a:lnL>
                    <a:lnR>
                      <a:noFill/>
                    </a:lnR>
                    <a:lnT w="12700" cap="flat" cmpd="sng" algn="ctr">
                      <a:solidFill>
                        <a:schemeClr val="bg1"/>
                      </a:solidFill>
                      <a:prstDash val="solid"/>
                      <a:round/>
                      <a:headEnd type="none" w="med" len="med"/>
                      <a:tailEnd type="none" w="med" len="med"/>
                    </a:lnT>
                    <a:lnB>
                      <a:noFill/>
                    </a:lnB>
                  </a:tcPr>
                </a:tc>
              </a:tr>
              <a:tr h="0">
                <a:tc>
                  <a:txBody>
                    <a:bodyPr/>
                    <a:lstStyle/>
                    <a:p>
                      <a:pPr>
                        <a:spcAft>
                          <a:spcPts val="0"/>
                        </a:spcAft>
                      </a:pPr>
                      <a:r>
                        <a:rPr lang="en-GB" sz="1200">
                          <a:effectLst/>
                          <a:latin typeface="Cambria"/>
                          <a:ea typeface="MS Mincho"/>
                          <a:cs typeface="Times New Roman"/>
                        </a:rPr>
                        <a:t>Smith</a:t>
                      </a:r>
                    </a:p>
                  </a:txBody>
                  <a:tcPr marL="68580" marR="68580" marT="0" marB="0">
                    <a:lnL>
                      <a:noFill/>
                    </a:lnL>
                    <a:lnR>
                      <a:noFill/>
                    </a:lnR>
                    <a:lnT>
                      <a:noFill/>
                    </a:lnT>
                    <a:lnB>
                      <a:noFill/>
                    </a:lnB>
                  </a:tcPr>
                </a:tc>
                <a:tc>
                  <a:txBody>
                    <a:bodyPr/>
                    <a:lstStyle/>
                    <a:p>
                      <a:pPr>
                        <a:spcAft>
                          <a:spcPts val="0"/>
                        </a:spcAft>
                      </a:pPr>
                      <a:r>
                        <a:rPr lang="en-GB" sz="1200">
                          <a:effectLst/>
                          <a:latin typeface="Cambria"/>
                          <a:ea typeface="MS Mincho"/>
                          <a:cs typeface="Times New Roman"/>
                        </a:rPr>
                        <a:t>John</a:t>
                      </a:r>
                    </a:p>
                  </a:txBody>
                  <a:tcPr marL="68580" marR="68580" marT="0" marB="0">
                    <a:lnL>
                      <a:noFill/>
                    </a:lnL>
                    <a:lnR>
                      <a:noFill/>
                    </a:lnR>
                    <a:lnT>
                      <a:noFill/>
                    </a:lnT>
                    <a:lnB>
                      <a:noFill/>
                    </a:lnB>
                  </a:tcPr>
                </a:tc>
                <a:tc>
                  <a:txBody>
                    <a:bodyPr/>
                    <a:lstStyle/>
                    <a:p>
                      <a:pPr>
                        <a:spcAft>
                          <a:spcPts val="0"/>
                        </a:spcAft>
                      </a:pPr>
                      <a:r>
                        <a:rPr lang="en-GB" sz="1200">
                          <a:effectLst/>
                          <a:latin typeface="Cambria"/>
                          <a:ea typeface="MS Mincho"/>
                          <a:cs typeface="Times New Roman"/>
                        </a:rPr>
                        <a:t>2</a:t>
                      </a:r>
                    </a:p>
                  </a:txBody>
                  <a:tcPr marL="68580" marR="68580" marT="0" marB="0">
                    <a:lnL>
                      <a:noFill/>
                    </a:lnL>
                    <a:lnR w="12700" cap="flat" cmpd="sng" algn="ctr">
                      <a:solidFill>
                        <a:schemeClr val="bg1"/>
                      </a:solidFill>
                      <a:prstDash val="solid"/>
                      <a:round/>
                      <a:headEnd type="none" w="med" len="med"/>
                      <a:tailEnd type="none" w="med" len="med"/>
                    </a:lnR>
                    <a:lnT>
                      <a:noFill/>
                    </a:lnT>
                    <a:lnB>
                      <a:noFill/>
                    </a:lnB>
                  </a:tcPr>
                </a:tc>
                <a:tc>
                  <a:txBody>
                    <a:bodyPr/>
                    <a:lstStyle/>
                    <a:p>
                      <a:pPr>
                        <a:spcAft>
                          <a:spcPts val="0"/>
                        </a:spcAft>
                      </a:pPr>
                      <a:r>
                        <a:rPr lang="en-GB" sz="1200">
                          <a:effectLst/>
                          <a:latin typeface="Cambria"/>
                          <a:ea typeface="MS Mincho"/>
                          <a:cs typeface="Times New Roman"/>
                        </a:rPr>
                        <a:t>Smith_John_2</a:t>
                      </a:r>
                    </a:p>
                  </a:txBody>
                  <a:tcPr marL="68580" marR="68580" marT="0" marB="0">
                    <a:lnL w="12700" cap="flat" cmpd="sng" algn="ctr">
                      <a:solidFill>
                        <a:schemeClr val="bg1"/>
                      </a:solidFill>
                      <a:prstDash val="solid"/>
                      <a:round/>
                      <a:headEnd type="none" w="med" len="med"/>
                      <a:tailEnd type="none" w="med" len="med"/>
                    </a:lnL>
                    <a:lnR>
                      <a:noFill/>
                    </a:lnR>
                    <a:lnT>
                      <a:noFill/>
                    </a:lnT>
                    <a:lnB>
                      <a:noFill/>
                    </a:lnB>
                  </a:tcPr>
                </a:tc>
              </a:tr>
              <a:tr h="0">
                <a:tc>
                  <a:txBody>
                    <a:bodyPr/>
                    <a:lstStyle/>
                    <a:p>
                      <a:pPr>
                        <a:spcAft>
                          <a:spcPts val="0"/>
                        </a:spcAft>
                      </a:pPr>
                      <a:r>
                        <a:rPr lang="en-GB" sz="1200">
                          <a:effectLst/>
                          <a:latin typeface="Cambria"/>
                          <a:ea typeface="MS Mincho"/>
                          <a:cs typeface="Times New Roman"/>
                        </a:rPr>
                        <a:t>Jones</a:t>
                      </a:r>
                    </a:p>
                  </a:txBody>
                  <a:tcPr marL="68580" marR="68580" marT="0" marB="0">
                    <a:lnL>
                      <a:noFill/>
                    </a:lnL>
                    <a:lnR>
                      <a:noFill/>
                    </a:lnR>
                    <a:lnT>
                      <a:noFill/>
                    </a:lnT>
                    <a:lnB>
                      <a:noFill/>
                    </a:lnB>
                  </a:tcPr>
                </a:tc>
                <a:tc>
                  <a:txBody>
                    <a:bodyPr/>
                    <a:lstStyle/>
                    <a:p>
                      <a:pPr>
                        <a:spcAft>
                          <a:spcPts val="0"/>
                        </a:spcAft>
                      </a:pPr>
                      <a:r>
                        <a:rPr lang="en-GB" sz="1200">
                          <a:effectLst/>
                          <a:latin typeface="Cambria"/>
                          <a:ea typeface="MS Mincho"/>
                          <a:cs typeface="Times New Roman"/>
                        </a:rPr>
                        <a:t>William</a:t>
                      </a:r>
                    </a:p>
                  </a:txBody>
                  <a:tcPr marL="68580" marR="68580" marT="0" marB="0">
                    <a:lnL>
                      <a:noFill/>
                    </a:lnL>
                    <a:lnR>
                      <a:noFill/>
                    </a:lnR>
                    <a:lnT>
                      <a:noFill/>
                    </a:lnT>
                    <a:lnB>
                      <a:noFill/>
                    </a:lnB>
                  </a:tcPr>
                </a:tc>
                <a:tc>
                  <a:txBody>
                    <a:bodyPr/>
                    <a:lstStyle/>
                    <a:p>
                      <a:pPr>
                        <a:spcAft>
                          <a:spcPts val="0"/>
                        </a:spcAft>
                      </a:pPr>
                      <a:r>
                        <a:rPr lang="en-GB" sz="1200">
                          <a:effectLst/>
                          <a:latin typeface="Cambria"/>
                          <a:ea typeface="MS Mincho"/>
                          <a:cs typeface="Times New Roman"/>
                        </a:rPr>
                        <a:t>1</a:t>
                      </a:r>
                    </a:p>
                  </a:txBody>
                  <a:tcPr marL="68580" marR="68580" marT="0" marB="0">
                    <a:lnL>
                      <a:noFill/>
                    </a:lnL>
                    <a:lnR w="12700" cap="flat" cmpd="sng" algn="ctr">
                      <a:solidFill>
                        <a:schemeClr val="bg1"/>
                      </a:solidFill>
                      <a:prstDash val="solid"/>
                      <a:round/>
                      <a:headEnd type="none" w="med" len="med"/>
                      <a:tailEnd type="none" w="med" len="med"/>
                    </a:lnR>
                    <a:lnT>
                      <a:noFill/>
                    </a:lnT>
                    <a:lnB>
                      <a:noFill/>
                    </a:lnB>
                  </a:tcPr>
                </a:tc>
                <a:tc>
                  <a:txBody>
                    <a:bodyPr/>
                    <a:lstStyle/>
                    <a:p>
                      <a:pPr>
                        <a:spcAft>
                          <a:spcPts val="0"/>
                        </a:spcAft>
                      </a:pPr>
                      <a:r>
                        <a:rPr lang="en-GB" sz="1200">
                          <a:effectLst/>
                          <a:latin typeface="Cambria"/>
                          <a:ea typeface="MS Mincho"/>
                          <a:cs typeface="Times New Roman"/>
                        </a:rPr>
                        <a:t>Jones_William_1</a:t>
                      </a:r>
                    </a:p>
                  </a:txBody>
                  <a:tcPr marL="68580" marR="68580" marT="0" marB="0">
                    <a:lnL w="12700" cap="flat" cmpd="sng" algn="ctr">
                      <a:solidFill>
                        <a:schemeClr val="bg1"/>
                      </a:solidFill>
                      <a:prstDash val="solid"/>
                      <a:round/>
                      <a:headEnd type="none" w="med" len="med"/>
                      <a:tailEnd type="none" w="med" len="med"/>
                    </a:lnL>
                    <a:lnR>
                      <a:noFill/>
                    </a:lnR>
                    <a:lnT>
                      <a:noFill/>
                    </a:lnT>
                    <a:lnB>
                      <a:noFill/>
                    </a:lnB>
                  </a:tcPr>
                </a:tc>
              </a:tr>
              <a:tr h="0">
                <a:tc>
                  <a:txBody>
                    <a:bodyPr/>
                    <a:lstStyle/>
                    <a:p>
                      <a:pPr>
                        <a:spcAft>
                          <a:spcPts val="0"/>
                        </a:spcAft>
                      </a:pPr>
                      <a:r>
                        <a:rPr lang="en-GB" sz="1200">
                          <a:effectLst/>
                          <a:latin typeface="Cambria"/>
                          <a:ea typeface="MS Mincho"/>
                          <a:cs typeface="Times New Roman"/>
                        </a:rPr>
                        <a:t>Jones</a:t>
                      </a:r>
                    </a:p>
                  </a:txBody>
                  <a:tcPr marL="68580" marR="68580" marT="0" marB="0">
                    <a:lnL>
                      <a:noFill/>
                    </a:lnL>
                    <a:lnR>
                      <a:noFill/>
                    </a:lnR>
                    <a:lnT>
                      <a:noFill/>
                    </a:lnT>
                    <a:lnB>
                      <a:noFill/>
                    </a:lnB>
                  </a:tcPr>
                </a:tc>
                <a:tc>
                  <a:txBody>
                    <a:bodyPr/>
                    <a:lstStyle/>
                    <a:p>
                      <a:pPr>
                        <a:spcAft>
                          <a:spcPts val="0"/>
                        </a:spcAft>
                      </a:pPr>
                      <a:r>
                        <a:rPr lang="en-GB" sz="1200">
                          <a:effectLst/>
                          <a:latin typeface="Cambria"/>
                          <a:ea typeface="MS Mincho"/>
                          <a:cs typeface="Times New Roman"/>
                        </a:rPr>
                        <a:t>William</a:t>
                      </a:r>
                    </a:p>
                  </a:txBody>
                  <a:tcPr marL="68580" marR="68580" marT="0" marB="0">
                    <a:lnL>
                      <a:noFill/>
                    </a:lnL>
                    <a:lnR>
                      <a:noFill/>
                    </a:lnR>
                    <a:lnT>
                      <a:noFill/>
                    </a:lnT>
                    <a:lnB>
                      <a:noFill/>
                    </a:lnB>
                  </a:tcPr>
                </a:tc>
                <a:tc>
                  <a:txBody>
                    <a:bodyPr/>
                    <a:lstStyle/>
                    <a:p>
                      <a:pPr>
                        <a:spcAft>
                          <a:spcPts val="0"/>
                        </a:spcAft>
                      </a:pPr>
                      <a:r>
                        <a:rPr lang="en-GB" sz="1200">
                          <a:effectLst/>
                          <a:latin typeface="Cambria"/>
                          <a:ea typeface="MS Mincho"/>
                          <a:cs typeface="Times New Roman"/>
                        </a:rPr>
                        <a:t>2</a:t>
                      </a:r>
                    </a:p>
                  </a:txBody>
                  <a:tcPr marL="68580" marR="68580" marT="0" marB="0">
                    <a:lnL>
                      <a:noFill/>
                    </a:lnL>
                    <a:lnR w="12700" cap="flat" cmpd="sng" algn="ctr">
                      <a:solidFill>
                        <a:schemeClr val="bg1"/>
                      </a:solidFill>
                      <a:prstDash val="solid"/>
                      <a:round/>
                      <a:headEnd type="none" w="med" len="med"/>
                      <a:tailEnd type="none" w="med" len="med"/>
                    </a:lnR>
                    <a:lnT>
                      <a:noFill/>
                    </a:lnT>
                    <a:lnB>
                      <a:noFill/>
                    </a:lnB>
                  </a:tcPr>
                </a:tc>
                <a:tc>
                  <a:txBody>
                    <a:bodyPr/>
                    <a:lstStyle/>
                    <a:p>
                      <a:pPr>
                        <a:spcAft>
                          <a:spcPts val="0"/>
                        </a:spcAft>
                      </a:pPr>
                      <a:r>
                        <a:rPr lang="en-GB" sz="1200">
                          <a:effectLst/>
                          <a:latin typeface="Cambria"/>
                          <a:ea typeface="MS Mincho"/>
                          <a:cs typeface="Times New Roman"/>
                        </a:rPr>
                        <a:t>Jones_William_2</a:t>
                      </a:r>
                    </a:p>
                  </a:txBody>
                  <a:tcPr marL="68580" marR="68580" marT="0" marB="0">
                    <a:lnL w="12700" cap="flat" cmpd="sng" algn="ctr">
                      <a:solidFill>
                        <a:schemeClr val="bg1"/>
                      </a:solidFill>
                      <a:prstDash val="solid"/>
                      <a:round/>
                      <a:headEnd type="none" w="med" len="med"/>
                      <a:tailEnd type="none" w="med" len="med"/>
                    </a:lnL>
                    <a:lnR>
                      <a:noFill/>
                    </a:lnR>
                    <a:lnT>
                      <a:noFill/>
                    </a:lnT>
                    <a:lnB>
                      <a:noFill/>
                    </a:lnB>
                  </a:tcPr>
                </a:tc>
              </a:tr>
              <a:tr h="0">
                <a:tc>
                  <a:txBody>
                    <a:bodyPr/>
                    <a:lstStyle/>
                    <a:p>
                      <a:pPr>
                        <a:spcAft>
                          <a:spcPts val="0"/>
                        </a:spcAft>
                      </a:pPr>
                      <a:r>
                        <a:rPr lang="en-GB" sz="1200">
                          <a:effectLst/>
                          <a:latin typeface="Cambria"/>
                          <a:ea typeface="MS Mincho"/>
                          <a:cs typeface="Times New Roman"/>
                        </a:rPr>
                        <a:t>Smith</a:t>
                      </a:r>
                    </a:p>
                  </a:txBody>
                  <a:tcPr marL="68580" marR="68580" marT="0" marB="0">
                    <a:lnL>
                      <a:noFill/>
                    </a:lnL>
                    <a:lnR>
                      <a:noFill/>
                    </a:lnR>
                    <a:lnT>
                      <a:noFill/>
                    </a:lnT>
                    <a:lnB>
                      <a:noFill/>
                    </a:lnB>
                  </a:tcPr>
                </a:tc>
                <a:tc>
                  <a:txBody>
                    <a:bodyPr/>
                    <a:lstStyle/>
                    <a:p>
                      <a:pPr>
                        <a:spcAft>
                          <a:spcPts val="0"/>
                        </a:spcAft>
                      </a:pPr>
                      <a:r>
                        <a:rPr lang="en-GB" sz="1200">
                          <a:effectLst/>
                          <a:latin typeface="Cambria"/>
                          <a:ea typeface="MS Mincho"/>
                          <a:cs typeface="Times New Roman"/>
                        </a:rPr>
                        <a:t>Mary</a:t>
                      </a:r>
                    </a:p>
                  </a:txBody>
                  <a:tcPr marL="68580" marR="68580" marT="0" marB="0">
                    <a:lnL>
                      <a:noFill/>
                    </a:lnL>
                    <a:lnR>
                      <a:noFill/>
                    </a:lnR>
                    <a:lnT>
                      <a:noFill/>
                    </a:lnT>
                    <a:lnB>
                      <a:noFill/>
                    </a:lnB>
                  </a:tcPr>
                </a:tc>
                <a:tc>
                  <a:txBody>
                    <a:bodyPr/>
                    <a:lstStyle/>
                    <a:p>
                      <a:pPr>
                        <a:spcAft>
                          <a:spcPts val="0"/>
                        </a:spcAft>
                      </a:pPr>
                      <a:r>
                        <a:rPr lang="en-GB" sz="1200">
                          <a:effectLst/>
                          <a:latin typeface="Cambria"/>
                          <a:ea typeface="MS Mincho"/>
                          <a:cs typeface="Times New Roman"/>
                        </a:rPr>
                        <a:t>3</a:t>
                      </a:r>
                    </a:p>
                  </a:txBody>
                  <a:tcPr marL="68580" marR="68580" marT="0" marB="0">
                    <a:lnL>
                      <a:noFill/>
                    </a:lnL>
                    <a:lnR w="12700" cap="flat" cmpd="sng" algn="ctr">
                      <a:solidFill>
                        <a:schemeClr val="bg1"/>
                      </a:solidFill>
                      <a:prstDash val="solid"/>
                      <a:round/>
                      <a:headEnd type="none" w="med" len="med"/>
                      <a:tailEnd type="none" w="med" len="med"/>
                    </a:lnR>
                    <a:lnT>
                      <a:noFill/>
                    </a:lnT>
                    <a:lnB>
                      <a:noFill/>
                    </a:lnB>
                  </a:tcPr>
                </a:tc>
                <a:tc>
                  <a:txBody>
                    <a:bodyPr/>
                    <a:lstStyle/>
                    <a:p>
                      <a:pPr>
                        <a:spcAft>
                          <a:spcPts val="0"/>
                        </a:spcAft>
                      </a:pPr>
                      <a:r>
                        <a:rPr lang="en-GB" sz="1200" dirty="0">
                          <a:effectLst/>
                          <a:latin typeface="Cambria"/>
                          <a:ea typeface="MS Mincho"/>
                          <a:cs typeface="Times New Roman"/>
                        </a:rPr>
                        <a:t>Smith_Mary_3</a:t>
                      </a:r>
                    </a:p>
                  </a:txBody>
                  <a:tcPr marL="68580" marR="68580" marT="0" marB="0">
                    <a:lnL w="12700" cap="flat" cmpd="sng" algn="ctr">
                      <a:solidFill>
                        <a:schemeClr val="bg1"/>
                      </a:solidFill>
                      <a:prstDash val="solid"/>
                      <a:round/>
                      <a:headEnd type="none" w="med" len="med"/>
                      <a:tailEnd type="none" w="med" len="med"/>
                    </a:lnL>
                    <a:lnR>
                      <a:noFill/>
                    </a:lnR>
                    <a:lnT>
                      <a:noFill/>
                    </a:lnT>
                    <a:lnB>
                      <a:noFill/>
                    </a:lnB>
                  </a:tcPr>
                </a:tc>
              </a:tr>
            </a:tbl>
          </a:graphicData>
        </a:graphic>
      </p:graphicFrame>
      <p:pic>
        <p:nvPicPr>
          <p:cNvPr id="11" name="Picture 10" descr="http://the-sra.org.uk/img/sralogo120x83.jpg"/>
          <p:cNvPicPr/>
          <p:nvPr/>
        </p:nvPicPr>
        <p:blipFill>
          <a:blip r:embed="rId2">
            <a:extLst>
              <a:ext uri="{28A0092B-C50C-407E-A947-70E740481C1C}">
                <a14:useLocalDpi xmlns:a14="http://schemas.microsoft.com/office/drawing/2010/main" val="0"/>
              </a:ext>
            </a:extLst>
          </a:blip>
          <a:srcRect/>
          <a:stretch>
            <a:fillRect/>
          </a:stretch>
        </p:blipFill>
        <p:spPr bwMode="auto">
          <a:xfrm>
            <a:off x="7436485" y="0"/>
            <a:ext cx="1707515" cy="1181100"/>
          </a:xfrm>
          <a:prstGeom prst="rect">
            <a:avLst/>
          </a:prstGeom>
          <a:noFill/>
          <a:ln>
            <a:noFill/>
          </a:ln>
        </p:spPr>
      </p:pic>
    </p:spTree>
    <p:extLst>
      <p:ext uri="{BB962C8B-B14F-4D97-AF65-F5344CB8AC3E}">
        <p14:creationId xmlns:p14="http://schemas.microsoft.com/office/powerpoint/2010/main" val="587139779"/>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Keys: Unique identifiers of observations</a:t>
            </a:r>
            <a:endParaRPr lang="en-GB" dirty="0"/>
          </a:p>
        </p:txBody>
      </p:sp>
      <p:grpSp>
        <p:nvGrpSpPr>
          <p:cNvPr id="4" name="Group 13"/>
          <p:cNvGrpSpPr/>
          <p:nvPr/>
        </p:nvGrpSpPr>
        <p:grpSpPr>
          <a:xfrm>
            <a:off x="-23258" y="5935054"/>
            <a:ext cx="1152128" cy="922946"/>
            <a:chOff x="1547664" y="1556792"/>
            <a:chExt cx="5616623" cy="4620509"/>
          </a:xfrm>
        </p:grpSpPr>
        <p:sp>
          <p:nvSpPr>
            <p:cNvPr id="5" name="Isosceles Triangle 4"/>
            <p:cNvSpPr/>
            <p:nvPr/>
          </p:nvSpPr>
          <p:spPr>
            <a:xfrm>
              <a:off x="1547664" y="1628802"/>
              <a:ext cx="2880320" cy="2088232"/>
            </a:xfrm>
            <a:prstGeom prst="triangle">
              <a:avLst/>
            </a:prstGeom>
            <a:solidFill>
              <a:schemeClr val="bg1">
                <a:lumMod val="6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500" dirty="0"/>
            </a:p>
          </p:txBody>
        </p:sp>
        <p:sp>
          <p:nvSpPr>
            <p:cNvPr id="6" name="Isosceles Triangle 5"/>
            <p:cNvSpPr/>
            <p:nvPr/>
          </p:nvSpPr>
          <p:spPr>
            <a:xfrm>
              <a:off x="3059832" y="3717032"/>
              <a:ext cx="2736304" cy="2088232"/>
            </a:xfrm>
            <a:prstGeom prst="triangl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500" dirty="0"/>
            </a:p>
          </p:txBody>
        </p:sp>
        <p:sp>
          <p:nvSpPr>
            <p:cNvPr id="7" name="Isosceles Triangle 6"/>
            <p:cNvSpPr/>
            <p:nvPr/>
          </p:nvSpPr>
          <p:spPr>
            <a:xfrm>
              <a:off x="4427984" y="1628802"/>
              <a:ext cx="2736303" cy="2088232"/>
            </a:xfrm>
            <a:prstGeom prst="triangle">
              <a:avLst/>
            </a:prstGeom>
            <a:solidFill>
              <a:schemeClr val="bg1">
                <a:lumMod val="6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500" dirty="0"/>
            </a:p>
          </p:txBody>
        </p:sp>
        <p:sp>
          <p:nvSpPr>
            <p:cNvPr id="8" name="Rectangle 7"/>
            <p:cNvSpPr/>
            <p:nvPr/>
          </p:nvSpPr>
          <p:spPr>
            <a:xfrm>
              <a:off x="4499993" y="1556792"/>
              <a:ext cx="2649504" cy="2388257"/>
            </a:xfrm>
            <a:prstGeom prst="rect">
              <a:avLst/>
            </a:prstGeom>
          </p:spPr>
          <p:txBody>
            <a:bodyPr wrap="square">
              <a:spAutoFit/>
            </a:bodyPr>
            <a:lstStyle/>
            <a:p>
              <a:pPr algn="ctr"/>
              <a:r>
                <a:rPr lang="en-GB" sz="2500" dirty="0" smtClean="0">
                  <a:solidFill>
                    <a:schemeClr val="tx1">
                      <a:lumMod val="50000"/>
                      <a:lumOff val="50000"/>
                    </a:schemeClr>
                  </a:solidFill>
                </a:rPr>
                <a:t>A</a:t>
              </a:r>
              <a:endParaRPr lang="en-GB" sz="2500" dirty="0">
                <a:solidFill>
                  <a:schemeClr val="tx1">
                    <a:lumMod val="50000"/>
                    <a:lumOff val="50000"/>
                  </a:schemeClr>
                </a:solidFill>
              </a:endParaRPr>
            </a:p>
          </p:txBody>
        </p:sp>
        <p:sp>
          <p:nvSpPr>
            <p:cNvPr id="9" name="Rectangle 8"/>
            <p:cNvSpPr/>
            <p:nvPr/>
          </p:nvSpPr>
          <p:spPr>
            <a:xfrm>
              <a:off x="1763690" y="1556792"/>
              <a:ext cx="2577495" cy="2388257"/>
            </a:xfrm>
            <a:prstGeom prst="rect">
              <a:avLst/>
            </a:prstGeom>
          </p:spPr>
          <p:txBody>
            <a:bodyPr wrap="square">
              <a:spAutoFit/>
            </a:bodyPr>
            <a:lstStyle/>
            <a:p>
              <a:pPr algn="ctr"/>
              <a:r>
                <a:rPr lang="en-GB" sz="2500" dirty="0">
                  <a:solidFill>
                    <a:schemeClr val="tx1">
                      <a:lumMod val="50000"/>
                      <a:lumOff val="50000"/>
                    </a:schemeClr>
                  </a:solidFill>
                </a:rPr>
                <a:t>S</a:t>
              </a:r>
            </a:p>
          </p:txBody>
        </p:sp>
        <p:sp>
          <p:nvSpPr>
            <p:cNvPr id="10" name="Rectangle 9"/>
            <p:cNvSpPr/>
            <p:nvPr/>
          </p:nvSpPr>
          <p:spPr>
            <a:xfrm>
              <a:off x="3203853" y="3789044"/>
              <a:ext cx="2649504" cy="2388257"/>
            </a:xfrm>
            <a:prstGeom prst="rect">
              <a:avLst/>
            </a:prstGeom>
          </p:spPr>
          <p:txBody>
            <a:bodyPr wrap="square">
              <a:spAutoFit/>
            </a:bodyPr>
            <a:lstStyle/>
            <a:p>
              <a:pPr algn="ctr"/>
              <a:r>
                <a:rPr lang="en-GB" sz="2500" dirty="0" smtClean="0"/>
                <a:t>E</a:t>
              </a:r>
              <a:endParaRPr lang="en-GB" sz="2500" dirty="0"/>
            </a:p>
          </p:txBody>
        </p:sp>
      </p:grpSp>
      <p:graphicFrame>
        <p:nvGraphicFramePr>
          <p:cNvPr id="13" name="Content Placeholder 12"/>
          <p:cNvGraphicFramePr>
            <a:graphicFrameLocks noGrp="1"/>
          </p:cNvGraphicFramePr>
          <p:nvPr>
            <p:ph idx="1"/>
          </p:nvPr>
        </p:nvGraphicFramePr>
        <p:xfrm>
          <a:off x="2107247" y="3314541"/>
          <a:ext cx="4929505" cy="1097280"/>
        </p:xfrm>
        <a:graphic>
          <a:graphicData uri="http://schemas.openxmlformats.org/drawingml/2006/table">
            <a:tbl>
              <a:tblPr firstRow="1" firstCol="1" bandRow="1"/>
              <a:tblGrid>
                <a:gridCol w="993140"/>
                <a:gridCol w="937895"/>
                <a:gridCol w="1377950"/>
                <a:gridCol w="1620520"/>
              </a:tblGrid>
              <a:tr h="0">
                <a:tc>
                  <a:txBody>
                    <a:bodyPr/>
                    <a:lstStyle/>
                    <a:p>
                      <a:pPr>
                        <a:spcAft>
                          <a:spcPts val="0"/>
                        </a:spcAft>
                      </a:pPr>
                      <a:r>
                        <a:rPr lang="en-GB" sz="1200" b="1">
                          <a:effectLst/>
                          <a:latin typeface="Cambria"/>
                          <a:ea typeface="MS Mincho"/>
                          <a:cs typeface="Times New Roman"/>
                        </a:rPr>
                        <a:t>Surname</a:t>
                      </a:r>
                      <a:endParaRPr lang="en-GB" sz="1200">
                        <a:effectLst/>
                        <a:latin typeface="Cambria"/>
                        <a:ea typeface="MS Mincho"/>
                        <a:cs typeface="Times New Roman"/>
                      </a:endParaRPr>
                    </a:p>
                  </a:txBody>
                  <a:tcPr marL="68580" marR="68580" marT="0" marB="0">
                    <a:lnL>
                      <a:noFill/>
                    </a:lnL>
                    <a:lnR>
                      <a:noFill/>
                    </a:lnR>
                    <a:lnT>
                      <a:noFill/>
                    </a:lnT>
                    <a:lnB w="12700" cap="flat" cmpd="sng" algn="ctr">
                      <a:solidFill>
                        <a:schemeClr val="bg1"/>
                      </a:solidFill>
                      <a:prstDash val="solid"/>
                      <a:round/>
                      <a:headEnd type="none" w="med" len="med"/>
                      <a:tailEnd type="none" w="med" len="med"/>
                    </a:lnB>
                  </a:tcPr>
                </a:tc>
                <a:tc>
                  <a:txBody>
                    <a:bodyPr/>
                    <a:lstStyle/>
                    <a:p>
                      <a:pPr>
                        <a:spcAft>
                          <a:spcPts val="0"/>
                        </a:spcAft>
                      </a:pPr>
                      <a:r>
                        <a:rPr lang="en-GB" sz="1200" b="1">
                          <a:effectLst/>
                          <a:latin typeface="Cambria"/>
                          <a:ea typeface="MS Mincho"/>
                          <a:cs typeface="Times New Roman"/>
                        </a:rPr>
                        <a:t>First name</a:t>
                      </a:r>
                      <a:endParaRPr lang="en-GB" sz="1200">
                        <a:effectLst/>
                        <a:latin typeface="Cambria"/>
                        <a:ea typeface="MS Mincho"/>
                        <a:cs typeface="Times New Roman"/>
                      </a:endParaRPr>
                    </a:p>
                  </a:txBody>
                  <a:tcPr marL="68580" marR="68580" marT="0" marB="0">
                    <a:lnL>
                      <a:noFill/>
                    </a:lnL>
                    <a:lnR>
                      <a:noFill/>
                    </a:lnR>
                    <a:lnT>
                      <a:noFill/>
                    </a:lnT>
                    <a:lnB w="12700" cap="flat" cmpd="sng" algn="ctr">
                      <a:solidFill>
                        <a:schemeClr val="bg1"/>
                      </a:solidFill>
                      <a:prstDash val="solid"/>
                      <a:round/>
                      <a:headEnd type="none" w="med" len="med"/>
                      <a:tailEnd type="none" w="med" len="med"/>
                    </a:lnB>
                  </a:tcPr>
                </a:tc>
                <a:tc>
                  <a:txBody>
                    <a:bodyPr/>
                    <a:lstStyle/>
                    <a:p>
                      <a:pPr>
                        <a:spcAft>
                          <a:spcPts val="0"/>
                        </a:spcAft>
                      </a:pPr>
                      <a:r>
                        <a:rPr lang="en-GB" sz="1200" b="1">
                          <a:effectLst/>
                          <a:latin typeface="Cambria"/>
                          <a:ea typeface="MS Mincho"/>
                          <a:cs typeface="Times New Roman"/>
                        </a:rPr>
                        <a:t>Month of trial</a:t>
                      </a:r>
                      <a:endParaRPr lang="en-GB" sz="1200">
                        <a:effectLst/>
                        <a:latin typeface="Cambria"/>
                        <a:ea typeface="MS Mincho"/>
                        <a:cs typeface="Times New Roman"/>
                      </a:endParaRPr>
                    </a:p>
                  </a:txBody>
                  <a:tcPr marL="68580" marR="68580" marT="0" marB="0">
                    <a:lnL>
                      <a:noFill/>
                    </a:lnL>
                    <a:lnR w="12700" cap="flat" cmpd="sng" algn="ctr">
                      <a:solidFill>
                        <a:schemeClr val="bg1"/>
                      </a:solidFill>
                      <a:prstDash val="solid"/>
                      <a:round/>
                      <a:headEnd type="none" w="med" len="med"/>
                      <a:tailEnd type="none" w="med" len="med"/>
                    </a:lnR>
                    <a:lnT>
                      <a:noFill/>
                    </a:lnT>
                    <a:lnB w="12700" cap="flat" cmpd="sng" algn="ctr">
                      <a:solidFill>
                        <a:schemeClr val="bg1"/>
                      </a:solidFill>
                      <a:prstDash val="solid"/>
                      <a:round/>
                      <a:headEnd type="none" w="med" len="med"/>
                      <a:tailEnd type="none" w="med" len="med"/>
                    </a:lnB>
                  </a:tcPr>
                </a:tc>
                <a:tc>
                  <a:txBody>
                    <a:bodyPr/>
                    <a:lstStyle/>
                    <a:p>
                      <a:pPr>
                        <a:spcAft>
                          <a:spcPts val="0"/>
                        </a:spcAft>
                      </a:pPr>
                      <a:r>
                        <a:rPr lang="en-GB" sz="1200" b="1">
                          <a:effectLst/>
                          <a:latin typeface="Cambria"/>
                          <a:ea typeface="MS Mincho"/>
                          <a:cs typeface="Times New Roman"/>
                        </a:rPr>
                        <a:t>Key</a:t>
                      </a:r>
                      <a:endParaRPr lang="en-GB" sz="1200">
                        <a:effectLst/>
                        <a:latin typeface="Cambria"/>
                        <a:ea typeface="MS Mincho"/>
                        <a:cs typeface="Times New Roman"/>
                      </a:endParaRPr>
                    </a:p>
                  </a:txBody>
                  <a:tcPr marL="68580" marR="68580" marT="0" marB="0">
                    <a:lnL w="12700" cap="flat" cmpd="sng" algn="ctr">
                      <a:solidFill>
                        <a:schemeClr val="bg1"/>
                      </a:solidFill>
                      <a:prstDash val="solid"/>
                      <a:round/>
                      <a:headEnd type="none" w="med" len="med"/>
                      <a:tailEnd type="none" w="med" len="med"/>
                    </a:lnL>
                    <a:lnR>
                      <a:noFill/>
                    </a:lnR>
                    <a:lnT>
                      <a:noFill/>
                    </a:lnT>
                    <a:lnB w="12700" cap="flat" cmpd="sng" algn="ctr">
                      <a:solidFill>
                        <a:schemeClr val="bg1"/>
                      </a:solidFill>
                      <a:prstDash val="solid"/>
                      <a:round/>
                      <a:headEnd type="none" w="med" len="med"/>
                      <a:tailEnd type="none" w="med" len="med"/>
                    </a:lnB>
                  </a:tcPr>
                </a:tc>
              </a:tr>
              <a:tr h="0">
                <a:tc>
                  <a:txBody>
                    <a:bodyPr/>
                    <a:lstStyle/>
                    <a:p>
                      <a:pPr>
                        <a:spcAft>
                          <a:spcPts val="0"/>
                        </a:spcAft>
                      </a:pPr>
                      <a:r>
                        <a:rPr lang="en-GB" sz="1200">
                          <a:effectLst/>
                          <a:latin typeface="Cambria"/>
                          <a:ea typeface="MS Mincho"/>
                          <a:cs typeface="Times New Roman"/>
                        </a:rPr>
                        <a:t>Smith</a:t>
                      </a:r>
                    </a:p>
                  </a:txBody>
                  <a:tcPr marL="68580" marR="68580" marT="0" marB="0">
                    <a:lnL>
                      <a:noFill/>
                    </a:lnL>
                    <a:lnR>
                      <a:noFill/>
                    </a:lnR>
                    <a:lnT w="12700" cap="flat" cmpd="sng" algn="ctr">
                      <a:solidFill>
                        <a:schemeClr val="bg1"/>
                      </a:solidFill>
                      <a:prstDash val="solid"/>
                      <a:round/>
                      <a:headEnd type="none" w="med" len="med"/>
                      <a:tailEnd type="none" w="med" len="med"/>
                    </a:lnT>
                    <a:lnB>
                      <a:noFill/>
                    </a:lnB>
                  </a:tcPr>
                </a:tc>
                <a:tc>
                  <a:txBody>
                    <a:bodyPr/>
                    <a:lstStyle/>
                    <a:p>
                      <a:pPr>
                        <a:spcAft>
                          <a:spcPts val="0"/>
                        </a:spcAft>
                      </a:pPr>
                      <a:r>
                        <a:rPr lang="en-GB" sz="1200">
                          <a:effectLst/>
                          <a:latin typeface="Cambria"/>
                          <a:ea typeface="MS Mincho"/>
                          <a:cs typeface="Times New Roman"/>
                        </a:rPr>
                        <a:t>Mary</a:t>
                      </a:r>
                    </a:p>
                  </a:txBody>
                  <a:tcPr marL="68580" marR="68580" marT="0" marB="0">
                    <a:lnL>
                      <a:noFill/>
                    </a:lnL>
                    <a:lnR>
                      <a:noFill/>
                    </a:lnR>
                    <a:lnT w="12700" cap="flat" cmpd="sng" algn="ctr">
                      <a:solidFill>
                        <a:schemeClr val="bg1"/>
                      </a:solidFill>
                      <a:prstDash val="solid"/>
                      <a:round/>
                      <a:headEnd type="none" w="med" len="med"/>
                      <a:tailEnd type="none" w="med" len="med"/>
                    </a:lnT>
                    <a:lnB>
                      <a:noFill/>
                    </a:lnB>
                  </a:tcPr>
                </a:tc>
                <a:tc>
                  <a:txBody>
                    <a:bodyPr/>
                    <a:lstStyle/>
                    <a:p>
                      <a:pPr>
                        <a:spcAft>
                          <a:spcPts val="0"/>
                        </a:spcAft>
                      </a:pPr>
                      <a:r>
                        <a:rPr lang="en-GB" sz="1200">
                          <a:effectLst/>
                          <a:latin typeface="Cambria"/>
                          <a:ea typeface="MS Mincho"/>
                          <a:cs typeface="Times New Roman"/>
                        </a:rPr>
                        <a:t>1</a:t>
                      </a:r>
                    </a:p>
                  </a:txBody>
                  <a:tcPr marL="68580" marR="68580" marT="0" marB="0">
                    <a:lnL>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a:noFill/>
                    </a:lnB>
                  </a:tcPr>
                </a:tc>
                <a:tc>
                  <a:txBody>
                    <a:bodyPr/>
                    <a:lstStyle/>
                    <a:p>
                      <a:pPr>
                        <a:spcAft>
                          <a:spcPts val="0"/>
                        </a:spcAft>
                      </a:pPr>
                      <a:r>
                        <a:rPr lang="en-GB" sz="1200">
                          <a:effectLst/>
                          <a:latin typeface="Cambria"/>
                          <a:ea typeface="MS Mincho"/>
                          <a:cs typeface="Times New Roman"/>
                        </a:rPr>
                        <a:t>Smith_Mary_1</a:t>
                      </a:r>
                    </a:p>
                  </a:txBody>
                  <a:tcPr marL="68580" marR="68580" marT="0" marB="0">
                    <a:lnL w="12700" cap="flat" cmpd="sng" algn="ctr">
                      <a:solidFill>
                        <a:schemeClr val="bg1"/>
                      </a:solidFill>
                      <a:prstDash val="solid"/>
                      <a:round/>
                      <a:headEnd type="none" w="med" len="med"/>
                      <a:tailEnd type="none" w="med" len="med"/>
                    </a:lnL>
                    <a:lnR>
                      <a:noFill/>
                    </a:lnR>
                    <a:lnT w="12700" cap="flat" cmpd="sng" algn="ctr">
                      <a:solidFill>
                        <a:schemeClr val="bg1"/>
                      </a:solidFill>
                      <a:prstDash val="solid"/>
                      <a:round/>
                      <a:headEnd type="none" w="med" len="med"/>
                      <a:tailEnd type="none" w="med" len="med"/>
                    </a:lnT>
                    <a:lnB>
                      <a:noFill/>
                    </a:lnB>
                  </a:tcPr>
                </a:tc>
              </a:tr>
              <a:tr h="0">
                <a:tc>
                  <a:txBody>
                    <a:bodyPr/>
                    <a:lstStyle/>
                    <a:p>
                      <a:pPr>
                        <a:spcAft>
                          <a:spcPts val="0"/>
                        </a:spcAft>
                      </a:pPr>
                      <a:r>
                        <a:rPr lang="en-GB" sz="1200">
                          <a:effectLst/>
                          <a:latin typeface="Cambria"/>
                          <a:ea typeface="MS Mincho"/>
                          <a:cs typeface="Times New Roman"/>
                        </a:rPr>
                        <a:t>Smith</a:t>
                      </a:r>
                    </a:p>
                  </a:txBody>
                  <a:tcPr marL="68580" marR="68580" marT="0" marB="0">
                    <a:lnL>
                      <a:noFill/>
                    </a:lnL>
                    <a:lnR>
                      <a:noFill/>
                    </a:lnR>
                    <a:lnT>
                      <a:noFill/>
                    </a:lnT>
                    <a:lnB>
                      <a:noFill/>
                    </a:lnB>
                  </a:tcPr>
                </a:tc>
                <a:tc>
                  <a:txBody>
                    <a:bodyPr/>
                    <a:lstStyle/>
                    <a:p>
                      <a:pPr>
                        <a:spcAft>
                          <a:spcPts val="0"/>
                        </a:spcAft>
                      </a:pPr>
                      <a:r>
                        <a:rPr lang="en-GB" sz="1200">
                          <a:effectLst/>
                          <a:latin typeface="Cambria"/>
                          <a:ea typeface="MS Mincho"/>
                          <a:cs typeface="Times New Roman"/>
                        </a:rPr>
                        <a:t>John</a:t>
                      </a:r>
                    </a:p>
                  </a:txBody>
                  <a:tcPr marL="68580" marR="68580" marT="0" marB="0">
                    <a:lnL>
                      <a:noFill/>
                    </a:lnL>
                    <a:lnR>
                      <a:noFill/>
                    </a:lnR>
                    <a:lnT>
                      <a:noFill/>
                    </a:lnT>
                    <a:lnB>
                      <a:noFill/>
                    </a:lnB>
                  </a:tcPr>
                </a:tc>
                <a:tc>
                  <a:txBody>
                    <a:bodyPr/>
                    <a:lstStyle/>
                    <a:p>
                      <a:pPr>
                        <a:spcAft>
                          <a:spcPts val="0"/>
                        </a:spcAft>
                      </a:pPr>
                      <a:r>
                        <a:rPr lang="en-GB" sz="1200">
                          <a:effectLst/>
                          <a:latin typeface="Cambria"/>
                          <a:ea typeface="MS Mincho"/>
                          <a:cs typeface="Times New Roman"/>
                        </a:rPr>
                        <a:t>2</a:t>
                      </a:r>
                    </a:p>
                  </a:txBody>
                  <a:tcPr marL="68580" marR="68580" marT="0" marB="0">
                    <a:lnL>
                      <a:noFill/>
                    </a:lnL>
                    <a:lnR w="12700" cap="flat" cmpd="sng" algn="ctr">
                      <a:solidFill>
                        <a:schemeClr val="bg1"/>
                      </a:solidFill>
                      <a:prstDash val="solid"/>
                      <a:round/>
                      <a:headEnd type="none" w="med" len="med"/>
                      <a:tailEnd type="none" w="med" len="med"/>
                    </a:lnR>
                    <a:lnT>
                      <a:noFill/>
                    </a:lnT>
                    <a:lnB>
                      <a:noFill/>
                    </a:lnB>
                  </a:tcPr>
                </a:tc>
                <a:tc>
                  <a:txBody>
                    <a:bodyPr/>
                    <a:lstStyle/>
                    <a:p>
                      <a:pPr>
                        <a:spcAft>
                          <a:spcPts val="0"/>
                        </a:spcAft>
                      </a:pPr>
                      <a:r>
                        <a:rPr lang="en-GB" sz="1200">
                          <a:effectLst/>
                          <a:latin typeface="Cambria"/>
                          <a:ea typeface="MS Mincho"/>
                          <a:cs typeface="Times New Roman"/>
                        </a:rPr>
                        <a:t>Smith_John_2</a:t>
                      </a:r>
                    </a:p>
                  </a:txBody>
                  <a:tcPr marL="68580" marR="68580" marT="0" marB="0">
                    <a:lnL w="12700" cap="flat" cmpd="sng" algn="ctr">
                      <a:solidFill>
                        <a:schemeClr val="bg1"/>
                      </a:solidFill>
                      <a:prstDash val="solid"/>
                      <a:round/>
                      <a:headEnd type="none" w="med" len="med"/>
                      <a:tailEnd type="none" w="med" len="med"/>
                    </a:lnL>
                    <a:lnR>
                      <a:noFill/>
                    </a:lnR>
                    <a:lnT>
                      <a:noFill/>
                    </a:lnT>
                    <a:lnB>
                      <a:noFill/>
                    </a:lnB>
                  </a:tcPr>
                </a:tc>
              </a:tr>
              <a:tr h="0">
                <a:tc>
                  <a:txBody>
                    <a:bodyPr/>
                    <a:lstStyle/>
                    <a:p>
                      <a:pPr>
                        <a:spcAft>
                          <a:spcPts val="0"/>
                        </a:spcAft>
                      </a:pPr>
                      <a:r>
                        <a:rPr lang="en-GB" sz="1200">
                          <a:effectLst/>
                          <a:latin typeface="Cambria"/>
                          <a:ea typeface="MS Mincho"/>
                          <a:cs typeface="Times New Roman"/>
                        </a:rPr>
                        <a:t>Jones</a:t>
                      </a:r>
                    </a:p>
                  </a:txBody>
                  <a:tcPr marL="68580" marR="68580" marT="0" marB="0">
                    <a:lnL>
                      <a:noFill/>
                    </a:lnL>
                    <a:lnR>
                      <a:noFill/>
                    </a:lnR>
                    <a:lnT>
                      <a:noFill/>
                    </a:lnT>
                    <a:lnB>
                      <a:noFill/>
                    </a:lnB>
                  </a:tcPr>
                </a:tc>
                <a:tc>
                  <a:txBody>
                    <a:bodyPr/>
                    <a:lstStyle/>
                    <a:p>
                      <a:pPr>
                        <a:spcAft>
                          <a:spcPts val="0"/>
                        </a:spcAft>
                      </a:pPr>
                      <a:r>
                        <a:rPr lang="en-GB" sz="1200">
                          <a:effectLst/>
                          <a:latin typeface="Cambria"/>
                          <a:ea typeface="MS Mincho"/>
                          <a:cs typeface="Times New Roman"/>
                        </a:rPr>
                        <a:t>William</a:t>
                      </a:r>
                    </a:p>
                  </a:txBody>
                  <a:tcPr marL="68580" marR="68580" marT="0" marB="0">
                    <a:lnL>
                      <a:noFill/>
                    </a:lnL>
                    <a:lnR>
                      <a:noFill/>
                    </a:lnR>
                    <a:lnT>
                      <a:noFill/>
                    </a:lnT>
                    <a:lnB>
                      <a:noFill/>
                    </a:lnB>
                  </a:tcPr>
                </a:tc>
                <a:tc>
                  <a:txBody>
                    <a:bodyPr/>
                    <a:lstStyle/>
                    <a:p>
                      <a:pPr>
                        <a:spcAft>
                          <a:spcPts val="0"/>
                        </a:spcAft>
                      </a:pPr>
                      <a:r>
                        <a:rPr lang="en-GB" sz="1200">
                          <a:effectLst/>
                          <a:latin typeface="Cambria"/>
                          <a:ea typeface="MS Mincho"/>
                          <a:cs typeface="Times New Roman"/>
                        </a:rPr>
                        <a:t>1</a:t>
                      </a:r>
                    </a:p>
                  </a:txBody>
                  <a:tcPr marL="68580" marR="68580" marT="0" marB="0">
                    <a:lnL>
                      <a:noFill/>
                    </a:lnL>
                    <a:lnR w="12700" cap="flat" cmpd="sng" algn="ctr">
                      <a:solidFill>
                        <a:schemeClr val="bg1"/>
                      </a:solidFill>
                      <a:prstDash val="solid"/>
                      <a:round/>
                      <a:headEnd type="none" w="med" len="med"/>
                      <a:tailEnd type="none" w="med" len="med"/>
                    </a:lnR>
                    <a:lnT>
                      <a:noFill/>
                    </a:lnT>
                    <a:lnB>
                      <a:noFill/>
                    </a:lnB>
                  </a:tcPr>
                </a:tc>
                <a:tc>
                  <a:txBody>
                    <a:bodyPr/>
                    <a:lstStyle/>
                    <a:p>
                      <a:pPr>
                        <a:spcAft>
                          <a:spcPts val="0"/>
                        </a:spcAft>
                      </a:pPr>
                      <a:r>
                        <a:rPr lang="en-GB" sz="1200">
                          <a:effectLst/>
                          <a:latin typeface="Cambria"/>
                          <a:ea typeface="MS Mincho"/>
                          <a:cs typeface="Times New Roman"/>
                        </a:rPr>
                        <a:t>Jones_William_1</a:t>
                      </a:r>
                    </a:p>
                  </a:txBody>
                  <a:tcPr marL="68580" marR="68580" marT="0" marB="0">
                    <a:lnL w="12700" cap="flat" cmpd="sng" algn="ctr">
                      <a:solidFill>
                        <a:schemeClr val="bg1"/>
                      </a:solidFill>
                      <a:prstDash val="solid"/>
                      <a:round/>
                      <a:headEnd type="none" w="med" len="med"/>
                      <a:tailEnd type="none" w="med" len="med"/>
                    </a:lnL>
                    <a:lnR>
                      <a:noFill/>
                    </a:lnR>
                    <a:lnT>
                      <a:noFill/>
                    </a:lnT>
                    <a:lnB>
                      <a:noFill/>
                    </a:lnB>
                  </a:tcPr>
                </a:tc>
              </a:tr>
              <a:tr h="0">
                <a:tc>
                  <a:txBody>
                    <a:bodyPr/>
                    <a:lstStyle/>
                    <a:p>
                      <a:pPr>
                        <a:spcAft>
                          <a:spcPts val="0"/>
                        </a:spcAft>
                      </a:pPr>
                      <a:r>
                        <a:rPr lang="en-GB" sz="1200">
                          <a:effectLst/>
                          <a:latin typeface="Cambria"/>
                          <a:ea typeface="MS Mincho"/>
                          <a:cs typeface="Times New Roman"/>
                        </a:rPr>
                        <a:t>Jones</a:t>
                      </a:r>
                    </a:p>
                  </a:txBody>
                  <a:tcPr marL="68580" marR="68580" marT="0" marB="0">
                    <a:lnL>
                      <a:noFill/>
                    </a:lnL>
                    <a:lnR>
                      <a:noFill/>
                    </a:lnR>
                    <a:lnT>
                      <a:noFill/>
                    </a:lnT>
                    <a:lnB>
                      <a:noFill/>
                    </a:lnB>
                  </a:tcPr>
                </a:tc>
                <a:tc>
                  <a:txBody>
                    <a:bodyPr/>
                    <a:lstStyle/>
                    <a:p>
                      <a:pPr>
                        <a:spcAft>
                          <a:spcPts val="0"/>
                        </a:spcAft>
                      </a:pPr>
                      <a:r>
                        <a:rPr lang="en-GB" sz="1200">
                          <a:effectLst/>
                          <a:latin typeface="Cambria"/>
                          <a:ea typeface="MS Mincho"/>
                          <a:cs typeface="Times New Roman"/>
                        </a:rPr>
                        <a:t>William</a:t>
                      </a:r>
                    </a:p>
                  </a:txBody>
                  <a:tcPr marL="68580" marR="68580" marT="0" marB="0">
                    <a:lnL>
                      <a:noFill/>
                    </a:lnL>
                    <a:lnR>
                      <a:noFill/>
                    </a:lnR>
                    <a:lnT>
                      <a:noFill/>
                    </a:lnT>
                    <a:lnB>
                      <a:noFill/>
                    </a:lnB>
                  </a:tcPr>
                </a:tc>
                <a:tc>
                  <a:txBody>
                    <a:bodyPr/>
                    <a:lstStyle/>
                    <a:p>
                      <a:pPr>
                        <a:spcAft>
                          <a:spcPts val="0"/>
                        </a:spcAft>
                      </a:pPr>
                      <a:r>
                        <a:rPr lang="en-GB" sz="1200">
                          <a:effectLst/>
                          <a:latin typeface="Cambria"/>
                          <a:ea typeface="MS Mincho"/>
                          <a:cs typeface="Times New Roman"/>
                        </a:rPr>
                        <a:t>2</a:t>
                      </a:r>
                    </a:p>
                  </a:txBody>
                  <a:tcPr marL="68580" marR="68580" marT="0" marB="0">
                    <a:lnL>
                      <a:noFill/>
                    </a:lnL>
                    <a:lnR w="12700" cap="flat" cmpd="sng" algn="ctr">
                      <a:solidFill>
                        <a:schemeClr val="bg1"/>
                      </a:solidFill>
                      <a:prstDash val="solid"/>
                      <a:round/>
                      <a:headEnd type="none" w="med" len="med"/>
                      <a:tailEnd type="none" w="med" len="med"/>
                    </a:lnR>
                    <a:lnT>
                      <a:noFill/>
                    </a:lnT>
                    <a:lnB>
                      <a:noFill/>
                    </a:lnB>
                  </a:tcPr>
                </a:tc>
                <a:tc>
                  <a:txBody>
                    <a:bodyPr/>
                    <a:lstStyle/>
                    <a:p>
                      <a:pPr>
                        <a:spcAft>
                          <a:spcPts val="0"/>
                        </a:spcAft>
                      </a:pPr>
                      <a:r>
                        <a:rPr lang="en-GB" sz="1200">
                          <a:effectLst/>
                          <a:latin typeface="Cambria"/>
                          <a:ea typeface="MS Mincho"/>
                          <a:cs typeface="Times New Roman"/>
                        </a:rPr>
                        <a:t>Jones_William_2</a:t>
                      </a:r>
                    </a:p>
                  </a:txBody>
                  <a:tcPr marL="68580" marR="68580" marT="0" marB="0">
                    <a:lnL w="12700" cap="flat" cmpd="sng" algn="ctr">
                      <a:solidFill>
                        <a:schemeClr val="bg1"/>
                      </a:solidFill>
                      <a:prstDash val="solid"/>
                      <a:round/>
                      <a:headEnd type="none" w="med" len="med"/>
                      <a:tailEnd type="none" w="med" len="med"/>
                    </a:lnL>
                    <a:lnR>
                      <a:noFill/>
                    </a:lnR>
                    <a:lnT>
                      <a:noFill/>
                    </a:lnT>
                    <a:lnB>
                      <a:noFill/>
                    </a:lnB>
                  </a:tcPr>
                </a:tc>
              </a:tr>
              <a:tr h="0">
                <a:tc>
                  <a:txBody>
                    <a:bodyPr/>
                    <a:lstStyle/>
                    <a:p>
                      <a:pPr>
                        <a:spcAft>
                          <a:spcPts val="0"/>
                        </a:spcAft>
                      </a:pPr>
                      <a:r>
                        <a:rPr lang="en-GB" sz="1200">
                          <a:effectLst/>
                          <a:latin typeface="Cambria"/>
                          <a:ea typeface="MS Mincho"/>
                          <a:cs typeface="Times New Roman"/>
                        </a:rPr>
                        <a:t>Smith</a:t>
                      </a:r>
                    </a:p>
                  </a:txBody>
                  <a:tcPr marL="68580" marR="68580" marT="0" marB="0">
                    <a:lnL>
                      <a:noFill/>
                    </a:lnL>
                    <a:lnR>
                      <a:noFill/>
                    </a:lnR>
                    <a:lnT>
                      <a:noFill/>
                    </a:lnT>
                    <a:lnB>
                      <a:noFill/>
                    </a:lnB>
                  </a:tcPr>
                </a:tc>
                <a:tc>
                  <a:txBody>
                    <a:bodyPr/>
                    <a:lstStyle/>
                    <a:p>
                      <a:pPr>
                        <a:spcAft>
                          <a:spcPts val="0"/>
                        </a:spcAft>
                      </a:pPr>
                      <a:r>
                        <a:rPr lang="en-GB" sz="1200">
                          <a:effectLst/>
                          <a:latin typeface="Cambria"/>
                          <a:ea typeface="MS Mincho"/>
                          <a:cs typeface="Times New Roman"/>
                        </a:rPr>
                        <a:t>Mary</a:t>
                      </a:r>
                    </a:p>
                  </a:txBody>
                  <a:tcPr marL="68580" marR="68580" marT="0" marB="0">
                    <a:lnL>
                      <a:noFill/>
                    </a:lnL>
                    <a:lnR>
                      <a:noFill/>
                    </a:lnR>
                    <a:lnT>
                      <a:noFill/>
                    </a:lnT>
                    <a:lnB>
                      <a:noFill/>
                    </a:lnB>
                  </a:tcPr>
                </a:tc>
                <a:tc>
                  <a:txBody>
                    <a:bodyPr/>
                    <a:lstStyle/>
                    <a:p>
                      <a:pPr>
                        <a:spcAft>
                          <a:spcPts val="0"/>
                        </a:spcAft>
                      </a:pPr>
                      <a:r>
                        <a:rPr lang="en-GB" sz="1200">
                          <a:effectLst/>
                          <a:latin typeface="Cambria"/>
                          <a:ea typeface="MS Mincho"/>
                          <a:cs typeface="Times New Roman"/>
                        </a:rPr>
                        <a:t>3</a:t>
                      </a:r>
                    </a:p>
                  </a:txBody>
                  <a:tcPr marL="68580" marR="68580" marT="0" marB="0">
                    <a:lnL>
                      <a:noFill/>
                    </a:lnL>
                    <a:lnR w="12700" cap="flat" cmpd="sng" algn="ctr">
                      <a:solidFill>
                        <a:schemeClr val="bg1"/>
                      </a:solidFill>
                      <a:prstDash val="solid"/>
                      <a:round/>
                      <a:headEnd type="none" w="med" len="med"/>
                      <a:tailEnd type="none" w="med" len="med"/>
                    </a:lnR>
                    <a:lnT>
                      <a:noFill/>
                    </a:lnT>
                    <a:lnB>
                      <a:noFill/>
                    </a:lnB>
                  </a:tcPr>
                </a:tc>
                <a:tc>
                  <a:txBody>
                    <a:bodyPr/>
                    <a:lstStyle/>
                    <a:p>
                      <a:pPr>
                        <a:spcAft>
                          <a:spcPts val="0"/>
                        </a:spcAft>
                      </a:pPr>
                      <a:r>
                        <a:rPr lang="en-GB" sz="1200" dirty="0">
                          <a:effectLst/>
                          <a:latin typeface="Cambria"/>
                          <a:ea typeface="MS Mincho"/>
                          <a:cs typeface="Times New Roman"/>
                        </a:rPr>
                        <a:t>Smith_Mary_3</a:t>
                      </a:r>
                    </a:p>
                  </a:txBody>
                  <a:tcPr marL="68580" marR="68580" marT="0" marB="0">
                    <a:lnL w="12700" cap="flat" cmpd="sng" algn="ctr">
                      <a:solidFill>
                        <a:schemeClr val="bg1"/>
                      </a:solidFill>
                      <a:prstDash val="solid"/>
                      <a:round/>
                      <a:headEnd type="none" w="med" len="med"/>
                      <a:tailEnd type="none" w="med" len="med"/>
                    </a:lnL>
                    <a:lnR>
                      <a:noFill/>
                    </a:lnR>
                    <a:lnT>
                      <a:noFill/>
                    </a:lnT>
                    <a:lnB>
                      <a:noFill/>
                    </a:lnB>
                  </a:tcPr>
                </a:tc>
              </a:tr>
            </a:tbl>
          </a:graphicData>
        </a:graphic>
      </p:graphicFrame>
      <p:pic>
        <p:nvPicPr>
          <p:cNvPr id="11" name="Picture 10" descr="http://the-sra.org.uk/img/sralogo120x83.jpg"/>
          <p:cNvPicPr/>
          <p:nvPr/>
        </p:nvPicPr>
        <p:blipFill>
          <a:blip r:embed="rId2">
            <a:extLst>
              <a:ext uri="{28A0092B-C50C-407E-A947-70E740481C1C}">
                <a14:useLocalDpi xmlns:a14="http://schemas.microsoft.com/office/drawing/2010/main" val="0"/>
              </a:ext>
            </a:extLst>
          </a:blip>
          <a:srcRect/>
          <a:stretch>
            <a:fillRect/>
          </a:stretch>
        </p:blipFill>
        <p:spPr bwMode="auto">
          <a:xfrm>
            <a:off x="7436485" y="0"/>
            <a:ext cx="1707515" cy="1181100"/>
          </a:xfrm>
          <a:prstGeom prst="rect">
            <a:avLst/>
          </a:prstGeom>
          <a:noFill/>
          <a:ln>
            <a:noFill/>
          </a:ln>
        </p:spPr>
      </p:pic>
    </p:spTree>
    <p:extLst>
      <p:ext uri="{BB962C8B-B14F-4D97-AF65-F5344CB8AC3E}">
        <p14:creationId xmlns:p14="http://schemas.microsoft.com/office/powerpoint/2010/main" val="2035604406"/>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Long format data</a:t>
            </a:r>
            <a:endParaRPr lang="en-GB" dirty="0"/>
          </a:p>
        </p:txBody>
      </p:sp>
      <p:grpSp>
        <p:nvGrpSpPr>
          <p:cNvPr id="4" name="Group 13"/>
          <p:cNvGrpSpPr/>
          <p:nvPr/>
        </p:nvGrpSpPr>
        <p:grpSpPr>
          <a:xfrm>
            <a:off x="15187" y="5935054"/>
            <a:ext cx="1152128" cy="922946"/>
            <a:chOff x="1547664" y="1556792"/>
            <a:chExt cx="5616623" cy="4620509"/>
          </a:xfrm>
        </p:grpSpPr>
        <p:sp>
          <p:nvSpPr>
            <p:cNvPr id="5" name="Isosceles Triangle 4"/>
            <p:cNvSpPr/>
            <p:nvPr/>
          </p:nvSpPr>
          <p:spPr>
            <a:xfrm>
              <a:off x="1547664" y="1628802"/>
              <a:ext cx="2880320" cy="2088232"/>
            </a:xfrm>
            <a:prstGeom prst="triangle">
              <a:avLst/>
            </a:prstGeom>
            <a:solidFill>
              <a:schemeClr val="bg1">
                <a:lumMod val="6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500" dirty="0"/>
            </a:p>
          </p:txBody>
        </p:sp>
        <p:sp>
          <p:nvSpPr>
            <p:cNvPr id="6" name="Isosceles Triangle 5"/>
            <p:cNvSpPr/>
            <p:nvPr/>
          </p:nvSpPr>
          <p:spPr>
            <a:xfrm>
              <a:off x="3059832" y="3717032"/>
              <a:ext cx="2736304" cy="2088232"/>
            </a:xfrm>
            <a:prstGeom prst="triangl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500" dirty="0"/>
            </a:p>
          </p:txBody>
        </p:sp>
        <p:sp>
          <p:nvSpPr>
            <p:cNvPr id="7" name="Isosceles Triangle 6"/>
            <p:cNvSpPr/>
            <p:nvPr/>
          </p:nvSpPr>
          <p:spPr>
            <a:xfrm>
              <a:off x="4427984" y="1628802"/>
              <a:ext cx="2736303" cy="2088232"/>
            </a:xfrm>
            <a:prstGeom prst="triangle">
              <a:avLst/>
            </a:prstGeom>
            <a:solidFill>
              <a:schemeClr val="bg1">
                <a:lumMod val="6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500" dirty="0"/>
            </a:p>
          </p:txBody>
        </p:sp>
        <p:sp>
          <p:nvSpPr>
            <p:cNvPr id="8" name="Rectangle 7"/>
            <p:cNvSpPr/>
            <p:nvPr/>
          </p:nvSpPr>
          <p:spPr>
            <a:xfrm>
              <a:off x="4499993" y="1556792"/>
              <a:ext cx="2649504" cy="2388257"/>
            </a:xfrm>
            <a:prstGeom prst="rect">
              <a:avLst/>
            </a:prstGeom>
          </p:spPr>
          <p:txBody>
            <a:bodyPr wrap="square">
              <a:spAutoFit/>
            </a:bodyPr>
            <a:lstStyle/>
            <a:p>
              <a:pPr algn="ctr"/>
              <a:r>
                <a:rPr lang="en-GB" sz="2500" dirty="0" smtClean="0">
                  <a:solidFill>
                    <a:schemeClr val="tx1">
                      <a:lumMod val="50000"/>
                      <a:lumOff val="50000"/>
                    </a:schemeClr>
                  </a:solidFill>
                </a:rPr>
                <a:t>A</a:t>
              </a:r>
              <a:endParaRPr lang="en-GB" sz="2500" dirty="0">
                <a:solidFill>
                  <a:schemeClr val="tx1">
                    <a:lumMod val="50000"/>
                    <a:lumOff val="50000"/>
                  </a:schemeClr>
                </a:solidFill>
              </a:endParaRPr>
            </a:p>
          </p:txBody>
        </p:sp>
        <p:sp>
          <p:nvSpPr>
            <p:cNvPr id="9" name="Rectangle 8"/>
            <p:cNvSpPr/>
            <p:nvPr/>
          </p:nvSpPr>
          <p:spPr>
            <a:xfrm>
              <a:off x="1763690" y="1556792"/>
              <a:ext cx="2577495" cy="2388257"/>
            </a:xfrm>
            <a:prstGeom prst="rect">
              <a:avLst/>
            </a:prstGeom>
          </p:spPr>
          <p:txBody>
            <a:bodyPr wrap="square">
              <a:spAutoFit/>
            </a:bodyPr>
            <a:lstStyle/>
            <a:p>
              <a:pPr algn="ctr"/>
              <a:r>
                <a:rPr lang="en-GB" sz="2500" dirty="0">
                  <a:solidFill>
                    <a:schemeClr val="tx1">
                      <a:lumMod val="50000"/>
                      <a:lumOff val="50000"/>
                    </a:schemeClr>
                  </a:solidFill>
                </a:rPr>
                <a:t>S</a:t>
              </a:r>
            </a:p>
          </p:txBody>
        </p:sp>
        <p:sp>
          <p:nvSpPr>
            <p:cNvPr id="10" name="Rectangle 9"/>
            <p:cNvSpPr/>
            <p:nvPr/>
          </p:nvSpPr>
          <p:spPr>
            <a:xfrm>
              <a:off x="3203853" y="3789044"/>
              <a:ext cx="2649504" cy="2388257"/>
            </a:xfrm>
            <a:prstGeom prst="rect">
              <a:avLst/>
            </a:prstGeom>
          </p:spPr>
          <p:txBody>
            <a:bodyPr wrap="square">
              <a:spAutoFit/>
            </a:bodyPr>
            <a:lstStyle/>
            <a:p>
              <a:pPr algn="ctr"/>
              <a:r>
                <a:rPr lang="en-GB" sz="2500" dirty="0" smtClean="0"/>
                <a:t>E</a:t>
              </a:r>
              <a:endParaRPr lang="en-GB" sz="2500" dirty="0"/>
            </a:p>
          </p:txBody>
        </p:sp>
      </p:grpSp>
      <p:sp>
        <p:nvSpPr>
          <p:cNvPr id="3" name="Content Placeholder 2"/>
          <p:cNvSpPr>
            <a:spLocks noGrp="1"/>
          </p:cNvSpPr>
          <p:nvPr>
            <p:ph idx="1"/>
          </p:nvPr>
        </p:nvSpPr>
        <p:spPr/>
        <p:txBody>
          <a:bodyPr>
            <a:normAutofit fontScale="92500"/>
          </a:bodyPr>
          <a:lstStyle/>
          <a:p>
            <a:r>
              <a:rPr lang="en-GB" dirty="0" smtClean="0"/>
              <a:t>‘Clay’: Something that is easy to reform into many alternative structures</a:t>
            </a:r>
          </a:p>
          <a:p>
            <a:endParaRPr lang="en-GB" dirty="0" smtClean="0"/>
          </a:p>
          <a:p>
            <a:endParaRPr lang="en-GB" dirty="0"/>
          </a:p>
          <a:p>
            <a:endParaRPr lang="en-GB" dirty="0" smtClean="0"/>
          </a:p>
          <a:p>
            <a:endParaRPr lang="en-GB" dirty="0"/>
          </a:p>
          <a:p>
            <a:endParaRPr lang="en-GB" dirty="0" smtClean="0"/>
          </a:p>
          <a:p>
            <a:r>
              <a:rPr lang="en-GB" dirty="0" smtClean="0"/>
              <a:t>A good format for data storage and archiving</a:t>
            </a:r>
          </a:p>
        </p:txBody>
      </p:sp>
      <p:graphicFrame>
        <p:nvGraphicFramePr>
          <p:cNvPr id="12" name="Object 11"/>
          <p:cNvGraphicFramePr>
            <a:graphicFrameLocks noChangeAspect="1"/>
          </p:cNvGraphicFramePr>
          <p:nvPr>
            <p:extLst>
              <p:ext uri="{D42A27DB-BD31-4B8C-83A1-F6EECF244321}">
                <p14:modId xmlns:p14="http://schemas.microsoft.com/office/powerpoint/2010/main" val="682619906"/>
              </p:ext>
            </p:extLst>
          </p:nvPr>
        </p:nvGraphicFramePr>
        <p:xfrm>
          <a:off x="2915816" y="2636912"/>
          <a:ext cx="5236491" cy="2649537"/>
        </p:xfrm>
        <a:graphic>
          <a:graphicData uri="http://schemas.openxmlformats.org/presentationml/2006/ole">
            <mc:AlternateContent xmlns:mc="http://schemas.openxmlformats.org/markup-compatibility/2006">
              <mc:Choice xmlns:v="urn:schemas-microsoft-com:vml" Requires="v">
                <p:oleObj spid="_x0000_s6155" name="Document" r:id="rId3" imgW="5431986" imgH="2661179" progId="Word.Document.12">
                  <p:embed/>
                </p:oleObj>
              </mc:Choice>
              <mc:Fallback>
                <p:oleObj name="Document" r:id="rId3" imgW="5431986" imgH="2661179" progId="Word.Document.12">
                  <p:embed/>
                  <p:pic>
                    <p:nvPicPr>
                      <p:cNvPr id="0" name=""/>
                      <p:cNvPicPr/>
                      <p:nvPr/>
                    </p:nvPicPr>
                    <p:blipFill>
                      <a:blip r:embed="rId4"/>
                      <a:stretch>
                        <a:fillRect/>
                      </a:stretch>
                    </p:blipFill>
                    <p:spPr>
                      <a:xfrm>
                        <a:off x="2915816" y="2636912"/>
                        <a:ext cx="5236491" cy="2649537"/>
                      </a:xfrm>
                      <a:prstGeom prst="rect">
                        <a:avLst/>
                      </a:prstGeom>
                    </p:spPr>
                  </p:pic>
                </p:oleObj>
              </mc:Fallback>
            </mc:AlternateContent>
          </a:graphicData>
        </a:graphic>
      </p:graphicFrame>
      <p:pic>
        <p:nvPicPr>
          <p:cNvPr id="13" name="Picture 12" descr="http://the-sra.org.uk/img/sralogo120x83.jpg"/>
          <p:cNvPicPr/>
          <p:nvPr/>
        </p:nvPicPr>
        <p:blipFill>
          <a:blip r:embed="rId5">
            <a:extLst>
              <a:ext uri="{28A0092B-C50C-407E-A947-70E740481C1C}">
                <a14:useLocalDpi xmlns:a14="http://schemas.microsoft.com/office/drawing/2010/main" val="0"/>
              </a:ext>
            </a:extLst>
          </a:blip>
          <a:srcRect/>
          <a:stretch>
            <a:fillRect/>
          </a:stretch>
        </p:blipFill>
        <p:spPr bwMode="auto">
          <a:xfrm>
            <a:off x="7436485" y="0"/>
            <a:ext cx="1707515" cy="1181100"/>
          </a:xfrm>
          <a:prstGeom prst="rect">
            <a:avLst/>
          </a:prstGeom>
          <a:noFill/>
          <a:ln>
            <a:noFill/>
          </a:ln>
        </p:spPr>
      </p:pic>
    </p:spTree>
    <p:extLst>
      <p:ext uri="{BB962C8B-B14F-4D97-AF65-F5344CB8AC3E}">
        <p14:creationId xmlns:p14="http://schemas.microsoft.com/office/powerpoint/2010/main" val="228786672"/>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‘Casting’ Data</a:t>
            </a:r>
            <a:endParaRPr lang="en-GB" dirty="0"/>
          </a:p>
        </p:txBody>
      </p:sp>
      <p:grpSp>
        <p:nvGrpSpPr>
          <p:cNvPr id="4" name="Group 13"/>
          <p:cNvGrpSpPr/>
          <p:nvPr/>
        </p:nvGrpSpPr>
        <p:grpSpPr>
          <a:xfrm>
            <a:off x="-29127" y="5935054"/>
            <a:ext cx="1152128" cy="922946"/>
            <a:chOff x="1547664" y="1556792"/>
            <a:chExt cx="5616623" cy="4620509"/>
          </a:xfrm>
        </p:grpSpPr>
        <p:sp>
          <p:nvSpPr>
            <p:cNvPr id="5" name="Isosceles Triangle 4"/>
            <p:cNvSpPr/>
            <p:nvPr/>
          </p:nvSpPr>
          <p:spPr>
            <a:xfrm>
              <a:off x="1547664" y="1628802"/>
              <a:ext cx="2880320" cy="2088232"/>
            </a:xfrm>
            <a:prstGeom prst="triangle">
              <a:avLst/>
            </a:prstGeom>
            <a:solidFill>
              <a:schemeClr val="bg1">
                <a:lumMod val="6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500" dirty="0"/>
            </a:p>
          </p:txBody>
        </p:sp>
        <p:sp>
          <p:nvSpPr>
            <p:cNvPr id="6" name="Isosceles Triangle 5"/>
            <p:cNvSpPr/>
            <p:nvPr/>
          </p:nvSpPr>
          <p:spPr>
            <a:xfrm>
              <a:off x="3059832" y="3717032"/>
              <a:ext cx="2736304" cy="2088232"/>
            </a:xfrm>
            <a:prstGeom prst="triangl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500" dirty="0"/>
            </a:p>
          </p:txBody>
        </p:sp>
        <p:sp>
          <p:nvSpPr>
            <p:cNvPr id="7" name="Isosceles Triangle 6"/>
            <p:cNvSpPr/>
            <p:nvPr/>
          </p:nvSpPr>
          <p:spPr>
            <a:xfrm>
              <a:off x="4427984" y="1628802"/>
              <a:ext cx="2736303" cy="2088232"/>
            </a:xfrm>
            <a:prstGeom prst="triangle">
              <a:avLst/>
            </a:prstGeom>
            <a:solidFill>
              <a:schemeClr val="bg1">
                <a:lumMod val="6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500" dirty="0"/>
            </a:p>
          </p:txBody>
        </p:sp>
        <p:sp>
          <p:nvSpPr>
            <p:cNvPr id="8" name="Rectangle 7"/>
            <p:cNvSpPr/>
            <p:nvPr/>
          </p:nvSpPr>
          <p:spPr>
            <a:xfrm>
              <a:off x="4499993" y="1556792"/>
              <a:ext cx="2649504" cy="2388257"/>
            </a:xfrm>
            <a:prstGeom prst="rect">
              <a:avLst/>
            </a:prstGeom>
          </p:spPr>
          <p:txBody>
            <a:bodyPr wrap="square">
              <a:spAutoFit/>
            </a:bodyPr>
            <a:lstStyle/>
            <a:p>
              <a:pPr algn="ctr"/>
              <a:r>
                <a:rPr lang="en-GB" sz="2500" dirty="0" smtClean="0">
                  <a:solidFill>
                    <a:schemeClr val="tx1">
                      <a:lumMod val="50000"/>
                      <a:lumOff val="50000"/>
                    </a:schemeClr>
                  </a:solidFill>
                </a:rPr>
                <a:t>A</a:t>
              </a:r>
              <a:endParaRPr lang="en-GB" sz="2500" dirty="0">
                <a:solidFill>
                  <a:schemeClr val="tx1">
                    <a:lumMod val="50000"/>
                    <a:lumOff val="50000"/>
                  </a:schemeClr>
                </a:solidFill>
              </a:endParaRPr>
            </a:p>
          </p:txBody>
        </p:sp>
        <p:sp>
          <p:nvSpPr>
            <p:cNvPr id="9" name="Rectangle 8"/>
            <p:cNvSpPr/>
            <p:nvPr/>
          </p:nvSpPr>
          <p:spPr>
            <a:xfrm>
              <a:off x="1763690" y="1556792"/>
              <a:ext cx="2577495" cy="2388257"/>
            </a:xfrm>
            <a:prstGeom prst="rect">
              <a:avLst/>
            </a:prstGeom>
          </p:spPr>
          <p:txBody>
            <a:bodyPr wrap="square">
              <a:spAutoFit/>
            </a:bodyPr>
            <a:lstStyle/>
            <a:p>
              <a:pPr algn="ctr"/>
              <a:r>
                <a:rPr lang="en-GB" sz="2500" dirty="0">
                  <a:solidFill>
                    <a:schemeClr val="tx1">
                      <a:lumMod val="50000"/>
                      <a:lumOff val="50000"/>
                    </a:schemeClr>
                  </a:solidFill>
                </a:rPr>
                <a:t>S</a:t>
              </a:r>
            </a:p>
          </p:txBody>
        </p:sp>
        <p:sp>
          <p:nvSpPr>
            <p:cNvPr id="10" name="Rectangle 9"/>
            <p:cNvSpPr/>
            <p:nvPr/>
          </p:nvSpPr>
          <p:spPr>
            <a:xfrm>
              <a:off x="3203853" y="3789044"/>
              <a:ext cx="2649504" cy="2388257"/>
            </a:xfrm>
            <a:prstGeom prst="rect">
              <a:avLst/>
            </a:prstGeom>
          </p:spPr>
          <p:txBody>
            <a:bodyPr wrap="square">
              <a:spAutoFit/>
            </a:bodyPr>
            <a:lstStyle/>
            <a:p>
              <a:pPr algn="ctr"/>
              <a:r>
                <a:rPr lang="en-GB" sz="2500" dirty="0" smtClean="0"/>
                <a:t>E</a:t>
              </a:r>
              <a:endParaRPr lang="en-GB" sz="2500" dirty="0"/>
            </a:p>
          </p:txBody>
        </p:sp>
      </p:grpSp>
      <p:sp>
        <p:nvSpPr>
          <p:cNvPr id="13" name="Content Placeholder 2"/>
          <p:cNvSpPr txBox="1">
            <a:spLocks/>
          </p:cNvSpPr>
          <p:nvPr/>
        </p:nvSpPr>
        <p:spPr>
          <a:xfrm>
            <a:off x="273138" y="5013176"/>
            <a:ext cx="8229600" cy="452596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endParaRPr lang="en-GB" dirty="0" smtClean="0"/>
          </a:p>
          <a:p>
            <a:pPr marL="457200" lvl="1" indent="0">
              <a:buFont typeface="Arial" panose="020B0604020202020204" pitchFamily="34" charset="0"/>
              <a:buNone/>
            </a:pPr>
            <a:endParaRPr lang="en-GB" dirty="0" smtClean="0"/>
          </a:p>
          <a:p>
            <a:pPr marL="457200" lvl="1" indent="0">
              <a:buFont typeface="Arial" panose="020B0604020202020204" pitchFamily="34" charset="0"/>
              <a:buNone/>
            </a:pPr>
            <a:r>
              <a:rPr lang="en-GB" dirty="0" smtClean="0"/>
              <a:t>	</a:t>
            </a:r>
            <a:endParaRPr lang="en-GB" dirty="0"/>
          </a:p>
        </p:txBody>
      </p:sp>
      <p:graphicFrame>
        <p:nvGraphicFramePr>
          <p:cNvPr id="3" name="Table 2"/>
          <p:cNvGraphicFramePr>
            <a:graphicFrameLocks noGrp="1"/>
          </p:cNvGraphicFramePr>
          <p:nvPr>
            <p:extLst>
              <p:ext uri="{D42A27DB-BD31-4B8C-83A1-F6EECF244321}">
                <p14:modId xmlns:p14="http://schemas.microsoft.com/office/powerpoint/2010/main" val="2211092645"/>
              </p:ext>
            </p:extLst>
          </p:nvPr>
        </p:nvGraphicFramePr>
        <p:xfrm>
          <a:off x="1763688" y="2852936"/>
          <a:ext cx="4620260" cy="1706880"/>
        </p:xfrm>
        <a:graphic>
          <a:graphicData uri="http://schemas.openxmlformats.org/drawingml/2006/table">
            <a:tbl>
              <a:tblPr firstRow="1" firstCol="1" bandRow="1"/>
              <a:tblGrid>
                <a:gridCol w="324485"/>
                <a:gridCol w="390525"/>
                <a:gridCol w="390525"/>
                <a:gridCol w="390525"/>
                <a:gridCol w="390525"/>
                <a:gridCol w="390525"/>
                <a:gridCol w="390525"/>
                <a:gridCol w="390525"/>
                <a:gridCol w="390525"/>
                <a:gridCol w="390525"/>
                <a:gridCol w="390525"/>
                <a:gridCol w="390525"/>
              </a:tblGrid>
              <a:tr h="55463">
                <a:tc gridSpan="2">
                  <a:txBody>
                    <a:bodyPr/>
                    <a:lstStyle/>
                    <a:p>
                      <a:pPr>
                        <a:spcAft>
                          <a:spcPts val="0"/>
                        </a:spcAft>
                      </a:pPr>
                      <a:r>
                        <a:rPr lang="en-GB" sz="1200" dirty="0">
                          <a:effectLst/>
                          <a:latin typeface="Cambria"/>
                          <a:ea typeface="MS Mincho"/>
                          <a:cs typeface="Times New Roman"/>
                        </a:rPr>
                        <a:t> </a:t>
                      </a:r>
                    </a:p>
                  </a:txBody>
                  <a:tcPr marL="68580" marR="68580" marT="0" marB="0">
                    <a:lnL>
                      <a:noFill/>
                    </a:lnL>
                    <a:lnR>
                      <a:noFill/>
                    </a:lnR>
                    <a:lnT>
                      <a:noFill/>
                    </a:lnT>
                    <a:lnB>
                      <a:noFill/>
                    </a:lnB>
                  </a:tcPr>
                </a:tc>
                <a:tc hMerge="1">
                  <a:txBody>
                    <a:bodyPr/>
                    <a:lstStyle/>
                    <a:p>
                      <a:endParaRPr lang="en-GB"/>
                    </a:p>
                  </a:txBody>
                  <a:tcPr/>
                </a:tc>
                <a:tc gridSpan="10">
                  <a:txBody>
                    <a:bodyPr/>
                    <a:lstStyle/>
                    <a:p>
                      <a:pPr algn="ctr">
                        <a:spcAft>
                          <a:spcPts val="0"/>
                        </a:spcAft>
                      </a:pPr>
                      <a:r>
                        <a:rPr lang="en-GB" sz="1200" dirty="0">
                          <a:effectLst/>
                          <a:latin typeface="Cambria"/>
                          <a:ea typeface="MS Mincho"/>
                          <a:cs typeface="Times New Roman"/>
                        </a:rPr>
                        <a:t>Month</a:t>
                      </a:r>
                    </a:p>
                  </a:txBody>
                  <a:tcPr marL="68580" marR="68580" marT="0" marB="0">
                    <a:lnL>
                      <a:noFill/>
                    </a:lnL>
                    <a:lnR>
                      <a:noFill/>
                    </a:lnR>
                    <a:lnT>
                      <a:noFill/>
                    </a:lnT>
                    <a:lnB>
                      <a:noFill/>
                    </a:lnB>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r>
              <a:tr h="190500">
                <a:tc gridSpan="2">
                  <a:txBody>
                    <a:bodyPr/>
                    <a:lstStyle/>
                    <a:p>
                      <a:pPr>
                        <a:spcAft>
                          <a:spcPts val="0"/>
                        </a:spcAft>
                      </a:pPr>
                      <a:r>
                        <a:rPr lang="en-GB" sz="1200">
                          <a:effectLst/>
                          <a:latin typeface="Cambria"/>
                          <a:ea typeface="MS Mincho"/>
                          <a:cs typeface="Times New Roman"/>
                        </a:rPr>
                        <a:t> </a:t>
                      </a:r>
                    </a:p>
                  </a:txBody>
                  <a:tcPr marL="68580" marR="68580" marT="0" marB="0">
                    <a:lnL>
                      <a:noFill/>
                    </a:lnL>
                    <a:lnR>
                      <a:noFill/>
                    </a:lnR>
                    <a:lnT>
                      <a:noFill/>
                    </a:lnT>
                    <a:lnB>
                      <a:noFill/>
                    </a:lnB>
                  </a:tcPr>
                </a:tc>
                <a:tc hMerge="1">
                  <a:txBody>
                    <a:bodyPr/>
                    <a:lstStyle/>
                    <a:p>
                      <a:endParaRPr lang="en-GB"/>
                    </a:p>
                  </a:txBody>
                  <a:tcPr/>
                </a:tc>
                <a:tc>
                  <a:txBody>
                    <a:bodyPr/>
                    <a:lstStyle/>
                    <a:p>
                      <a:pPr>
                        <a:spcAft>
                          <a:spcPts val="0"/>
                        </a:spcAft>
                      </a:pPr>
                      <a:r>
                        <a:rPr lang="en-GB" sz="1200" b="1" dirty="0">
                          <a:effectLst/>
                          <a:latin typeface="Cambria"/>
                          <a:ea typeface="MS Mincho"/>
                          <a:cs typeface="Times New Roman"/>
                        </a:rPr>
                        <a:t>1</a:t>
                      </a:r>
                      <a:endParaRPr lang="en-GB" sz="1200" dirty="0">
                        <a:effectLst/>
                        <a:latin typeface="Cambria"/>
                        <a:ea typeface="MS Mincho"/>
                        <a:cs typeface="Times New Roman"/>
                      </a:endParaRPr>
                    </a:p>
                  </a:txBody>
                  <a:tcPr marL="68580" marR="68580" marT="0" marB="0">
                    <a:lnL>
                      <a:noFill/>
                    </a:lnL>
                    <a:lnR>
                      <a:noFill/>
                    </a:lnR>
                    <a:lnT>
                      <a:noFill/>
                    </a:lnT>
                    <a:lnB w="12700" cap="flat" cmpd="sng" algn="ctr">
                      <a:solidFill>
                        <a:schemeClr val="tx1"/>
                      </a:solidFill>
                      <a:prstDash val="solid"/>
                      <a:round/>
                      <a:headEnd type="none" w="med" len="med"/>
                      <a:tailEnd type="none" w="med" len="med"/>
                    </a:lnB>
                  </a:tcPr>
                </a:tc>
                <a:tc>
                  <a:txBody>
                    <a:bodyPr/>
                    <a:lstStyle/>
                    <a:p>
                      <a:pPr>
                        <a:spcAft>
                          <a:spcPts val="0"/>
                        </a:spcAft>
                      </a:pPr>
                      <a:r>
                        <a:rPr lang="en-GB" sz="1200" b="1" dirty="0">
                          <a:effectLst/>
                          <a:latin typeface="Cambria"/>
                          <a:ea typeface="MS Mincho"/>
                          <a:cs typeface="Times New Roman"/>
                        </a:rPr>
                        <a:t>2</a:t>
                      </a:r>
                      <a:endParaRPr lang="en-GB" sz="1200" dirty="0">
                        <a:effectLst/>
                        <a:latin typeface="Cambria"/>
                        <a:ea typeface="MS Mincho"/>
                        <a:cs typeface="Times New Roman"/>
                      </a:endParaRPr>
                    </a:p>
                  </a:txBody>
                  <a:tcPr marL="68580" marR="68580" marT="0" marB="0">
                    <a:lnL>
                      <a:noFill/>
                    </a:lnL>
                    <a:lnR>
                      <a:noFill/>
                    </a:lnR>
                    <a:lnT>
                      <a:noFill/>
                    </a:lnT>
                    <a:lnB w="12700" cap="flat" cmpd="sng" algn="ctr">
                      <a:solidFill>
                        <a:schemeClr val="tx1"/>
                      </a:solidFill>
                      <a:prstDash val="solid"/>
                      <a:round/>
                      <a:headEnd type="none" w="med" len="med"/>
                      <a:tailEnd type="none" w="med" len="med"/>
                    </a:lnB>
                  </a:tcPr>
                </a:tc>
                <a:tc>
                  <a:txBody>
                    <a:bodyPr/>
                    <a:lstStyle/>
                    <a:p>
                      <a:pPr>
                        <a:spcAft>
                          <a:spcPts val="0"/>
                        </a:spcAft>
                      </a:pPr>
                      <a:r>
                        <a:rPr lang="en-GB" sz="1200" b="1" dirty="0">
                          <a:effectLst/>
                          <a:latin typeface="Cambria"/>
                          <a:ea typeface="MS Mincho"/>
                          <a:cs typeface="Times New Roman"/>
                        </a:rPr>
                        <a:t>3</a:t>
                      </a:r>
                      <a:endParaRPr lang="en-GB" sz="1200" dirty="0">
                        <a:effectLst/>
                        <a:latin typeface="Cambria"/>
                        <a:ea typeface="MS Mincho"/>
                        <a:cs typeface="Times New Roman"/>
                      </a:endParaRPr>
                    </a:p>
                  </a:txBody>
                  <a:tcPr marL="68580" marR="68580" marT="0" marB="0">
                    <a:lnL>
                      <a:noFill/>
                    </a:lnL>
                    <a:lnR>
                      <a:noFill/>
                    </a:lnR>
                    <a:lnT>
                      <a:noFill/>
                    </a:lnT>
                    <a:lnB w="12700" cap="flat" cmpd="sng" algn="ctr">
                      <a:solidFill>
                        <a:schemeClr val="tx1"/>
                      </a:solidFill>
                      <a:prstDash val="solid"/>
                      <a:round/>
                      <a:headEnd type="none" w="med" len="med"/>
                      <a:tailEnd type="none" w="med" len="med"/>
                    </a:lnB>
                  </a:tcPr>
                </a:tc>
                <a:tc>
                  <a:txBody>
                    <a:bodyPr/>
                    <a:lstStyle/>
                    <a:p>
                      <a:pPr>
                        <a:spcAft>
                          <a:spcPts val="0"/>
                        </a:spcAft>
                      </a:pPr>
                      <a:r>
                        <a:rPr lang="en-GB" sz="1200" b="1" dirty="0">
                          <a:effectLst/>
                          <a:latin typeface="Cambria"/>
                          <a:ea typeface="MS Mincho"/>
                          <a:cs typeface="Times New Roman"/>
                        </a:rPr>
                        <a:t>4</a:t>
                      </a:r>
                      <a:endParaRPr lang="en-GB" sz="1200" dirty="0">
                        <a:effectLst/>
                        <a:latin typeface="Cambria"/>
                        <a:ea typeface="MS Mincho"/>
                        <a:cs typeface="Times New Roman"/>
                      </a:endParaRPr>
                    </a:p>
                  </a:txBody>
                  <a:tcPr marL="68580" marR="68580" marT="0" marB="0">
                    <a:lnL>
                      <a:noFill/>
                    </a:lnL>
                    <a:lnR>
                      <a:noFill/>
                    </a:lnR>
                    <a:lnT>
                      <a:noFill/>
                    </a:lnT>
                    <a:lnB w="12700" cap="flat" cmpd="sng" algn="ctr">
                      <a:solidFill>
                        <a:schemeClr val="tx1"/>
                      </a:solidFill>
                      <a:prstDash val="solid"/>
                      <a:round/>
                      <a:headEnd type="none" w="med" len="med"/>
                      <a:tailEnd type="none" w="med" len="med"/>
                    </a:lnB>
                  </a:tcPr>
                </a:tc>
                <a:tc>
                  <a:txBody>
                    <a:bodyPr/>
                    <a:lstStyle/>
                    <a:p>
                      <a:pPr>
                        <a:spcAft>
                          <a:spcPts val="0"/>
                        </a:spcAft>
                      </a:pPr>
                      <a:r>
                        <a:rPr lang="en-GB" sz="1200" b="1" dirty="0">
                          <a:effectLst/>
                          <a:latin typeface="Cambria"/>
                          <a:ea typeface="MS Mincho"/>
                          <a:cs typeface="Times New Roman"/>
                        </a:rPr>
                        <a:t>5</a:t>
                      </a:r>
                      <a:endParaRPr lang="en-GB" sz="1200" dirty="0">
                        <a:effectLst/>
                        <a:latin typeface="Cambria"/>
                        <a:ea typeface="MS Mincho"/>
                        <a:cs typeface="Times New Roman"/>
                      </a:endParaRPr>
                    </a:p>
                  </a:txBody>
                  <a:tcPr marL="68580" marR="68580" marT="0" marB="0">
                    <a:lnL>
                      <a:noFill/>
                    </a:lnL>
                    <a:lnR>
                      <a:noFill/>
                    </a:lnR>
                    <a:lnT>
                      <a:noFill/>
                    </a:lnT>
                    <a:lnB w="12700" cap="flat" cmpd="sng" algn="ctr">
                      <a:solidFill>
                        <a:schemeClr val="tx1"/>
                      </a:solidFill>
                      <a:prstDash val="solid"/>
                      <a:round/>
                      <a:headEnd type="none" w="med" len="med"/>
                      <a:tailEnd type="none" w="med" len="med"/>
                    </a:lnB>
                  </a:tcPr>
                </a:tc>
                <a:tc>
                  <a:txBody>
                    <a:bodyPr/>
                    <a:lstStyle/>
                    <a:p>
                      <a:pPr>
                        <a:spcAft>
                          <a:spcPts val="0"/>
                        </a:spcAft>
                      </a:pPr>
                      <a:r>
                        <a:rPr lang="en-GB" sz="1200" b="1" dirty="0">
                          <a:effectLst/>
                          <a:latin typeface="Cambria"/>
                          <a:ea typeface="MS Mincho"/>
                          <a:cs typeface="Times New Roman"/>
                        </a:rPr>
                        <a:t>6</a:t>
                      </a:r>
                      <a:endParaRPr lang="en-GB" sz="1200" dirty="0">
                        <a:effectLst/>
                        <a:latin typeface="Cambria"/>
                        <a:ea typeface="MS Mincho"/>
                        <a:cs typeface="Times New Roman"/>
                      </a:endParaRPr>
                    </a:p>
                  </a:txBody>
                  <a:tcPr marL="68580" marR="68580" marT="0" marB="0">
                    <a:lnL>
                      <a:noFill/>
                    </a:lnL>
                    <a:lnR>
                      <a:noFill/>
                    </a:lnR>
                    <a:lnT>
                      <a:noFill/>
                    </a:lnT>
                    <a:lnB w="12700" cap="flat" cmpd="sng" algn="ctr">
                      <a:solidFill>
                        <a:schemeClr val="tx1"/>
                      </a:solidFill>
                      <a:prstDash val="solid"/>
                      <a:round/>
                      <a:headEnd type="none" w="med" len="med"/>
                      <a:tailEnd type="none" w="med" len="med"/>
                    </a:lnB>
                  </a:tcPr>
                </a:tc>
                <a:tc>
                  <a:txBody>
                    <a:bodyPr/>
                    <a:lstStyle/>
                    <a:p>
                      <a:pPr>
                        <a:spcAft>
                          <a:spcPts val="0"/>
                        </a:spcAft>
                      </a:pPr>
                      <a:r>
                        <a:rPr lang="en-GB" sz="1200" b="1" dirty="0">
                          <a:effectLst/>
                          <a:latin typeface="Cambria"/>
                          <a:ea typeface="MS Mincho"/>
                          <a:cs typeface="Times New Roman"/>
                        </a:rPr>
                        <a:t>7</a:t>
                      </a:r>
                      <a:endParaRPr lang="en-GB" sz="1200" dirty="0">
                        <a:effectLst/>
                        <a:latin typeface="Cambria"/>
                        <a:ea typeface="MS Mincho"/>
                        <a:cs typeface="Times New Roman"/>
                      </a:endParaRPr>
                    </a:p>
                  </a:txBody>
                  <a:tcPr marL="68580" marR="68580" marT="0" marB="0">
                    <a:lnL>
                      <a:noFill/>
                    </a:lnL>
                    <a:lnR>
                      <a:noFill/>
                    </a:lnR>
                    <a:lnT>
                      <a:noFill/>
                    </a:lnT>
                    <a:lnB w="12700" cap="flat" cmpd="sng" algn="ctr">
                      <a:solidFill>
                        <a:schemeClr val="tx1"/>
                      </a:solidFill>
                      <a:prstDash val="solid"/>
                      <a:round/>
                      <a:headEnd type="none" w="med" len="med"/>
                      <a:tailEnd type="none" w="med" len="med"/>
                    </a:lnB>
                  </a:tcPr>
                </a:tc>
                <a:tc>
                  <a:txBody>
                    <a:bodyPr/>
                    <a:lstStyle/>
                    <a:p>
                      <a:pPr>
                        <a:spcAft>
                          <a:spcPts val="0"/>
                        </a:spcAft>
                      </a:pPr>
                      <a:r>
                        <a:rPr lang="en-GB" sz="1200" b="1" dirty="0">
                          <a:effectLst/>
                          <a:latin typeface="Cambria"/>
                          <a:ea typeface="MS Mincho"/>
                          <a:cs typeface="Times New Roman"/>
                        </a:rPr>
                        <a:t>8</a:t>
                      </a:r>
                      <a:endParaRPr lang="en-GB" sz="1200" dirty="0">
                        <a:effectLst/>
                        <a:latin typeface="Cambria"/>
                        <a:ea typeface="MS Mincho"/>
                        <a:cs typeface="Times New Roman"/>
                      </a:endParaRPr>
                    </a:p>
                  </a:txBody>
                  <a:tcPr marL="68580" marR="68580" marT="0" marB="0">
                    <a:lnL>
                      <a:noFill/>
                    </a:lnL>
                    <a:lnR>
                      <a:noFill/>
                    </a:lnR>
                    <a:lnT>
                      <a:noFill/>
                    </a:lnT>
                    <a:lnB w="12700" cap="flat" cmpd="sng" algn="ctr">
                      <a:solidFill>
                        <a:schemeClr val="tx1"/>
                      </a:solidFill>
                      <a:prstDash val="solid"/>
                      <a:round/>
                      <a:headEnd type="none" w="med" len="med"/>
                      <a:tailEnd type="none" w="med" len="med"/>
                    </a:lnB>
                  </a:tcPr>
                </a:tc>
                <a:tc>
                  <a:txBody>
                    <a:bodyPr/>
                    <a:lstStyle/>
                    <a:p>
                      <a:pPr>
                        <a:spcAft>
                          <a:spcPts val="0"/>
                        </a:spcAft>
                      </a:pPr>
                      <a:r>
                        <a:rPr lang="en-GB" sz="1200" b="1" dirty="0">
                          <a:effectLst/>
                          <a:latin typeface="Cambria"/>
                          <a:ea typeface="MS Mincho"/>
                          <a:cs typeface="Times New Roman"/>
                        </a:rPr>
                        <a:t>9</a:t>
                      </a:r>
                      <a:endParaRPr lang="en-GB" sz="1200" dirty="0">
                        <a:effectLst/>
                        <a:latin typeface="Cambria"/>
                        <a:ea typeface="MS Mincho"/>
                        <a:cs typeface="Times New Roman"/>
                      </a:endParaRPr>
                    </a:p>
                  </a:txBody>
                  <a:tcPr marL="68580" marR="68580" marT="0" marB="0">
                    <a:lnL>
                      <a:noFill/>
                    </a:lnL>
                    <a:lnR>
                      <a:noFill/>
                    </a:lnR>
                    <a:lnT>
                      <a:noFill/>
                    </a:lnT>
                    <a:lnB w="12700" cap="flat" cmpd="sng" algn="ctr">
                      <a:solidFill>
                        <a:schemeClr val="tx1"/>
                      </a:solidFill>
                      <a:prstDash val="solid"/>
                      <a:round/>
                      <a:headEnd type="none" w="med" len="med"/>
                      <a:tailEnd type="none" w="med" len="med"/>
                    </a:lnB>
                  </a:tcPr>
                </a:tc>
                <a:tc>
                  <a:txBody>
                    <a:bodyPr/>
                    <a:lstStyle/>
                    <a:p>
                      <a:pPr>
                        <a:spcAft>
                          <a:spcPts val="0"/>
                        </a:spcAft>
                      </a:pPr>
                      <a:r>
                        <a:rPr lang="en-GB" sz="1200" b="1" dirty="0">
                          <a:effectLst/>
                          <a:latin typeface="Cambria"/>
                          <a:ea typeface="MS Mincho"/>
                          <a:cs typeface="Times New Roman"/>
                        </a:rPr>
                        <a:t>10</a:t>
                      </a:r>
                      <a:endParaRPr lang="en-GB" sz="1200" dirty="0">
                        <a:effectLst/>
                        <a:latin typeface="Cambria"/>
                        <a:ea typeface="MS Mincho"/>
                        <a:cs typeface="Times New Roman"/>
                      </a:endParaRPr>
                    </a:p>
                  </a:txBody>
                  <a:tcPr marL="68580" marR="68580" marT="0" marB="0">
                    <a:lnL>
                      <a:noFill/>
                    </a:lnL>
                    <a:lnR>
                      <a:noFill/>
                    </a:lnR>
                    <a:lnT>
                      <a:noFill/>
                    </a:lnT>
                    <a:lnB w="12700" cap="flat" cmpd="sng" algn="ctr">
                      <a:solidFill>
                        <a:schemeClr val="tx1"/>
                      </a:solidFill>
                      <a:prstDash val="solid"/>
                      <a:round/>
                      <a:headEnd type="none" w="med" len="med"/>
                      <a:tailEnd type="none" w="med" len="med"/>
                    </a:lnB>
                  </a:tcPr>
                </a:tc>
              </a:tr>
              <a:tr h="190500">
                <a:tc rowSpan="7">
                  <a:txBody>
                    <a:bodyPr/>
                    <a:lstStyle/>
                    <a:p>
                      <a:pPr marL="71755" marR="71755" algn="ctr">
                        <a:spcAft>
                          <a:spcPts val="0"/>
                        </a:spcAft>
                      </a:pPr>
                      <a:r>
                        <a:rPr lang="en-GB" sz="1200" dirty="0">
                          <a:effectLst/>
                          <a:latin typeface="Cambria"/>
                          <a:ea typeface="MS Mincho"/>
                          <a:cs typeface="Times New Roman"/>
                        </a:rPr>
                        <a:t>Person</a:t>
                      </a:r>
                    </a:p>
                  </a:txBody>
                  <a:tcPr marL="68580" marR="68580" marT="0" marB="0" vert="vert270">
                    <a:lnL>
                      <a:noFill/>
                    </a:lnL>
                    <a:lnR>
                      <a:noFill/>
                    </a:lnR>
                    <a:lnT>
                      <a:noFill/>
                    </a:lnT>
                    <a:lnB>
                      <a:noFill/>
                    </a:lnB>
                  </a:tcPr>
                </a:tc>
                <a:tc>
                  <a:txBody>
                    <a:bodyPr/>
                    <a:lstStyle/>
                    <a:p>
                      <a:pPr>
                        <a:spcAft>
                          <a:spcPts val="0"/>
                        </a:spcAft>
                      </a:pPr>
                      <a:r>
                        <a:rPr lang="en-GB" sz="1200" b="1">
                          <a:effectLst/>
                          <a:latin typeface="Cambria"/>
                          <a:ea typeface="MS Mincho"/>
                          <a:cs typeface="Times New Roman"/>
                        </a:rPr>
                        <a:t>A</a:t>
                      </a:r>
                      <a:endParaRPr lang="en-GB" sz="1200">
                        <a:effectLst/>
                        <a:latin typeface="Cambria"/>
                        <a:ea typeface="MS Mincho"/>
                        <a:cs typeface="Times New Roman"/>
                      </a:endParaRPr>
                    </a:p>
                  </a:txBody>
                  <a:tcPr marL="68580" marR="68580" marT="0" marB="0">
                    <a:lnL>
                      <a:noFill/>
                    </a:lnL>
                    <a:lnR>
                      <a:noFill/>
                    </a:lnR>
                    <a:lnT>
                      <a:noFill/>
                    </a:lnT>
                    <a:lnB>
                      <a:noFill/>
                    </a:lnB>
                  </a:tcPr>
                </a:tc>
                <a:tc>
                  <a:txBody>
                    <a:bodyPr/>
                    <a:lstStyle/>
                    <a:p>
                      <a:pPr>
                        <a:spcAft>
                          <a:spcPts val="0"/>
                        </a:spcAft>
                      </a:pPr>
                      <a:r>
                        <a:rPr lang="en-GB" sz="1200">
                          <a:effectLst/>
                          <a:latin typeface="Cambria"/>
                          <a:ea typeface="MS Mincho"/>
                          <a:cs typeface="Times New Roman"/>
                        </a:rPr>
                        <a:t>78</a:t>
                      </a:r>
                    </a:p>
                  </a:txBody>
                  <a:tcPr marL="68580" marR="68580" marT="0" marB="0">
                    <a:lnL>
                      <a:noFill/>
                    </a:lnL>
                    <a:lnR>
                      <a:noFill/>
                    </a:lnR>
                    <a:lnT w="12700" cap="flat" cmpd="sng" algn="ctr">
                      <a:solidFill>
                        <a:schemeClr val="tx1"/>
                      </a:solidFill>
                      <a:prstDash val="solid"/>
                      <a:round/>
                      <a:headEnd type="none" w="med" len="med"/>
                      <a:tailEnd type="none" w="med" len="med"/>
                    </a:lnT>
                    <a:lnB>
                      <a:noFill/>
                    </a:lnB>
                  </a:tcPr>
                </a:tc>
                <a:tc>
                  <a:txBody>
                    <a:bodyPr/>
                    <a:lstStyle/>
                    <a:p>
                      <a:pPr>
                        <a:spcAft>
                          <a:spcPts val="0"/>
                        </a:spcAft>
                      </a:pPr>
                      <a:r>
                        <a:rPr lang="en-GB" sz="1200">
                          <a:effectLst/>
                          <a:latin typeface="Cambria"/>
                          <a:ea typeface="MS Mincho"/>
                          <a:cs typeface="Times New Roman"/>
                        </a:rPr>
                        <a:t>79</a:t>
                      </a:r>
                    </a:p>
                  </a:txBody>
                  <a:tcPr marL="68580" marR="68580" marT="0" marB="0">
                    <a:lnL>
                      <a:noFill/>
                    </a:lnL>
                    <a:lnR>
                      <a:noFill/>
                    </a:lnR>
                    <a:lnT w="12700" cap="flat" cmpd="sng" algn="ctr">
                      <a:solidFill>
                        <a:schemeClr val="tx1"/>
                      </a:solidFill>
                      <a:prstDash val="solid"/>
                      <a:round/>
                      <a:headEnd type="none" w="med" len="med"/>
                      <a:tailEnd type="none" w="med" len="med"/>
                    </a:lnT>
                    <a:lnB>
                      <a:noFill/>
                    </a:lnB>
                  </a:tcPr>
                </a:tc>
                <a:tc>
                  <a:txBody>
                    <a:bodyPr/>
                    <a:lstStyle/>
                    <a:p>
                      <a:pPr>
                        <a:spcAft>
                          <a:spcPts val="0"/>
                        </a:spcAft>
                      </a:pPr>
                      <a:r>
                        <a:rPr lang="en-GB" sz="1200">
                          <a:effectLst/>
                          <a:latin typeface="Cambria"/>
                          <a:ea typeface="MS Mincho"/>
                          <a:cs typeface="Times New Roman"/>
                        </a:rPr>
                        <a:t>75</a:t>
                      </a:r>
                    </a:p>
                  </a:txBody>
                  <a:tcPr marL="68580" marR="68580" marT="0" marB="0">
                    <a:lnL>
                      <a:noFill/>
                    </a:lnL>
                    <a:lnR>
                      <a:noFill/>
                    </a:lnR>
                    <a:lnT w="12700" cap="flat" cmpd="sng" algn="ctr">
                      <a:solidFill>
                        <a:schemeClr val="tx1"/>
                      </a:solidFill>
                      <a:prstDash val="solid"/>
                      <a:round/>
                      <a:headEnd type="none" w="med" len="med"/>
                      <a:tailEnd type="none" w="med" len="med"/>
                    </a:lnT>
                    <a:lnB>
                      <a:noFill/>
                    </a:lnB>
                  </a:tcPr>
                </a:tc>
                <a:tc>
                  <a:txBody>
                    <a:bodyPr/>
                    <a:lstStyle/>
                    <a:p>
                      <a:pPr>
                        <a:spcAft>
                          <a:spcPts val="0"/>
                        </a:spcAft>
                      </a:pPr>
                      <a:r>
                        <a:rPr lang="en-GB" sz="1200">
                          <a:effectLst/>
                          <a:latin typeface="Cambria"/>
                          <a:ea typeface="MS Mincho"/>
                          <a:cs typeface="Times New Roman"/>
                        </a:rPr>
                        <a:t>69</a:t>
                      </a:r>
                    </a:p>
                  </a:txBody>
                  <a:tcPr marL="68580" marR="68580" marT="0" marB="0">
                    <a:lnL>
                      <a:noFill/>
                    </a:lnL>
                    <a:lnR>
                      <a:noFill/>
                    </a:lnR>
                    <a:lnT w="12700" cap="flat" cmpd="sng" algn="ctr">
                      <a:solidFill>
                        <a:schemeClr val="tx1"/>
                      </a:solidFill>
                      <a:prstDash val="solid"/>
                      <a:round/>
                      <a:headEnd type="none" w="med" len="med"/>
                      <a:tailEnd type="none" w="med" len="med"/>
                    </a:lnT>
                    <a:lnB>
                      <a:noFill/>
                    </a:lnB>
                  </a:tcPr>
                </a:tc>
                <a:tc>
                  <a:txBody>
                    <a:bodyPr/>
                    <a:lstStyle/>
                    <a:p>
                      <a:pPr>
                        <a:spcAft>
                          <a:spcPts val="0"/>
                        </a:spcAft>
                      </a:pPr>
                      <a:r>
                        <a:rPr lang="en-GB" sz="1200">
                          <a:effectLst/>
                          <a:latin typeface="Cambria"/>
                          <a:ea typeface="MS Mincho"/>
                          <a:cs typeface="Times New Roman"/>
                        </a:rPr>
                        <a:t>64</a:t>
                      </a:r>
                    </a:p>
                  </a:txBody>
                  <a:tcPr marL="68580" marR="68580" marT="0" marB="0">
                    <a:lnL>
                      <a:noFill/>
                    </a:lnL>
                    <a:lnR>
                      <a:noFill/>
                    </a:lnR>
                    <a:lnT w="12700" cap="flat" cmpd="sng" algn="ctr">
                      <a:solidFill>
                        <a:schemeClr val="tx1"/>
                      </a:solidFill>
                      <a:prstDash val="solid"/>
                      <a:round/>
                      <a:headEnd type="none" w="med" len="med"/>
                      <a:tailEnd type="none" w="med" len="med"/>
                    </a:lnT>
                    <a:lnB>
                      <a:noFill/>
                    </a:lnB>
                  </a:tcPr>
                </a:tc>
                <a:tc>
                  <a:txBody>
                    <a:bodyPr/>
                    <a:lstStyle/>
                    <a:p>
                      <a:pPr>
                        <a:spcAft>
                          <a:spcPts val="0"/>
                        </a:spcAft>
                      </a:pPr>
                      <a:r>
                        <a:rPr lang="en-GB" sz="1200">
                          <a:effectLst/>
                          <a:latin typeface="Cambria"/>
                          <a:ea typeface="MS Mincho"/>
                          <a:cs typeface="Times New Roman"/>
                        </a:rPr>
                        <a:t>65</a:t>
                      </a:r>
                    </a:p>
                  </a:txBody>
                  <a:tcPr marL="68580" marR="68580" marT="0" marB="0">
                    <a:lnL>
                      <a:noFill/>
                    </a:lnL>
                    <a:lnR>
                      <a:noFill/>
                    </a:lnR>
                    <a:lnT w="12700" cap="flat" cmpd="sng" algn="ctr">
                      <a:solidFill>
                        <a:schemeClr val="tx1"/>
                      </a:solidFill>
                      <a:prstDash val="solid"/>
                      <a:round/>
                      <a:headEnd type="none" w="med" len="med"/>
                      <a:tailEnd type="none" w="med" len="med"/>
                    </a:lnT>
                    <a:lnB>
                      <a:noFill/>
                    </a:lnB>
                  </a:tcPr>
                </a:tc>
                <a:tc>
                  <a:txBody>
                    <a:bodyPr/>
                    <a:lstStyle/>
                    <a:p>
                      <a:pPr>
                        <a:spcAft>
                          <a:spcPts val="0"/>
                        </a:spcAft>
                      </a:pPr>
                      <a:r>
                        <a:rPr lang="en-GB" sz="1200">
                          <a:effectLst/>
                          <a:latin typeface="Cambria"/>
                          <a:ea typeface="MS Mincho"/>
                          <a:cs typeface="Times New Roman"/>
                        </a:rPr>
                        <a:t>62</a:t>
                      </a:r>
                    </a:p>
                  </a:txBody>
                  <a:tcPr marL="68580" marR="68580" marT="0" marB="0">
                    <a:lnL>
                      <a:noFill/>
                    </a:lnL>
                    <a:lnR>
                      <a:noFill/>
                    </a:lnR>
                    <a:lnT w="12700" cap="flat" cmpd="sng" algn="ctr">
                      <a:solidFill>
                        <a:schemeClr val="tx1"/>
                      </a:solidFill>
                      <a:prstDash val="solid"/>
                      <a:round/>
                      <a:headEnd type="none" w="med" len="med"/>
                      <a:tailEnd type="none" w="med" len="med"/>
                    </a:lnT>
                    <a:lnB>
                      <a:noFill/>
                    </a:lnB>
                  </a:tcPr>
                </a:tc>
                <a:tc>
                  <a:txBody>
                    <a:bodyPr/>
                    <a:lstStyle/>
                    <a:p>
                      <a:pPr>
                        <a:spcAft>
                          <a:spcPts val="0"/>
                        </a:spcAft>
                      </a:pPr>
                      <a:r>
                        <a:rPr lang="en-GB" sz="1200">
                          <a:effectLst/>
                          <a:latin typeface="Cambria"/>
                          <a:ea typeface="MS Mincho"/>
                          <a:cs typeface="Times New Roman"/>
                        </a:rPr>
                        <a:t>59</a:t>
                      </a:r>
                    </a:p>
                  </a:txBody>
                  <a:tcPr marL="68580" marR="68580" marT="0" marB="0">
                    <a:lnL>
                      <a:noFill/>
                    </a:lnL>
                    <a:lnR>
                      <a:noFill/>
                    </a:lnR>
                    <a:lnT w="12700" cap="flat" cmpd="sng" algn="ctr">
                      <a:solidFill>
                        <a:schemeClr val="tx1"/>
                      </a:solidFill>
                      <a:prstDash val="solid"/>
                      <a:round/>
                      <a:headEnd type="none" w="med" len="med"/>
                      <a:tailEnd type="none" w="med" len="med"/>
                    </a:lnT>
                    <a:lnB>
                      <a:noFill/>
                    </a:lnB>
                  </a:tcPr>
                </a:tc>
                <a:tc>
                  <a:txBody>
                    <a:bodyPr/>
                    <a:lstStyle/>
                    <a:p>
                      <a:pPr>
                        <a:spcAft>
                          <a:spcPts val="0"/>
                        </a:spcAft>
                      </a:pPr>
                      <a:r>
                        <a:rPr lang="en-GB" sz="1200">
                          <a:effectLst/>
                          <a:latin typeface="Cambria"/>
                          <a:ea typeface="MS Mincho"/>
                          <a:cs typeface="Times New Roman"/>
                        </a:rPr>
                        <a:t>59</a:t>
                      </a:r>
                    </a:p>
                  </a:txBody>
                  <a:tcPr marL="68580" marR="68580" marT="0" marB="0">
                    <a:lnL>
                      <a:noFill/>
                    </a:lnL>
                    <a:lnR>
                      <a:noFill/>
                    </a:lnR>
                    <a:lnT w="12700" cap="flat" cmpd="sng" algn="ctr">
                      <a:solidFill>
                        <a:schemeClr val="tx1"/>
                      </a:solidFill>
                      <a:prstDash val="solid"/>
                      <a:round/>
                      <a:headEnd type="none" w="med" len="med"/>
                      <a:tailEnd type="none" w="med" len="med"/>
                    </a:lnT>
                    <a:lnB>
                      <a:noFill/>
                    </a:lnB>
                  </a:tcPr>
                </a:tc>
                <a:tc>
                  <a:txBody>
                    <a:bodyPr/>
                    <a:lstStyle/>
                    <a:p>
                      <a:pPr>
                        <a:spcAft>
                          <a:spcPts val="0"/>
                        </a:spcAft>
                      </a:pPr>
                      <a:r>
                        <a:rPr lang="en-GB" sz="1200">
                          <a:effectLst/>
                          <a:latin typeface="Cambria"/>
                          <a:ea typeface="MS Mincho"/>
                          <a:cs typeface="Times New Roman"/>
                        </a:rPr>
                        <a:t>62</a:t>
                      </a:r>
                    </a:p>
                  </a:txBody>
                  <a:tcPr marL="68580" marR="68580" marT="0" marB="0">
                    <a:lnL>
                      <a:noFill/>
                    </a:lnL>
                    <a:lnR>
                      <a:noFill/>
                    </a:lnR>
                    <a:lnT w="12700" cap="flat" cmpd="sng" algn="ctr">
                      <a:solidFill>
                        <a:schemeClr val="tx1"/>
                      </a:solidFill>
                      <a:prstDash val="solid"/>
                      <a:round/>
                      <a:headEnd type="none" w="med" len="med"/>
                      <a:tailEnd type="none" w="med" len="med"/>
                    </a:lnT>
                    <a:lnB>
                      <a:noFill/>
                    </a:lnB>
                  </a:tcPr>
                </a:tc>
              </a:tr>
              <a:tr h="190500">
                <a:tc vMerge="1">
                  <a:txBody>
                    <a:bodyPr/>
                    <a:lstStyle/>
                    <a:p>
                      <a:endParaRPr lang="en-GB"/>
                    </a:p>
                  </a:txBody>
                  <a:tcPr/>
                </a:tc>
                <a:tc>
                  <a:txBody>
                    <a:bodyPr/>
                    <a:lstStyle/>
                    <a:p>
                      <a:pPr>
                        <a:spcAft>
                          <a:spcPts val="0"/>
                        </a:spcAft>
                      </a:pPr>
                      <a:r>
                        <a:rPr lang="en-GB" sz="1200" b="1">
                          <a:effectLst/>
                          <a:latin typeface="Cambria"/>
                          <a:ea typeface="MS Mincho"/>
                          <a:cs typeface="Times New Roman"/>
                        </a:rPr>
                        <a:t>B</a:t>
                      </a:r>
                      <a:endParaRPr lang="en-GB" sz="1200">
                        <a:effectLst/>
                        <a:latin typeface="Cambria"/>
                        <a:ea typeface="MS Mincho"/>
                        <a:cs typeface="Times New Roman"/>
                      </a:endParaRPr>
                    </a:p>
                  </a:txBody>
                  <a:tcPr marL="68580" marR="68580" marT="0" marB="0">
                    <a:lnL>
                      <a:noFill/>
                    </a:lnL>
                    <a:lnR>
                      <a:noFill/>
                    </a:lnR>
                    <a:lnT>
                      <a:noFill/>
                    </a:lnT>
                    <a:lnB>
                      <a:noFill/>
                    </a:lnB>
                  </a:tcPr>
                </a:tc>
                <a:tc>
                  <a:txBody>
                    <a:bodyPr/>
                    <a:lstStyle/>
                    <a:p>
                      <a:pPr>
                        <a:spcAft>
                          <a:spcPts val="0"/>
                        </a:spcAft>
                      </a:pPr>
                      <a:r>
                        <a:rPr lang="en-GB" sz="1200">
                          <a:effectLst/>
                          <a:latin typeface="Cambria"/>
                          <a:ea typeface="MS Mincho"/>
                          <a:cs typeface="Times New Roman"/>
                        </a:rPr>
                        <a:t>56</a:t>
                      </a:r>
                    </a:p>
                  </a:txBody>
                  <a:tcPr marL="68580" marR="68580" marT="0" marB="0">
                    <a:lnL>
                      <a:noFill/>
                    </a:lnL>
                    <a:lnR>
                      <a:noFill/>
                    </a:lnR>
                    <a:lnT>
                      <a:noFill/>
                    </a:lnT>
                    <a:lnB>
                      <a:noFill/>
                    </a:lnB>
                  </a:tcPr>
                </a:tc>
                <a:tc>
                  <a:txBody>
                    <a:bodyPr/>
                    <a:lstStyle/>
                    <a:p>
                      <a:pPr>
                        <a:spcAft>
                          <a:spcPts val="0"/>
                        </a:spcAft>
                      </a:pPr>
                      <a:r>
                        <a:rPr lang="en-GB" sz="1200">
                          <a:effectLst/>
                          <a:latin typeface="Cambria"/>
                          <a:ea typeface="MS Mincho"/>
                          <a:cs typeface="Times New Roman"/>
                        </a:rPr>
                        <a:t>59</a:t>
                      </a:r>
                    </a:p>
                  </a:txBody>
                  <a:tcPr marL="68580" marR="68580" marT="0" marB="0">
                    <a:lnL>
                      <a:noFill/>
                    </a:lnL>
                    <a:lnR>
                      <a:noFill/>
                    </a:lnR>
                    <a:lnT>
                      <a:noFill/>
                    </a:lnT>
                    <a:lnB>
                      <a:noFill/>
                    </a:lnB>
                  </a:tcPr>
                </a:tc>
                <a:tc>
                  <a:txBody>
                    <a:bodyPr/>
                    <a:lstStyle/>
                    <a:p>
                      <a:pPr>
                        <a:spcAft>
                          <a:spcPts val="0"/>
                        </a:spcAft>
                      </a:pPr>
                      <a:r>
                        <a:rPr lang="en-GB" sz="1200" dirty="0">
                          <a:effectLst/>
                          <a:latin typeface="Cambria"/>
                          <a:ea typeface="MS Mincho"/>
                          <a:cs typeface="Times New Roman"/>
                        </a:rPr>
                        <a:t>62</a:t>
                      </a:r>
                    </a:p>
                  </a:txBody>
                  <a:tcPr marL="68580" marR="68580" marT="0" marB="0">
                    <a:lnL>
                      <a:noFill/>
                    </a:lnL>
                    <a:lnR>
                      <a:noFill/>
                    </a:lnR>
                    <a:lnT>
                      <a:noFill/>
                    </a:lnT>
                    <a:lnB>
                      <a:noFill/>
                    </a:lnB>
                  </a:tcPr>
                </a:tc>
                <a:tc>
                  <a:txBody>
                    <a:bodyPr/>
                    <a:lstStyle/>
                    <a:p>
                      <a:pPr>
                        <a:spcAft>
                          <a:spcPts val="0"/>
                        </a:spcAft>
                      </a:pPr>
                      <a:r>
                        <a:rPr lang="en-GB" sz="1200">
                          <a:effectLst/>
                          <a:latin typeface="Cambria"/>
                          <a:ea typeface="MS Mincho"/>
                          <a:cs typeface="Times New Roman"/>
                        </a:rPr>
                        <a:t>61</a:t>
                      </a:r>
                    </a:p>
                  </a:txBody>
                  <a:tcPr marL="68580" marR="68580" marT="0" marB="0">
                    <a:lnL>
                      <a:noFill/>
                    </a:lnL>
                    <a:lnR>
                      <a:noFill/>
                    </a:lnR>
                    <a:lnT>
                      <a:noFill/>
                    </a:lnT>
                    <a:lnB>
                      <a:noFill/>
                    </a:lnB>
                  </a:tcPr>
                </a:tc>
                <a:tc>
                  <a:txBody>
                    <a:bodyPr/>
                    <a:lstStyle/>
                    <a:p>
                      <a:pPr>
                        <a:spcAft>
                          <a:spcPts val="0"/>
                        </a:spcAft>
                      </a:pPr>
                      <a:r>
                        <a:rPr lang="en-GB" sz="1200">
                          <a:effectLst/>
                          <a:latin typeface="Cambria"/>
                          <a:ea typeface="MS Mincho"/>
                          <a:cs typeface="Times New Roman"/>
                        </a:rPr>
                        <a:t>55</a:t>
                      </a:r>
                    </a:p>
                  </a:txBody>
                  <a:tcPr marL="68580" marR="68580" marT="0" marB="0">
                    <a:lnL>
                      <a:noFill/>
                    </a:lnL>
                    <a:lnR>
                      <a:noFill/>
                    </a:lnR>
                    <a:lnT>
                      <a:noFill/>
                    </a:lnT>
                    <a:lnB>
                      <a:noFill/>
                    </a:lnB>
                  </a:tcPr>
                </a:tc>
                <a:tc>
                  <a:txBody>
                    <a:bodyPr/>
                    <a:lstStyle/>
                    <a:p>
                      <a:pPr>
                        <a:spcAft>
                          <a:spcPts val="0"/>
                        </a:spcAft>
                      </a:pPr>
                      <a:r>
                        <a:rPr lang="en-GB" sz="1200">
                          <a:effectLst/>
                          <a:latin typeface="Cambria"/>
                          <a:ea typeface="MS Mincho"/>
                          <a:cs typeface="Times New Roman"/>
                        </a:rPr>
                        <a:t>58</a:t>
                      </a:r>
                    </a:p>
                  </a:txBody>
                  <a:tcPr marL="68580" marR="68580" marT="0" marB="0">
                    <a:lnL>
                      <a:noFill/>
                    </a:lnL>
                    <a:lnR>
                      <a:noFill/>
                    </a:lnR>
                    <a:lnT>
                      <a:noFill/>
                    </a:lnT>
                    <a:lnB>
                      <a:noFill/>
                    </a:lnB>
                  </a:tcPr>
                </a:tc>
                <a:tc>
                  <a:txBody>
                    <a:bodyPr/>
                    <a:lstStyle/>
                    <a:p>
                      <a:pPr>
                        <a:spcAft>
                          <a:spcPts val="0"/>
                        </a:spcAft>
                      </a:pPr>
                      <a:r>
                        <a:rPr lang="en-GB" sz="1200">
                          <a:effectLst/>
                          <a:latin typeface="Cambria"/>
                          <a:ea typeface="MS Mincho"/>
                          <a:cs typeface="Times New Roman"/>
                        </a:rPr>
                        <a:t>63</a:t>
                      </a:r>
                    </a:p>
                  </a:txBody>
                  <a:tcPr marL="68580" marR="68580" marT="0" marB="0">
                    <a:lnL>
                      <a:noFill/>
                    </a:lnL>
                    <a:lnR>
                      <a:noFill/>
                    </a:lnR>
                    <a:lnT>
                      <a:noFill/>
                    </a:lnT>
                    <a:lnB>
                      <a:noFill/>
                    </a:lnB>
                  </a:tcPr>
                </a:tc>
                <a:tc>
                  <a:txBody>
                    <a:bodyPr/>
                    <a:lstStyle/>
                    <a:p>
                      <a:pPr>
                        <a:spcAft>
                          <a:spcPts val="0"/>
                        </a:spcAft>
                      </a:pPr>
                      <a:r>
                        <a:rPr lang="en-GB" sz="1200">
                          <a:effectLst/>
                          <a:latin typeface="Cambria"/>
                          <a:ea typeface="MS Mincho"/>
                          <a:cs typeface="Times New Roman"/>
                        </a:rPr>
                        <a:t>67</a:t>
                      </a:r>
                    </a:p>
                  </a:txBody>
                  <a:tcPr marL="68580" marR="68580" marT="0" marB="0">
                    <a:lnL>
                      <a:noFill/>
                    </a:lnL>
                    <a:lnR>
                      <a:noFill/>
                    </a:lnR>
                    <a:lnT>
                      <a:noFill/>
                    </a:lnT>
                    <a:lnB>
                      <a:noFill/>
                    </a:lnB>
                  </a:tcPr>
                </a:tc>
                <a:tc>
                  <a:txBody>
                    <a:bodyPr/>
                    <a:lstStyle/>
                    <a:p>
                      <a:pPr>
                        <a:spcAft>
                          <a:spcPts val="0"/>
                        </a:spcAft>
                      </a:pPr>
                      <a:r>
                        <a:rPr lang="en-GB" sz="1200">
                          <a:effectLst/>
                          <a:latin typeface="Cambria"/>
                          <a:ea typeface="MS Mincho"/>
                          <a:cs typeface="Times New Roman"/>
                        </a:rPr>
                        <a:t>69</a:t>
                      </a:r>
                    </a:p>
                  </a:txBody>
                  <a:tcPr marL="68580" marR="68580" marT="0" marB="0">
                    <a:lnL>
                      <a:noFill/>
                    </a:lnL>
                    <a:lnR>
                      <a:noFill/>
                    </a:lnR>
                    <a:lnT>
                      <a:noFill/>
                    </a:lnT>
                    <a:lnB>
                      <a:noFill/>
                    </a:lnB>
                  </a:tcPr>
                </a:tc>
                <a:tc>
                  <a:txBody>
                    <a:bodyPr/>
                    <a:lstStyle/>
                    <a:p>
                      <a:pPr>
                        <a:spcAft>
                          <a:spcPts val="0"/>
                        </a:spcAft>
                      </a:pPr>
                      <a:r>
                        <a:rPr lang="en-GB" sz="1200">
                          <a:effectLst/>
                          <a:latin typeface="Cambria"/>
                          <a:ea typeface="MS Mincho"/>
                          <a:cs typeface="Times New Roman"/>
                        </a:rPr>
                        <a:t>62</a:t>
                      </a:r>
                    </a:p>
                  </a:txBody>
                  <a:tcPr marL="68580" marR="68580" marT="0" marB="0">
                    <a:lnL>
                      <a:noFill/>
                    </a:lnL>
                    <a:lnR>
                      <a:noFill/>
                    </a:lnR>
                    <a:lnT>
                      <a:noFill/>
                    </a:lnT>
                    <a:lnB>
                      <a:noFill/>
                    </a:lnB>
                  </a:tcPr>
                </a:tc>
              </a:tr>
              <a:tr h="190500">
                <a:tc vMerge="1">
                  <a:txBody>
                    <a:bodyPr/>
                    <a:lstStyle/>
                    <a:p>
                      <a:endParaRPr lang="en-GB"/>
                    </a:p>
                  </a:txBody>
                  <a:tcPr/>
                </a:tc>
                <a:tc>
                  <a:txBody>
                    <a:bodyPr/>
                    <a:lstStyle/>
                    <a:p>
                      <a:pPr>
                        <a:spcAft>
                          <a:spcPts val="0"/>
                        </a:spcAft>
                      </a:pPr>
                      <a:r>
                        <a:rPr lang="en-GB" sz="1200" b="1">
                          <a:effectLst/>
                          <a:latin typeface="Cambria"/>
                          <a:ea typeface="MS Mincho"/>
                          <a:cs typeface="Times New Roman"/>
                        </a:rPr>
                        <a:t>C</a:t>
                      </a:r>
                      <a:endParaRPr lang="en-GB" sz="1200">
                        <a:effectLst/>
                        <a:latin typeface="Cambria"/>
                        <a:ea typeface="MS Mincho"/>
                        <a:cs typeface="Times New Roman"/>
                      </a:endParaRPr>
                    </a:p>
                  </a:txBody>
                  <a:tcPr marL="68580" marR="68580" marT="0" marB="0">
                    <a:lnL>
                      <a:noFill/>
                    </a:lnL>
                    <a:lnR>
                      <a:noFill/>
                    </a:lnR>
                    <a:lnT>
                      <a:noFill/>
                    </a:lnT>
                    <a:lnB>
                      <a:noFill/>
                    </a:lnB>
                  </a:tcPr>
                </a:tc>
                <a:tc>
                  <a:txBody>
                    <a:bodyPr/>
                    <a:lstStyle/>
                    <a:p>
                      <a:pPr>
                        <a:spcAft>
                          <a:spcPts val="0"/>
                        </a:spcAft>
                      </a:pPr>
                      <a:r>
                        <a:rPr lang="en-GB" sz="1200">
                          <a:effectLst/>
                          <a:latin typeface="Cambria"/>
                          <a:ea typeface="MS Mincho"/>
                          <a:cs typeface="Times New Roman"/>
                        </a:rPr>
                        <a:t>92</a:t>
                      </a:r>
                    </a:p>
                  </a:txBody>
                  <a:tcPr marL="68580" marR="68580" marT="0" marB="0">
                    <a:lnL>
                      <a:noFill/>
                    </a:lnL>
                    <a:lnR>
                      <a:noFill/>
                    </a:lnR>
                    <a:lnT>
                      <a:noFill/>
                    </a:lnT>
                    <a:lnB>
                      <a:noFill/>
                    </a:lnB>
                  </a:tcPr>
                </a:tc>
                <a:tc>
                  <a:txBody>
                    <a:bodyPr/>
                    <a:lstStyle/>
                    <a:p>
                      <a:pPr>
                        <a:spcAft>
                          <a:spcPts val="0"/>
                        </a:spcAft>
                      </a:pPr>
                      <a:r>
                        <a:rPr lang="en-GB" sz="1200">
                          <a:effectLst/>
                          <a:latin typeface="Cambria"/>
                          <a:ea typeface="MS Mincho"/>
                          <a:cs typeface="Times New Roman"/>
                        </a:rPr>
                        <a:t>99</a:t>
                      </a:r>
                    </a:p>
                  </a:txBody>
                  <a:tcPr marL="68580" marR="68580" marT="0" marB="0">
                    <a:lnL>
                      <a:noFill/>
                    </a:lnL>
                    <a:lnR>
                      <a:noFill/>
                    </a:lnR>
                    <a:lnT>
                      <a:noFill/>
                    </a:lnT>
                    <a:lnB>
                      <a:noFill/>
                    </a:lnB>
                  </a:tcPr>
                </a:tc>
                <a:tc>
                  <a:txBody>
                    <a:bodyPr/>
                    <a:lstStyle/>
                    <a:p>
                      <a:pPr>
                        <a:spcAft>
                          <a:spcPts val="0"/>
                        </a:spcAft>
                      </a:pPr>
                      <a:r>
                        <a:rPr lang="en-GB" sz="1200">
                          <a:effectLst/>
                          <a:latin typeface="Cambria"/>
                          <a:ea typeface="MS Mincho"/>
                          <a:cs typeface="Times New Roman"/>
                        </a:rPr>
                        <a:t>105</a:t>
                      </a:r>
                    </a:p>
                  </a:txBody>
                  <a:tcPr marL="68580" marR="68580" marT="0" marB="0">
                    <a:lnL>
                      <a:noFill/>
                    </a:lnL>
                    <a:lnR>
                      <a:noFill/>
                    </a:lnR>
                    <a:lnT>
                      <a:noFill/>
                    </a:lnT>
                    <a:lnB>
                      <a:noFill/>
                    </a:lnB>
                  </a:tcPr>
                </a:tc>
                <a:tc>
                  <a:txBody>
                    <a:bodyPr/>
                    <a:lstStyle/>
                    <a:p>
                      <a:pPr>
                        <a:spcAft>
                          <a:spcPts val="0"/>
                        </a:spcAft>
                      </a:pPr>
                      <a:r>
                        <a:rPr lang="en-GB" sz="1200">
                          <a:effectLst/>
                          <a:latin typeface="Cambria"/>
                          <a:ea typeface="MS Mincho"/>
                          <a:cs typeface="Times New Roman"/>
                        </a:rPr>
                        <a:t>101</a:t>
                      </a:r>
                    </a:p>
                  </a:txBody>
                  <a:tcPr marL="68580" marR="68580" marT="0" marB="0">
                    <a:lnL>
                      <a:noFill/>
                    </a:lnL>
                    <a:lnR>
                      <a:noFill/>
                    </a:lnR>
                    <a:lnT>
                      <a:noFill/>
                    </a:lnT>
                    <a:lnB>
                      <a:noFill/>
                    </a:lnB>
                  </a:tcPr>
                </a:tc>
                <a:tc>
                  <a:txBody>
                    <a:bodyPr/>
                    <a:lstStyle/>
                    <a:p>
                      <a:pPr>
                        <a:spcAft>
                          <a:spcPts val="0"/>
                        </a:spcAft>
                      </a:pPr>
                      <a:r>
                        <a:rPr lang="en-GB" sz="1200">
                          <a:effectLst/>
                          <a:latin typeface="Cambria"/>
                          <a:ea typeface="MS Mincho"/>
                          <a:cs typeface="Times New Roman"/>
                        </a:rPr>
                        <a:t>104</a:t>
                      </a:r>
                    </a:p>
                  </a:txBody>
                  <a:tcPr marL="68580" marR="68580" marT="0" marB="0">
                    <a:lnL>
                      <a:noFill/>
                    </a:lnL>
                    <a:lnR>
                      <a:noFill/>
                    </a:lnR>
                    <a:lnT>
                      <a:noFill/>
                    </a:lnT>
                    <a:lnB>
                      <a:noFill/>
                    </a:lnB>
                  </a:tcPr>
                </a:tc>
                <a:tc>
                  <a:txBody>
                    <a:bodyPr/>
                    <a:lstStyle/>
                    <a:p>
                      <a:pPr>
                        <a:spcAft>
                          <a:spcPts val="0"/>
                        </a:spcAft>
                      </a:pPr>
                      <a:r>
                        <a:rPr lang="en-GB" sz="1200">
                          <a:effectLst/>
                          <a:latin typeface="Cambria"/>
                          <a:ea typeface="MS Mincho"/>
                          <a:cs typeface="Times New Roman"/>
                        </a:rPr>
                        <a:t>111</a:t>
                      </a:r>
                    </a:p>
                  </a:txBody>
                  <a:tcPr marL="68580" marR="68580" marT="0" marB="0">
                    <a:lnL>
                      <a:noFill/>
                    </a:lnL>
                    <a:lnR>
                      <a:noFill/>
                    </a:lnR>
                    <a:lnT>
                      <a:noFill/>
                    </a:lnT>
                    <a:lnB>
                      <a:noFill/>
                    </a:lnB>
                  </a:tcPr>
                </a:tc>
                <a:tc>
                  <a:txBody>
                    <a:bodyPr/>
                    <a:lstStyle/>
                    <a:p>
                      <a:pPr>
                        <a:spcAft>
                          <a:spcPts val="0"/>
                        </a:spcAft>
                      </a:pPr>
                      <a:r>
                        <a:rPr lang="en-GB" sz="1200">
                          <a:effectLst/>
                          <a:latin typeface="Cambria"/>
                          <a:ea typeface="MS Mincho"/>
                          <a:cs typeface="Times New Roman"/>
                        </a:rPr>
                        <a:t>114</a:t>
                      </a:r>
                    </a:p>
                  </a:txBody>
                  <a:tcPr marL="68580" marR="68580" marT="0" marB="0">
                    <a:lnL>
                      <a:noFill/>
                    </a:lnL>
                    <a:lnR>
                      <a:noFill/>
                    </a:lnR>
                    <a:lnT>
                      <a:noFill/>
                    </a:lnT>
                    <a:lnB>
                      <a:noFill/>
                    </a:lnB>
                  </a:tcPr>
                </a:tc>
                <a:tc>
                  <a:txBody>
                    <a:bodyPr/>
                    <a:lstStyle/>
                    <a:p>
                      <a:pPr>
                        <a:spcAft>
                          <a:spcPts val="0"/>
                        </a:spcAft>
                      </a:pPr>
                      <a:r>
                        <a:rPr lang="en-GB" sz="1200">
                          <a:effectLst/>
                          <a:latin typeface="Cambria"/>
                          <a:ea typeface="MS Mincho"/>
                          <a:cs typeface="Times New Roman"/>
                        </a:rPr>
                        <a:t>105</a:t>
                      </a:r>
                    </a:p>
                  </a:txBody>
                  <a:tcPr marL="68580" marR="68580" marT="0" marB="0">
                    <a:lnL>
                      <a:noFill/>
                    </a:lnL>
                    <a:lnR>
                      <a:noFill/>
                    </a:lnR>
                    <a:lnT>
                      <a:noFill/>
                    </a:lnT>
                    <a:lnB>
                      <a:noFill/>
                    </a:lnB>
                  </a:tcPr>
                </a:tc>
                <a:tc>
                  <a:txBody>
                    <a:bodyPr/>
                    <a:lstStyle/>
                    <a:p>
                      <a:pPr>
                        <a:spcAft>
                          <a:spcPts val="0"/>
                        </a:spcAft>
                      </a:pPr>
                      <a:r>
                        <a:rPr lang="en-GB" sz="1200">
                          <a:effectLst/>
                          <a:latin typeface="Cambria"/>
                          <a:ea typeface="MS Mincho"/>
                          <a:cs typeface="Times New Roman"/>
                        </a:rPr>
                        <a:t>97</a:t>
                      </a:r>
                    </a:p>
                  </a:txBody>
                  <a:tcPr marL="68580" marR="68580" marT="0" marB="0">
                    <a:lnL>
                      <a:noFill/>
                    </a:lnL>
                    <a:lnR>
                      <a:noFill/>
                    </a:lnR>
                    <a:lnT>
                      <a:noFill/>
                    </a:lnT>
                    <a:lnB>
                      <a:noFill/>
                    </a:lnB>
                  </a:tcPr>
                </a:tc>
                <a:tc>
                  <a:txBody>
                    <a:bodyPr/>
                    <a:lstStyle/>
                    <a:p>
                      <a:pPr>
                        <a:spcAft>
                          <a:spcPts val="0"/>
                        </a:spcAft>
                      </a:pPr>
                      <a:r>
                        <a:rPr lang="en-GB" sz="1200">
                          <a:effectLst/>
                          <a:latin typeface="Cambria"/>
                          <a:ea typeface="MS Mincho"/>
                          <a:cs typeface="Times New Roman"/>
                        </a:rPr>
                        <a:t>99</a:t>
                      </a:r>
                    </a:p>
                  </a:txBody>
                  <a:tcPr marL="68580" marR="68580" marT="0" marB="0">
                    <a:lnL>
                      <a:noFill/>
                    </a:lnL>
                    <a:lnR>
                      <a:noFill/>
                    </a:lnR>
                    <a:lnT>
                      <a:noFill/>
                    </a:lnT>
                    <a:lnB>
                      <a:noFill/>
                    </a:lnB>
                  </a:tcPr>
                </a:tc>
              </a:tr>
              <a:tr h="190500">
                <a:tc vMerge="1">
                  <a:txBody>
                    <a:bodyPr/>
                    <a:lstStyle/>
                    <a:p>
                      <a:endParaRPr lang="en-GB"/>
                    </a:p>
                  </a:txBody>
                  <a:tcPr/>
                </a:tc>
                <a:tc>
                  <a:txBody>
                    <a:bodyPr/>
                    <a:lstStyle/>
                    <a:p>
                      <a:pPr>
                        <a:spcAft>
                          <a:spcPts val="0"/>
                        </a:spcAft>
                      </a:pPr>
                      <a:r>
                        <a:rPr lang="en-GB" sz="1200" b="1">
                          <a:effectLst/>
                          <a:latin typeface="Cambria"/>
                          <a:ea typeface="MS Mincho"/>
                          <a:cs typeface="Times New Roman"/>
                        </a:rPr>
                        <a:t>D</a:t>
                      </a:r>
                      <a:endParaRPr lang="en-GB" sz="1200">
                        <a:effectLst/>
                        <a:latin typeface="Cambria"/>
                        <a:ea typeface="MS Mincho"/>
                        <a:cs typeface="Times New Roman"/>
                      </a:endParaRPr>
                    </a:p>
                  </a:txBody>
                  <a:tcPr marL="68580" marR="68580" marT="0" marB="0">
                    <a:lnL>
                      <a:noFill/>
                    </a:lnL>
                    <a:lnR>
                      <a:noFill/>
                    </a:lnR>
                    <a:lnT>
                      <a:noFill/>
                    </a:lnT>
                    <a:lnB>
                      <a:noFill/>
                    </a:lnB>
                  </a:tcPr>
                </a:tc>
                <a:tc>
                  <a:txBody>
                    <a:bodyPr/>
                    <a:lstStyle/>
                    <a:p>
                      <a:pPr>
                        <a:spcAft>
                          <a:spcPts val="0"/>
                        </a:spcAft>
                      </a:pPr>
                      <a:r>
                        <a:rPr lang="en-GB" sz="1200">
                          <a:effectLst/>
                          <a:latin typeface="Cambria"/>
                          <a:ea typeface="MS Mincho"/>
                          <a:cs typeface="Times New Roman"/>
                        </a:rPr>
                        <a:t>48</a:t>
                      </a:r>
                    </a:p>
                  </a:txBody>
                  <a:tcPr marL="68580" marR="68580" marT="0" marB="0">
                    <a:lnL>
                      <a:noFill/>
                    </a:lnL>
                    <a:lnR>
                      <a:noFill/>
                    </a:lnR>
                    <a:lnT>
                      <a:noFill/>
                    </a:lnT>
                    <a:lnB>
                      <a:noFill/>
                    </a:lnB>
                  </a:tcPr>
                </a:tc>
                <a:tc>
                  <a:txBody>
                    <a:bodyPr/>
                    <a:lstStyle/>
                    <a:p>
                      <a:pPr>
                        <a:spcAft>
                          <a:spcPts val="0"/>
                        </a:spcAft>
                      </a:pPr>
                      <a:r>
                        <a:rPr lang="en-GB" sz="1200">
                          <a:effectLst/>
                          <a:latin typeface="Cambria"/>
                          <a:ea typeface="MS Mincho"/>
                          <a:cs typeface="Times New Roman"/>
                        </a:rPr>
                        <a:t>49</a:t>
                      </a:r>
                    </a:p>
                  </a:txBody>
                  <a:tcPr marL="68580" marR="68580" marT="0" marB="0">
                    <a:lnL>
                      <a:noFill/>
                    </a:lnL>
                    <a:lnR>
                      <a:noFill/>
                    </a:lnR>
                    <a:lnT>
                      <a:noFill/>
                    </a:lnT>
                    <a:lnB>
                      <a:noFill/>
                    </a:lnB>
                  </a:tcPr>
                </a:tc>
                <a:tc>
                  <a:txBody>
                    <a:bodyPr/>
                    <a:lstStyle/>
                    <a:p>
                      <a:pPr>
                        <a:spcAft>
                          <a:spcPts val="0"/>
                        </a:spcAft>
                      </a:pPr>
                      <a:r>
                        <a:rPr lang="en-GB" sz="1200">
                          <a:effectLst/>
                          <a:latin typeface="Cambria"/>
                          <a:ea typeface="MS Mincho"/>
                          <a:cs typeface="Times New Roman"/>
                        </a:rPr>
                        <a:t>49</a:t>
                      </a:r>
                    </a:p>
                  </a:txBody>
                  <a:tcPr marL="68580" marR="68580" marT="0" marB="0">
                    <a:lnL>
                      <a:noFill/>
                    </a:lnL>
                    <a:lnR>
                      <a:noFill/>
                    </a:lnR>
                    <a:lnT>
                      <a:noFill/>
                    </a:lnT>
                    <a:lnB>
                      <a:noFill/>
                    </a:lnB>
                  </a:tcPr>
                </a:tc>
                <a:tc>
                  <a:txBody>
                    <a:bodyPr/>
                    <a:lstStyle/>
                    <a:p>
                      <a:pPr>
                        <a:spcAft>
                          <a:spcPts val="0"/>
                        </a:spcAft>
                      </a:pPr>
                      <a:r>
                        <a:rPr lang="en-GB" sz="1200">
                          <a:effectLst/>
                          <a:latin typeface="Cambria"/>
                          <a:ea typeface="MS Mincho"/>
                          <a:cs typeface="Times New Roman"/>
                        </a:rPr>
                        <a:t>56</a:t>
                      </a:r>
                    </a:p>
                  </a:txBody>
                  <a:tcPr marL="68580" marR="68580" marT="0" marB="0">
                    <a:lnL>
                      <a:noFill/>
                    </a:lnL>
                    <a:lnR>
                      <a:noFill/>
                    </a:lnR>
                    <a:lnT>
                      <a:noFill/>
                    </a:lnT>
                    <a:lnB>
                      <a:noFill/>
                    </a:lnB>
                  </a:tcPr>
                </a:tc>
                <a:tc>
                  <a:txBody>
                    <a:bodyPr/>
                    <a:lstStyle/>
                    <a:p>
                      <a:pPr>
                        <a:spcAft>
                          <a:spcPts val="0"/>
                        </a:spcAft>
                      </a:pPr>
                      <a:r>
                        <a:rPr lang="en-GB" sz="1200">
                          <a:effectLst/>
                          <a:latin typeface="Cambria"/>
                          <a:ea typeface="MS Mincho"/>
                          <a:cs typeface="Times New Roman"/>
                        </a:rPr>
                        <a:t>59</a:t>
                      </a:r>
                    </a:p>
                  </a:txBody>
                  <a:tcPr marL="68580" marR="68580" marT="0" marB="0">
                    <a:lnL>
                      <a:noFill/>
                    </a:lnL>
                    <a:lnR>
                      <a:noFill/>
                    </a:lnR>
                    <a:lnT>
                      <a:noFill/>
                    </a:lnT>
                    <a:lnB>
                      <a:noFill/>
                    </a:lnB>
                  </a:tcPr>
                </a:tc>
                <a:tc>
                  <a:txBody>
                    <a:bodyPr/>
                    <a:lstStyle/>
                    <a:p>
                      <a:pPr>
                        <a:spcAft>
                          <a:spcPts val="0"/>
                        </a:spcAft>
                      </a:pPr>
                      <a:r>
                        <a:rPr lang="en-GB" sz="1200">
                          <a:effectLst/>
                          <a:latin typeface="Cambria"/>
                          <a:ea typeface="MS Mincho"/>
                          <a:cs typeface="Times New Roman"/>
                        </a:rPr>
                        <a:t>55</a:t>
                      </a:r>
                    </a:p>
                  </a:txBody>
                  <a:tcPr marL="68580" marR="68580" marT="0" marB="0">
                    <a:lnL>
                      <a:noFill/>
                    </a:lnL>
                    <a:lnR>
                      <a:noFill/>
                    </a:lnR>
                    <a:lnT>
                      <a:noFill/>
                    </a:lnT>
                    <a:lnB>
                      <a:noFill/>
                    </a:lnB>
                  </a:tcPr>
                </a:tc>
                <a:tc>
                  <a:txBody>
                    <a:bodyPr/>
                    <a:lstStyle/>
                    <a:p>
                      <a:pPr>
                        <a:spcAft>
                          <a:spcPts val="0"/>
                        </a:spcAft>
                      </a:pPr>
                      <a:r>
                        <a:rPr lang="en-GB" sz="1200">
                          <a:effectLst/>
                          <a:latin typeface="Cambria"/>
                          <a:ea typeface="MS Mincho"/>
                          <a:cs typeface="Times New Roman"/>
                        </a:rPr>
                        <a:t>63</a:t>
                      </a:r>
                    </a:p>
                  </a:txBody>
                  <a:tcPr marL="68580" marR="68580" marT="0" marB="0">
                    <a:lnL>
                      <a:noFill/>
                    </a:lnL>
                    <a:lnR>
                      <a:noFill/>
                    </a:lnR>
                    <a:lnT>
                      <a:noFill/>
                    </a:lnT>
                    <a:lnB>
                      <a:noFill/>
                    </a:lnB>
                  </a:tcPr>
                </a:tc>
                <a:tc>
                  <a:txBody>
                    <a:bodyPr/>
                    <a:lstStyle/>
                    <a:p>
                      <a:pPr>
                        <a:spcAft>
                          <a:spcPts val="0"/>
                        </a:spcAft>
                      </a:pPr>
                      <a:r>
                        <a:rPr lang="en-GB" sz="1200">
                          <a:effectLst/>
                          <a:latin typeface="Cambria"/>
                          <a:ea typeface="MS Mincho"/>
                          <a:cs typeface="Times New Roman"/>
                        </a:rPr>
                        <a:t>66</a:t>
                      </a:r>
                    </a:p>
                  </a:txBody>
                  <a:tcPr marL="68580" marR="68580" marT="0" marB="0">
                    <a:lnL>
                      <a:noFill/>
                    </a:lnL>
                    <a:lnR>
                      <a:noFill/>
                    </a:lnR>
                    <a:lnT>
                      <a:noFill/>
                    </a:lnT>
                    <a:lnB>
                      <a:noFill/>
                    </a:lnB>
                  </a:tcPr>
                </a:tc>
                <a:tc>
                  <a:txBody>
                    <a:bodyPr/>
                    <a:lstStyle/>
                    <a:p>
                      <a:pPr>
                        <a:spcAft>
                          <a:spcPts val="0"/>
                        </a:spcAft>
                      </a:pPr>
                      <a:r>
                        <a:rPr lang="en-GB" sz="1200">
                          <a:effectLst/>
                          <a:latin typeface="Cambria"/>
                          <a:ea typeface="MS Mincho"/>
                          <a:cs typeface="Times New Roman"/>
                        </a:rPr>
                        <a:t>61</a:t>
                      </a:r>
                    </a:p>
                  </a:txBody>
                  <a:tcPr marL="68580" marR="68580" marT="0" marB="0">
                    <a:lnL>
                      <a:noFill/>
                    </a:lnL>
                    <a:lnR>
                      <a:noFill/>
                    </a:lnR>
                    <a:lnT>
                      <a:noFill/>
                    </a:lnT>
                    <a:lnB>
                      <a:noFill/>
                    </a:lnB>
                  </a:tcPr>
                </a:tc>
                <a:tc>
                  <a:txBody>
                    <a:bodyPr/>
                    <a:lstStyle/>
                    <a:p>
                      <a:pPr>
                        <a:spcAft>
                          <a:spcPts val="0"/>
                        </a:spcAft>
                      </a:pPr>
                      <a:r>
                        <a:rPr lang="en-GB" sz="1200">
                          <a:effectLst/>
                          <a:latin typeface="Cambria"/>
                          <a:ea typeface="MS Mincho"/>
                          <a:cs typeface="Times New Roman"/>
                        </a:rPr>
                        <a:t>52</a:t>
                      </a:r>
                    </a:p>
                  </a:txBody>
                  <a:tcPr marL="68580" marR="68580" marT="0" marB="0">
                    <a:lnL>
                      <a:noFill/>
                    </a:lnL>
                    <a:lnR>
                      <a:noFill/>
                    </a:lnR>
                    <a:lnT>
                      <a:noFill/>
                    </a:lnT>
                    <a:lnB>
                      <a:noFill/>
                    </a:lnB>
                  </a:tcPr>
                </a:tc>
              </a:tr>
              <a:tr h="190500">
                <a:tc vMerge="1">
                  <a:txBody>
                    <a:bodyPr/>
                    <a:lstStyle/>
                    <a:p>
                      <a:endParaRPr lang="en-GB"/>
                    </a:p>
                  </a:txBody>
                  <a:tcPr/>
                </a:tc>
                <a:tc>
                  <a:txBody>
                    <a:bodyPr/>
                    <a:lstStyle/>
                    <a:p>
                      <a:pPr>
                        <a:spcAft>
                          <a:spcPts val="0"/>
                        </a:spcAft>
                      </a:pPr>
                      <a:r>
                        <a:rPr lang="en-GB" sz="1200" b="1">
                          <a:effectLst/>
                          <a:latin typeface="Cambria"/>
                          <a:ea typeface="MS Mincho"/>
                          <a:cs typeface="Times New Roman"/>
                        </a:rPr>
                        <a:t>E</a:t>
                      </a:r>
                      <a:endParaRPr lang="en-GB" sz="1200">
                        <a:effectLst/>
                        <a:latin typeface="Cambria"/>
                        <a:ea typeface="MS Mincho"/>
                        <a:cs typeface="Times New Roman"/>
                      </a:endParaRPr>
                    </a:p>
                  </a:txBody>
                  <a:tcPr marL="68580" marR="68580" marT="0" marB="0">
                    <a:lnL>
                      <a:noFill/>
                    </a:lnL>
                    <a:lnR>
                      <a:noFill/>
                    </a:lnR>
                    <a:lnT>
                      <a:noFill/>
                    </a:lnT>
                    <a:lnB>
                      <a:noFill/>
                    </a:lnB>
                  </a:tcPr>
                </a:tc>
                <a:tc>
                  <a:txBody>
                    <a:bodyPr/>
                    <a:lstStyle/>
                    <a:p>
                      <a:pPr>
                        <a:spcAft>
                          <a:spcPts val="0"/>
                        </a:spcAft>
                      </a:pPr>
                      <a:r>
                        <a:rPr lang="en-GB" sz="1200" dirty="0">
                          <a:effectLst/>
                          <a:latin typeface="Cambria"/>
                          <a:ea typeface="MS Mincho"/>
                          <a:cs typeface="Times New Roman"/>
                        </a:rPr>
                        <a:t>66</a:t>
                      </a:r>
                    </a:p>
                  </a:txBody>
                  <a:tcPr marL="68580" marR="68580" marT="0" marB="0">
                    <a:lnL>
                      <a:noFill/>
                    </a:lnL>
                    <a:lnR>
                      <a:noFill/>
                    </a:lnR>
                    <a:lnT>
                      <a:noFill/>
                    </a:lnT>
                    <a:lnB>
                      <a:noFill/>
                    </a:lnB>
                  </a:tcPr>
                </a:tc>
                <a:tc>
                  <a:txBody>
                    <a:bodyPr/>
                    <a:lstStyle/>
                    <a:p>
                      <a:pPr>
                        <a:spcAft>
                          <a:spcPts val="0"/>
                        </a:spcAft>
                      </a:pPr>
                      <a:r>
                        <a:rPr lang="en-GB" sz="1200">
                          <a:effectLst/>
                          <a:latin typeface="Cambria"/>
                          <a:ea typeface="MS Mincho"/>
                          <a:cs typeface="Times New Roman"/>
                        </a:rPr>
                        <a:t>70</a:t>
                      </a:r>
                    </a:p>
                  </a:txBody>
                  <a:tcPr marL="68580" marR="68580" marT="0" marB="0">
                    <a:lnL>
                      <a:noFill/>
                    </a:lnL>
                    <a:lnR>
                      <a:noFill/>
                    </a:lnR>
                    <a:lnT>
                      <a:noFill/>
                    </a:lnT>
                    <a:lnB>
                      <a:noFill/>
                    </a:lnB>
                  </a:tcPr>
                </a:tc>
                <a:tc>
                  <a:txBody>
                    <a:bodyPr/>
                    <a:lstStyle/>
                    <a:p>
                      <a:pPr>
                        <a:spcAft>
                          <a:spcPts val="0"/>
                        </a:spcAft>
                      </a:pPr>
                      <a:r>
                        <a:rPr lang="en-GB" sz="1200">
                          <a:effectLst/>
                          <a:latin typeface="Cambria"/>
                          <a:ea typeface="MS Mincho"/>
                          <a:cs typeface="Times New Roman"/>
                        </a:rPr>
                        <a:t>64</a:t>
                      </a:r>
                    </a:p>
                  </a:txBody>
                  <a:tcPr marL="68580" marR="68580" marT="0" marB="0">
                    <a:lnL>
                      <a:noFill/>
                    </a:lnL>
                    <a:lnR>
                      <a:noFill/>
                    </a:lnR>
                    <a:lnT>
                      <a:noFill/>
                    </a:lnT>
                    <a:lnB>
                      <a:noFill/>
                    </a:lnB>
                  </a:tcPr>
                </a:tc>
                <a:tc>
                  <a:txBody>
                    <a:bodyPr/>
                    <a:lstStyle/>
                    <a:p>
                      <a:pPr>
                        <a:spcAft>
                          <a:spcPts val="0"/>
                        </a:spcAft>
                      </a:pPr>
                      <a:r>
                        <a:rPr lang="en-GB" sz="1200">
                          <a:effectLst/>
                          <a:latin typeface="Cambria"/>
                          <a:ea typeface="MS Mincho"/>
                          <a:cs typeface="Times New Roman"/>
                        </a:rPr>
                        <a:t>62</a:t>
                      </a:r>
                    </a:p>
                  </a:txBody>
                  <a:tcPr marL="68580" marR="68580" marT="0" marB="0">
                    <a:lnL>
                      <a:noFill/>
                    </a:lnL>
                    <a:lnR>
                      <a:noFill/>
                    </a:lnR>
                    <a:lnT>
                      <a:noFill/>
                    </a:lnT>
                    <a:lnB>
                      <a:noFill/>
                    </a:lnB>
                  </a:tcPr>
                </a:tc>
                <a:tc>
                  <a:txBody>
                    <a:bodyPr/>
                    <a:lstStyle/>
                    <a:p>
                      <a:pPr>
                        <a:spcAft>
                          <a:spcPts val="0"/>
                        </a:spcAft>
                      </a:pPr>
                      <a:r>
                        <a:rPr lang="en-GB" sz="1200">
                          <a:effectLst/>
                          <a:latin typeface="Cambria"/>
                          <a:ea typeface="MS Mincho"/>
                          <a:cs typeface="Times New Roman"/>
                        </a:rPr>
                        <a:t>68</a:t>
                      </a:r>
                    </a:p>
                  </a:txBody>
                  <a:tcPr marL="68580" marR="68580" marT="0" marB="0">
                    <a:lnL>
                      <a:noFill/>
                    </a:lnL>
                    <a:lnR>
                      <a:noFill/>
                    </a:lnR>
                    <a:lnT>
                      <a:noFill/>
                    </a:lnT>
                    <a:lnB>
                      <a:noFill/>
                    </a:lnB>
                  </a:tcPr>
                </a:tc>
                <a:tc>
                  <a:txBody>
                    <a:bodyPr/>
                    <a:lstStyle/>
                    <a:p>
                      <a:pPr>
                        <a:spcAft>
                          <a:spcPts val="0"/>
                        </a:spcAft>
                      </a:pPr>
                      <a:r>
                        <a:rPr lang="en-GB" sz="1200">
                          <a:effectLst/>
                          <a:latin typeface="Cambria"/>
                          <a:ea typeface="MS Mincho"/>
                          <a:cs typeface="Times New Roman"/>
                        </a:rPr>
                        <a:t>63</a:t>
                      </a:r>
                    </a:p>
                  </a:txBody>
                  <a:tcPr marL="68580" marR="68580" marT="0" marB="0">
                    <a:lnL>
                      <a:noFill/>
                    </a:lnL>
                    <a:lnR>
                      <a:noFill/>
                    </a:lnR>
                    <a:lnT>
                      <a:noFill/>
                    </a:lnT>
                    <a:lnB>
                      <a:noFill/>
                    </a:lnB>
                  </a:tcPr>
                </a:tc>
                <a:tc>
                  <a:txBody>
                    <a:bodyPr/>
                    <a:lstStyle/>
                    <a:p>
                      <a:pPr>
                        <a:spcAft>
                          <a:spcPts val="0"/>
                        </a:spcAft>
                      </a:pPr>
                      <a:r>
                        <a:rPr lang="en-GB" sz="1200">
                          <a:effectLst/>
                          <a:latin typeface="Cambria"/>
                          <a:ea typeface="MS Mincho"/>
                          <a:cs typeface="Times New Roman"/>
                        </a:rPr>
                        <a:t>64</a:t>
                      </a:r>
                    </a:p>
                  </a:txBody>
                  <a:tcPr marL="68580" marR="68580" marT="0" marB="0">
                    <a:lnL>
                      <a:noFill/>
                    </a:lnL>
                    <a:lnR>
                      <a:noFill/>
                    </a:lnR>
                    <a:lnT>
                      <a:noFill/>
                    </a:lnT>
                    <a:lnB>
                      <a:noFill/>
                    </a:lnB>
                  </a:tcPr>
                </a:tc>
                <a:tc>
                  <a:txBody>
                    <a:bodyPr/>
                    <a:lstStyle/>
                    <a:p>
                      <a:pPr>
                        <a:spcAft>
                          <a:spcPts val="0"/>
                        </a:spcAft>
                      </a:pPr>
                      <a:r>
                        <a:rPr lang="en-GB" sz="1200">
                          <a:effectLst/>
                          <a:latin typeface="Cambria"/>
                          <a:ea typeface="MS Mincho"/>
                          <a:cs typeface="Times New Roman"/>
                        </a:rPr>
                        <a:t>64</a:t>
                      </a:r>
                    </a:p>
                  </a:txBody>
                  <a:tcPr marL="68580" marR="68580" marT="0" marB="0">
                    <a:lnL>
                      <a:noFill/>
                    </a:lnL>
                    <a:lnR>
                      <a:noFill/>
                    </a:lnR>
                    <a:lnT>
                      <a:noFill/>
                    </a:lnT>
                    <a:lnB>
                      <a:noFill/>
                    </a:lnB>
                  </a:tcPr>
                </a:tc>
                <a:tc>
                  <a:txBody>
                    <a:bodyPr/>
                    <a:lstStyle/>
                    <a:p>
                      <a:pPr>
                        <a:spcAft>
                          <a:spcPts val="0"/>
                        </a:spcAft>
                      </a:pPr>
                      <a:r>
                        <a:rPr lang="en-GB" sz="1200">
                          <a:effectLst/>
                          <a:latin typeface="Cambria"/>
                          <a:ea typeface="MS Mincho"/>
                          <a:cs typeface="Times New Roman"/>
                        </a:rPr>
                        <a:t>62</a:t>
                      </a:r>
                    </a:p>
                  </a:txBody>
                  <a:tcPr marL="68580" marR="68580" marT="0" marB="0">
                    <a:lnL>
                      <a:noFill/>
                    </a:lnL>
                    <a:lnR>
                      <a:noFill/>
                    </a:lnR>
                    <a:lnT>
                      <a:noFill/>
                    </a:lnT>
                    <a:lnB>
                      <a:noFill/>
                    </a:lnB>
                  </a:tcPr>
                </a:tc>
                <a:tc>
                  <a:txBody>
                    <a:bodyPr/>
                    <a:lstStyle/>
                    <a:p>
                      <a:pPr>
                        <a:spcAft>
                          <a:spcPts val="0"/>
                        </a:spcAft>
                      </a:pPr>
                      <a:r>
                        <a:rPr lang="en-GB" sz="1200">
                          <a:effectLst/>
                          <a:latin typeface="Cambria"/>
                          <a:ea typeface="MS Mincho"/>
                          <a:cs typeface="Times New Roman"/>
                        </a:rPr>
                        <a:t>67</a:t>
                      </a:r>
                    </a:p>
                  </a:txBody>
                  <a:tcPr marL="68580" marR="68580" marT="0" marB="0">
                    <a:lnL>
                      <a:noFill/>
                    </a:lnL>
                    <a:lnR>
                      <a:noFill/>
                    </a:lnR>
                    <a:lnT>
                      <a:noFill/>
                    </a:lnT>
                    <a:lnB>
                      <a:noFill/>
                    </a:lnB>
                  </a:tcPr>
                </a:tc>
              </a:tr>
              <a:tr h="190500">
                <a:tc vMerge="1">
                  <a:txBody>
                    <a:bodyPr/>
                    <a:lstStyle/>
                    <a:p>
                      <a:endParaRPr lang="en-GB"/>
                    </a:p>
                  </a:txBody>
                  <a:tcPr/>
                </a:tc>
                <a:tc>
                  <a:txBody>
                    <a:bodyPr/>
                    <a:lstStyle/>
                    <a:p>
                      <a:pPr>
                        <a:spcAft>
                          <a:spcPts val="0"/>
                        </a:spcAft>
                      </a:pPr>
                      <a:r>
                        <a:rPr lang="en-GB" sz="1200" b="1">
                          <a:effectLst/>
                          <a:latin typeface="Cambria"/>
                          <a:ea typeface="MS Mincho"/>
                          <a:cs typeface="Times New Roman"/>
                        </a:rPr>
                        <a:t>F</a:t>
                      </a:r>
                      <a:endParaRPr lang="en-GB" sz="1200">
                        <a:effectLst/>
                        <a:latin typeface="Cambria"/>
                        <a:ea typeface="MS Mincho"/>
                        <a:cs typeface="Times New Roman"/>
                      </a:endParaRPr>
                    </a:p>
                  </a:txBody>
                  <a:tcPr marL="68580" marR="68580" marT="0" marB="0">
                    <a:lnL>
                      <a:noFill/>
                    </a:lnL>
                    <a:lnR>
                      <a:noFill/>
                    </a:lnR>
                    <a:lnT>
                      <a:noFill/>
                    </a:lnT>
                    <a:lnB>
                      <a:noFill/>
                    </a:lnB>
                  </a:tcPr>
                </a:tc>
                <a:tc>
                  <a:txBody>
                    <a:bodyPr/>
                    <a:lstStyle/>
                    <a:p>
                      <a:pPr>
                        <a:spcAft>
                          <a:spcPts val="0"/>
                        </a:spcAft>
                      </a:pPr>
                      <a:r>
                        <a:rPr lang="en-GB" sz="1200">
                          <a:effectLst/>
                          <a:latin typeface="Cambria"/>
                          <a:ea typeface="MS Mincho"/>
                          <a:cs typeface="Times New Roman"/>
                        </a:rPr>
                        <a:t>99</a:t>
                      </a:r>
                    </a:p>
                  </a:txBody>
                  <a:tcPr marL="68580" marR="68580" marT="0" marB="0">
                    <a:lnL>
                      <a:noFill/>
                    </a:lnL>
                    <a:lnR>
                      <a:noFill/>
                    </a:lnR>
                    <a:lnT>
                      <a:noFill/>
                    </a:lnT>
                    <a:lnB>
                      <a:noFill/>
                    </a:lnB>
                  </a:tcPr>
                </a:tc>
                <a:tc>
                  <a:txBody>
                    <a:bodyPr/>
                    <a:lstStyle/>
                    <a:p>
                      <a:pPr>
                        <a:spcAft>
                          <a:spcPts val="0"/>
                        </a:spcAft>
                      </a:pPr>
                      <a:r>
                        <a:rPr lang="en-GB" sz="1200">
                          <a:effectLst/>
                          <a:latin typeface="Cambria"/>
                          <a:ea typeface="MS Mincho"/>
                          <a:cs typeface="Times New Roman"/>
                        </a:rPr>
                        <a:t>98</a:t>
                      </a:r>
                    </a:p>
                  </a:txBody>
                  <a:tcPr marL="68580" marR="68580" marT="0" marB="0">
                    <a:lnL>
                      <a:noFill/>
                    </a:lnL>
                    <a:lnR>
                      <a:noFill/>
                    </a:lnR>
                    <a:lnT>
                      <a:noFill/>
                    </a:lnT>
                    <a:lnB>
                      <a:noFill/>
                    </a:lnB>
                  </a:tcPr>
                </a:tc>
                <a:tc>
                  <a:txBody>
                    <a:bodyPr/>
                    <a:lstStyle/>
                    <a:p>
                      <a:pPr>
                        <a:spcAft>
                          <a:spcPts val="0"/>
                        </a:spcAft>
                      </a:pPr>
                      <a:r>
                        <a:rPr lang="en-GB" sz="1200">
                          <a:effectLst/>
                          <a:latin typeface="Cambria"/>
                          <a:ea typeface="MS Mincho"/>
                          <a:cs typeface="Times New Roman"/>
                        </a:rPr>
                        <a:t>87</a:t>
                      </a:r>
                    </a:p>
                  </a:txBody>
                  <a:tcPr marL="68580" marR="68580" marT="0" marB="0">
                    <a:lnL>
                      <a:noFill/>
                    </a:lnL>
                    <a:lnR>
                      <a:noFill/>
                    </a:lnR>
                    <a:lnT>
                      <a:noFill/>
                    </a:lnT>
                    <a:lnB>
                      <a:noFill/>
                    </a:lnB>
                  </a:tcPr>
                </a:tc>
                <a:tc>
                  <a:txBody>
                    <a:bodyPr/>
                    <a:lstStyle/>
                    <a:p>
                      <a:pPr>
                        <a:spcAft>
                          <a:spcPts val="0"/>
                        </a:spcAft>
                      </a:pPr>
                      <a:r>
                        <a:rPr lang="en-GB" sz="1200">
                          <a:effectLst/>
                          <a:latin typeface="Cambria"/>
                          <a:ea typeface="MS Mincho"/>
                          <a:cs typeface="Times New Roman"/>
                        </a:rPr>
                        <a:t>88</a:t>
                      </a:r>
                    </a:p>
                  </a:txBody>
                  <a:tcPr marL="68580" marR="68580" marT="0" marB="0">
                    <a:lnL>
                      <a:noFill/>
                    </a:lnL>
                    <a:lnR>
                      <a:noFill/>
                    </a:lnR>
                    <a:lnT>
                      <a:noFill/>
                    </a:lnT>
                    <a:lnB>
                      <a:noFill/>
                    </a:lnB>
                  </a:tcPr>
                </a:tc>
                <a:tc>
                  <a:txBody>
                    <a:bodyPr/>
                    <a:lstStyle/>
                    <a:p>
                      <a:pPr>
                        <a:spcAft>
                          <a:spcPts val="0"/>
                        </a:spcAft>
                      </a:pPr>
                      <a:r>
                        <a:rPr lang="en-GB" sz="1200">
                          <a:effectLst/>
                          <a:latin typeface="Cambria"/>
                          <a:ea typeface="MS Mincho"/>
                          <a:cs typeface="Times New Roman"/>
                        </a:rPr>
                        <a:t>86</a:t>
                      </a:r>
                    </a:p>
                  </a:txBody>
                  <a:tcPr marL="68580" marR="68580" marT="0" marB="0">
                    <a:lnL>
                      <a:noFill/>
                    </a:lnL>
                    <a:lnR>
                      <a:noFill/>
                    </a:lnR>
                    <a:lnT>
                      <a:noFill/>
                    </a:lnT>
                    <a:lnB>
                      <a:noFill/>
                    </a:lnB>
                  </a:tcPr>
                </a:tc>
                <a:tc>
                  <a:txBody>
                    <a:bodyPr/>
                    <a:lstStyle/>
                    <a:p>
                      <a:pPr>
                        <a:spcAft>
                          <a:spcPts val="0"/>
                        </a:spcAft>
                      </a:pPr>
                      <a:r>
                        <a:rPr lang="en-GB" sz="1200">
                          <a:effectLst/>
                          <a:latin typeface="Cambria"/>
                          <a:ea typeface="MS Mincho"/>
                          <a:cs typeface="Times New Roman"/>
                        </a:rPr>
                        <a:t>85</a:t>
                      </a:r>
                    </a:p>
                  </a:txBody>
                  <a:tcPr marL="68580" marR="68580" marT="0" marB="0">
                    <a:lnL>
                      <a:noFill/>
                    </a:lnL>
                    <a:lnR>
                      <a:noFill/>
                    </a:lnR>
                    <a:lnT>
                      <a:noFill/>
                    </a:lnT>
                    <a:lnB>
                      <a:noFill/>
                    </a:lnB>
                  </a:tcPr>
                </a:tc>
                <a:tc>
                  <a:txBody>
                    <a:bodyPr/>
                    <a:lstStyle/>
                    <a:p>
                      <a:pPr>
                        <a:spcAft>
                          <a:spcPts val="0"/>
                        </a:spcAft>
                      </a:pPr>
                      <a:r>
                        <a:rPr lang="en-GB" sz="1200">
                          <a:effectLst/>
                          <a:latin typeface="Cambria"/>
                          <a:ea typeface="MS Mincho"/>
                          <a:cs typeface="Times New Roman"/>
                        </a:rPr>
                        <a:t>86</a:t>
                      </a:r>
                    </a:p>
                  </a:txBody>
                  <a:tcPr marL="68580" marR="68580" marT="0" marB="0">
                    <a:lnL>
                      <a:noFill/>
                    </a:lnL>
                    <a:lnR>
                      <a:noFill/>
                    </a:lnR>
                    <a:lnT>
                      <a:noFill/>
                    </a:lnT>
                    <a:lnB>
                      <a:noFill/>
                    </a:lnB>
                  </a:tcPr>
                </a:tc>
                <a:tc>
                  <a:txBody>
                    <a:bodyPr/>
                    <a:lstStyle/>
                    <a:p>
                      <a:pPr>
                        <a:spcAft>
                          <a:spcPts val="0"/>
                        </a:spcAft>
                      </a:pPr>
                      <a:r>
                        <a:rPr lang="en-GB" sz="1200">
                          <a:effectLst/>
                          <a:latin typeface="Cambria"/>
                          <a:ea typeface="MS Mincho"/>
                          <a:cs typeface="Times New Roman"/>
                        </a:rPr>
                        <a:t>82</a:t>
                      </a:r>
                    </a:p>
                  </a:txBody>
                  <a:tcPr marL="68580" marR="68580" marT="0" marB="0">
                    <a:lnL>
                      <a:noFill/>
                    </a:lnL>
                    <a:lnR>
                      <a:noFill/>
                    </a:lnR>
                    <a:lnT>
                      <a:noFill/>
                    </a:lnT>
                    <a:lnB>
                      <a:noFill/>
                    </a:lnB>
                  </a:tcPr>
                </a:tc>
                <a:tc>
                  <a:txBody>
                    <a:bodyPr/>
                    <a:lstStyle/>
                    <a:p>
                      <a:pPr>
                        <a:spcAft>
                          <a:spcPts val="0"/>
                        </a:spcAft>
                      </a:pPr>
                      <a:r>
                        <a:rPr lang="en-GB" sz="1200">
                          <a:effectLst/>
                          <a:latin typeface="Cambria"/>
                          <a:ea typeface="MS Mincho"/>
                          <a:cs typeface="Times New Roman"/>
                        </a:rPr>
                        <a:t>79</a:t>
                      </a:r>
                    </a:p>
                  </a:txBody>
                  <a:tcPr marL="68580" marR="68580" marT="0" marB="0">
                    <a:lnL>
                      <a:noFill/>
                    </a:lnL>
                    <a:lnR>
                      <a:noFill/>
                    </a:lnR>
                    <a:lnT>
                      <a:noFill/>
                    </a:lnT>
                    <a:lnB>
                      <a:noFill/>
                    </a:lnB>
                  </a:tcPr>
                </a:tc>
                <a:tc>
                  <a:txBody>
                    <a:bodyPr/>
                    <a:lstStyle/>
                    <a:p>
                      <a:pPr>
                        <a:spcAft>
                          <a:spcPts val="0"/>
                        </a:spcAft>
                      </a:pPr>
                      <a:r>
                        <a:rPr lang="en-GB" sz="1200">
                          <a:effectLst/>
                          <a:latin typeface="Cambria"/>
                          <a:ea typeface="MS Mincho"/>
                          <a:cs typeface="Times New Roman"/>
                        </a:rPr>
                        <a:t>85</a:t>
                      </a:r>
                    </a:p>
                  </a:txBody>
                  <a:tcPr marL="68580" marR="68580" marT="0" marB="0">
                    <a:lnL>
                      <a:noFill/>
                    </a:lnL>
                    <a:lnR>
                      <a:noFill/>
                    </a:lnR>
                    <a:lnT>
                      <a:noFill/>
                    </a:lnT>
                    <a:lnB>
                      <a:noFill/>
                    </a:lnB>
                  </a:tcPr>
                </a:tc>
              </a:tr>
              <a:tr h="190500">
                <a:tc vMerge="1">
                  <a:txBody>
                    <a:bodyPr/>
                    <a:lstStyle/>
                    <a:p>
                      <a:endParaRPr lang="en-GB"/>
                    </a:p>
                  </a:txBody>
                  <a:tcPr/>
                </a:tc>
                <a:tc>
                  <a:txBody>
                    <a:bodyPr/>
                    <a:lstStyle/>
                    <a:p>
                      <a:pPr>
                        <a:spcAft>
                          <a:spcPts val="0"/>
                        </a:spcAft>
                      </a:pPr>
                      <a:r>
                        <a:rPr lang="en-GB" sz="1200" b="1">
                          <a:effectLst/>
                          <a:latin typeface="Cambria"/>
                          <a:ea typeface="MS Mincho"/>
                          <a:cs typeface="Times New Roman"/>
                        </a:rPr>
                        <a:t>G</a:t>
                      </a:r>
                      <a:endParaRPr lang="en-GB" sz="1200">
                        <a:effectLst/>
                        <a:latin typeface="Cambria"/>
                        <a:ea typeface="MS Mincho"/>
                        <a:cs typeface="Times New Roman"/>
                      </a:endParaRPr>
                    </a:p>
                  </a:txBody>
                  <a:tcPr marL="68580" marR="68580" marT="0" marB="0">
                    <a:lnL>
                      <a:noFill/>
                    </a:lnL>
                    <a:lnR>
                      <a:noFill/>
                    </a:lnR>
                    <a:lnT>
                      <a:noFill/>
                    </a:lnT>
                    <a:lnB>
                      <a:noFill/>
                    </a:lnB>
                  </a:tcPr>
                </a:tc>
                <a:tc>
                  <a:txBody>
                    <a:bodyPr/>
                    <a:lstStyle/>
                    <a:p>
                      <a:pPr>
                        <a:spcAft>
                          <a:spcPts val="0"/>
                        </a:spcAft>
                      </a:pPr>
                      <a:r>
                        <a:rPr lang="en-GB" sz="1200">
                          <a:effectLst/>
                          <a:latin typeface="Cambria"/>
                          <a:ea typeface="MS Mincho"/>
                          <a:cs typeface="Times New Roman"/>
                        </a:rPr>
                        <a:t>154</a:t>
                      </a:r>
                    </a:p>
                  </a:txBody>
                  <a:tcPr marL="68580" marR="68580" marT="0" marB="0">
                    <a:lnL>
                      <a:noFill/>
                    </a:lnL>
                    <a:lnR>
                      <a:noFill/>
                    </a:lnR>
                    <a:lnT>
                      <a:noFill/>
                    </a:lnT>
                    <a:lnB>
                      <a:noFill/>
                    </a:lnB>
                  </a:tcPr>
                </a:tc>
                <a:tc>
                  <a:txBody>
                    <a:bodyPr/>
                    <a:lstStyle/>
                    <a:p>
                      <a:pPr>
                        <a:spcAft>
                          <a:spcPts val="0"/>
                        </a:spcAft>
                      </a:pPr>
                      <a:r>
                        <a:rPr lang="en-GB" sz="1200">
                          <a:effectLst/>
                          <a:latin typeface="Cambria"/>
                          <a:ea typeface="MS Mincho"/>
                          <a:cs typeface="Times New Roman"/>
                        </a:rPr>
                        <a:t>160</a:t>
                      </a:r>
                    </a:p>
                  </a:txBody>
                  <a:tcPr marL="68580" marR="68580" marT="0" marB="0">
                    <a:lnL>
                      <a:noFill/>
                    </a:lnL>
                    <a:lnR>
                      <a:noFill/>
                    </a:lnR>
                    <a:lnT>
                      <a:noFill/>
                    </a:lnT>
                    <a:lnB>
                      <a:noFill/>
                    </a:lnB>
                  </a:tcPr>
                </a:tc>
                <a:tc>
                  <a:txBody>
                    <a:bodyPr/>
                    <a:lstStyle/>
                    <a:p>
                      <a:pPr>
                        <a:spcAft>
                          <a:spcPts val="0"/>
                        </a:spcAft>
                      </a:pPr>
                      <a:r>
                        <a:rPr lang="en-GB" sz="1200">
                          <a:effectLst/>
                          <a:latin typeface="Cambria"/>
                          <a:ea typeface="MS Mincho"/>
                          <a:cs typeface="Times New Roman"/>
                        </a:rPr>
                        <a:t>161</a:t>
                      </a:r>
                    </a:p>
                  </a:txBody>
                  <a:tcPr marL="68580" marR="68580" marT="0" marB="0">
                    <a:lnL>
                      <a:noFill/>
                    </a:lnL>
                    <a:lnR>
                      <a:noFill/>
                    </a:lnR>
                    <a:lnT>
                      <a:noFill/>
                    </a:lnT>
                    <a:lnB>
                      <a:noFill/>
                    </a:lnB>
                  </a:tcPr>
                </a:tc>
                <a:tc>
                  <a:txBody>
                    <a:bodyPr/>
                    <a:lstStyle/>
                    <a:p>
                      <a:pPr>
                        <a:spcAft>
                          <a:spcPts val="0"/>
                        </a:spcAft>
                      </a:pPr>
                      <a:r>
                        <a:rPr lang="en-GB" sz="1200">
                          <a:effectLst/>
                          <a:latin typeface="Cambria"/>
                          <a:ea typeface="MS Mincho"/>
                          <a:cs typeface="Times New Roman"/>
                        </a:rPr>
                        <a:t>154</a:t>
                      </a:r>
                    </a:p>
                  </a:txBody>
                  <a:tcPr marL="68580" marR="68580" marT="0" marB="0">
                    <a:lnL>
                      <a:noFill/>
                    </a:lnL>
                    <a:lnR>
                      <a:noFill/>
                    </a:lnR>
                    <a:lnT>
                      <a:noFill/>
                    </a:lnT>
                    <a:lnB>
                      <a:noFill/>
                    </a:lnB>
                  </a:tcPr>
                </a:tc>
                <a:tc>
                  <a:txBody>
                    <a:bodyPr/>
                    <a:lstStyle/>
                    <a:p>
                      <a:pPr>
                        <a:spcAft>
                          <a:spcPts val="0"/>
                        </a:spcAft>
                      </a:pPr>
                      <a:r>
                        <a:rPr lang="en-GB" sz="1200">
                          <a:effectLst/>
                          <a:latin typeface="Cambria"/>
                          <a:ea typeface="MS Mincho"/>
                          <a:cs typeface="Times New Roman"/>
                        </a:rPr>
                        <a:t>148</a:t>
                      </a:r>
                    </a:p>
                  </a:txBody>
                  <a:tcPr marL="68580" marR="68580" marT="0" marB="0">
                    <a:lnL>
                      <a:noFill/>
                    </a:lnL>
                    <a:lnR>
                      <a:noFill/>
                    </a:lnR>
                    <a:lnT>
                      <a:noFill/>
                    </a:lnT>
                    <a:lnB>
                      <a:noFill/>
                    </a:lnB>
                  </a:tcPr>
                </a:tc>
                <a:tc>
                  <a:txBody>
                    <a:bodyPr/>
                    <a:lstStyle/>
                    <a:p>
                      <a:pPr>
                        <a:spcAft>
                          <a:spcPts val="0"/>
                        </a:spcAft>
                      </a:pPr>
                      <a:r>
                        <a:rPr lang="en-GB" sz="1200">
                          <a:effectLst/>
                          <a:latin typeface="Cambria"/>
                          <a:ea typeface="MS Mincho"/>
                          <a:cs typeface="Times New Roman"/>
                        </a:rPr>
                        <a:t>149</a:t>
                      </a:r>
                    </a:p>
                  </a:txBody>
                  <a:tcPr marL="68580" marR="68580" marT="0" marB="0">
                    <a:lnL>
                      <a:noFill/>
                    </a:lnL>
                    <a:lnR>
                      <a:noFill/>
                    </a:lnR>
                    <a:lnT>
                      <a:noFill/>
                    </a:lnT>
                    <a:lnB>
                      <a:noFill/>
                    </a:lnB>
                  </a:tcPr>
                </a:tc>
                <a:tc>
                  <a:txBody>
                    <a:bodyPr/>
                    <a:lstStyle/>
                    <a:p>
                      <a:pPr>
                        <a:spcAft>
                          <a:spcPts val="0"/>
                        </a:spcAft>
                      </a:pPr>
                      <a:r>
                        <a:rPr lang="en-GB" sz="1200">
                          <a:effectLst/>
                          <a:latin typeface="Cambria"/>
                          <a:ea typeface="MS Mincho"/>
                          <a:cs typeface="Times New Roman"/>
                        </a:rPr>
                        <a:t>142</a:t>
                      </a:r>
                    </a:p>
                  </a:txBody>
                  <a:tcPr marL="68580" marR="68580" marT="0" marB="0">
                    <a:lnL>
                      <a:noFill/>
                    </a:lnL>
                    <a:lnR>
                      <a:noFill/>
                    </a:lnR>
                    <a:lnT>
                      <a:noFill/>
                    </a:lnT>
                    <a:lnB>
                      <a:noFill/>
                    </a:lnB>
                  </a:tcPr>
                </a:tc>
                <a:tc>
                  <a:txBody>
                    <a:bodyPr/>
                    <a:lstStyle/>
                    <a:p>
                      <a:pPr>
                        <a:spcAft>
                          <a:spcPts val="0"/>
                        </a:spcAft>
                      </a:pPr>
                      <a:r>
                        <a:rPr lang="en-GB" sz="1200">
                          <a:effectLst/>
                          <a:latin typeface="Cambria"/>
                          <a:ea typeface="MS Mincho"/>
                          <a:cs typeface="Times New Roman"/>
                        </a:rPr>
                        <a:t>139</a:t>
                      </a:r>
                    </a:p>
                  </a:txBody>
                  <a:tcPr marL="68580" marR="68580" marT="0" marB="0">
                    <a:lnL>
                      <a:noFill/>
                    </a:lnL>
                    <a:lnR>
                      <a:noFill/>
                    </a:lnR>
                    <a:lnT>
                      <a:noFill/>
                    </a:lnT>
                    <a:lnB>
                      <a:noFill/>
                    </a:lnB>
                  </a:tcPr>
                </a:tc>
                <a:tc>
                  <a:txBody>
                    <a:bodyPr/>
                    <a:lstStyle/>
                    <a:p>
                      <a:pPr>
                        <a:spcAft>
                          <a:spcPts val="0"/>
                        </a:spcAft>
                      </a:pPr>
                      <a:r>
                        <a:rPr lang="en-GB" sz="1200">
                          <a:effectLst/>
                          <a:latin typeface="Cambria"/>
                          <a:ea typeface="MS Mincho"/>
                          <a:cs typeface="Times New Roman"/>
                        </a:rPr>
                        <a:t>137</a:t>
                      </a:r>
                    </a:p>
                  </a:txBody>
                  <a:tcPr marL="68580" marR="68580" marT="0" marB="0">
                    <a:lnL>
                      <a:noFill/>
                    </a:lnL>
                    <a:lnR>
                      <a:noFill/>
                    </a:lnR>
                    <a:lnT>
                      <a:noFill/>
                    </a:lnT>
                    <a:lnB>
                      <a:noFill/>
                    </a:lnB>
                  </a:tcPr>
                </a:tc>
                <a:tc>
                  <a:txBody>
                    <a:bodyPr/>
                    <a:lstStyle/>
                    <a:p>
                      <a:pPr>
                        <a:spcAft>
                          <a:spcPts val="0"/>
                        </a:spcAft>
                      </a:pPr>
                      <a:r>
                        <a:rPr lang="en-GB" sz="1200" dirty="0">
                          <a:effectLst/>
                          <a:latin typeface="Cambria"/>
                          <a:ea typeface="MS Mincho"/>
                          <a:cs typeface="Times New Roman"/>
                        </a:rPr>
                        <a:t>133</a:t>
                      </a:r>
                    </a:p>
                  </a:txBody>
                  <a:tcPr marL="68580" marR="68580" marT="0" marB="0">
                    <a:lnL>
                      <a:noFill/>
                    </a:lnL>
                    <a:lnR>
                      <a:noFill/>
                    </a:lnR>
                    <a:lnT>
                      <a:noFill/>
                    </a:lnT>
                    <a:lnB>
                      <a:noFill/>
                    </a:lnB>
                  </a:tcPr>
                </a:tc>
              </a:tr>
            </a:tbl>
          </a:graphicData>
        </a:graphic>
      </p:graphicFrame>
      <p:pic>
        <p:nvPicPr>
          <p:cNvPr id="12" name="Picture 11" descr="http://the-sra.org.uk/img/sralogo120x83.jpg"/>
          <p:cNvPicPr/>
          <p:nvPr/>
        </p:nvPicPr>
        <p:blipFill>
          <a:blip r:embed="rId2">
            <a:extLst>
              <a:ext uri="{28A0092B-C50C-407E-A947-70E740481C1C}">
                <a14:useLocalDpi xmlns:a14="http://schemas.microsoft.com/office/drawing/2010/main" val="0"/>
              </a:ext>
            </a:extLst>
          </a:blip>
          <a:srcRect/>
          <a:stretch>
            <a:fillRect/>
          </a:stretch>
        </p:blipFill>
        <p:spPr bwMode="auto">
          <a:xfrm>
            <a:off x="7436485" y="0"/>
            <a:ext cx="1707515" cy="1181100"/>
          </a:xfrm>
          <a:prstGeom prst="rect">
            <a:avLst/>
          </a:prstGeom>
          <a:noFill/>
          <a:ln>
            <a:noFill/>
          </a:ln>
        </p:spPr>
      </p:pic>
    </p:spTree>
    <p:extLst>
      <p:ext uri="{BB962C8B-B14F-4D97-AF65-F5344CB8AC3E}">
        <p14:creationId xmlns:p14="http://schemas.microsoft.com/office/powerpoint/2010/main" val="2704947352"/>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Adding Summary Margins</a:t>
            </a:r>
            <a:endParaRPr lang="en-GB" dirty="0"/>
          </a:p>
        </p:txBody>
      </p:sp>
      <p:grpSp>
        <p:nvGrpSpPr>
          <p:cNvPr id="4" name="Group 13"/>
          <p:cNvGrpSpPr/>
          <p:nvPr/>
        </p:nvGrpSpPr>
        <p:grpSpPr>
          <a:xfrm>
            <a:off x="-3491" y="5935054"/>
            <a:ext cx="1152128" cy="922946"/>
            <a:chOff x="1547664" y="1556792"/>
            <a:chExt cx="5616623" cy="4620509"/>
          </a:xfrm>
        </p:grpSpPr>
        <p:sp>
          <p:nvSpPr>
            <p:cNvPr id="5" name="Isosceles Triangle 4"/>
            <p:cNvSpPr/>
            <p:nvPr/>
          </p:nvSpPr>
          <p:spPr>
            <a:xfrm>
              <a:off x="1547664" y="1628802"/>
              <a:ext cx="2880320" cy="2088232"/>
            </a:xfrm>
            <a:prstGeom prst="triangle">
              <a:avLst/>
            </a:prstGeom>
            <a:solidFill>
              <a:schemeClr val="bg1">
                <a:lumMod val="6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500" dirty="0"/>
            </a:p>
          </p:txBody>
        </p:sp>
        <p:sp>
          <p:nvSpPr>
            <p:cNvPr id="6" name="Isosceles Triangle 5"/>
            <p:cNvSpPr/>
            <p:nvPr/>
          </p:nvSpPr>
          <p:spPr>
            <a:xfrm>
              <a:off x="3059832" y="3717032"/>
              <a:ext cx="2736304" cy="2088232"/>
            </a:xfrm>
            <a:prstGeom prst="triangl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500" dirty="0"/>
            </a:p>
          </p:txBody>
        </p:sp>
        <p:sp>
          <p:nvSpPr>
            <p:cNvPr id="7" name="Isosceles Triangle 6"/>
            <p:cNvSpPr/>
            <p:nvPr/>
          </p:nvSpPr>
          <p:spPr>
            <a:xfrm>
              <a:off x="4427984" y="1628802"/>
              <a:ext cx="2736303" cy="2088232"/>
            </a:xfrm>
            <a:prstGeom prst="triangle">
              <a:avLst/>
            </a:prstGeom>
            <a:solidFill>
              <a:schemeClr val="bg1">
                <a:lumMod val="6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500" dirty="0"/>
            </a:p>
          </p:txBody>
        </p:sp>
        <p:sp>
          <p:nvSpPr>
            <p:cNvPr id="8" name="Rectangle 7"/>
            <p:cNvSpPr/>
            <p:nvPr/>
          </p:nvSpPr>
          <p:spPr>
            <a:xfrm>
              <a:off x="4499993" y="1556792"/>
              <a:ext cx="2649504" cy="2388257"/>
            </a:xfrm>
            <a:prstGeom prst="rect">
              <a:avLst/>
            </a:prstGeom>
          </p:spPr>
          <p:txBody>
            <a:bodyPr wrap="square">
              <a:spAutoFit/>
            </a:bodyPr>
            <a:lstStyle/>
            <a:p>
              <a:pPr algn="ctr"/>
              <a:r>
                <a:rPr lang="en-GB" sz="2500" dirty="0" smtClean="0">
                  <a:solidFill>
                    <a:schemeClr val="tx1">
                      <a:lumMod val="50000"/>
                      <a:lumOff val="50000"/>
                    </a:schemeClr>
                  </a:solidFill>
                </a:rPr>
                <a:t>A</a:t>
              </a:r>
              <a:endParaRPr lang="en-GB" sz="2500" dirty="0">
                <a:solidFill>
                  <a:schemeClr val="tx1">
                    <a:lumMod val="50000"/>
                    <a:lumOff val="50000"/>
                  </a:schemeClr>
                </a:solidFill>
              </a:endParaRPr>
            </a:p>
          </p:txBody>
        </p:sp>
        <p:sp>
          <p:nvSpPr>
            <p:cNvPr id="9" name="Rectangle 8"/>
            <p:cNvSpPr/>
            <p:nvPr/>
          </p:nvSpPr>
          <p:spPr>
            <a:xfrm>
              <a:off x="1763690" y="1556792"/>
              <a:ext cx="2577495" cy="2388257"/>
            </a:xfrm>
            <a:prstGeom prst="rect">
              <a:avLst/>
            </a:prstGeom>
          </p:spPr>
          <p:txBody>
            <a:bodyPr wrap="square">
              <a:spAutoFit/>
            </a:bodyPr>
            <a:lstStyle/>
            <a:p>
              <a:pPr algn="ctr"/>
              <a:r>
                <a:rPr lang="en-GB" sz="2500" dirty="0">
                  <a:solidFill>
                    <a:schemeClr val="tx1">
                      <a:lumMod val="50000"/>
                      <a:lumOff val="50000"/>
                    </a:schemeClr>
                  </a:solidFill>
                </a:rPr>
                <a:t>S</a:t>
              </a:r>
            </a:p>
          </p:txBody>
        </p:sp>
        <p:sp>
          <p:nvSpPr>
            <p:cNvPr id="10" name="Rectangle 9"/>
            <p:cNvSpPr/>
            <p:nvPr/>
          </p:nvSpPr>
          <p:spPr>
            <a:xfrm>
              <a:off x="3203853" y="3789044"/>
              <a:ext cx="2649504" cy="2388257"/>
            </a:xfrm>
            <a:prstGeom prst="rect">
              <a:avLst/>
            </a:prstGeom>
          </p:spPr>
          <p:txBody>
            <a:bodyPr wrap="square">
              <a:spAutoFit/>
            </a:bodyPr>
            <a:lstStyle/>
            <a:p>
              <a:pPr algn="ctr"/>
              <a:r>
                <a:rPr lang="en-GB" sz="2500" dirty="0" smtClean="0"/>
                <a:t>E</a:t>
              </a:r>
              <a:endParaRPr lang="en-GB" sz="2500" dirty="0"/>
            </a:p>
          </p:txBody>
        </p:sp>
      </p:grpSp>
      <p:sp>
        <p:nvSpPr>
          <p:cNvPr id="13" name="Content Placeholder 2"/>
          <p:cNvSpPr txBox="1">
            <a:spLocks/>
          </p:cNvSpPr>
          <p:nvPr/>
        </p:nvSpPr>
        <p:spPr>
          <a:xfrm>
            <a:off x="273138" y="5013176"/>
            <a:ext cx="8229600" cy="452596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endParaRPr lang="en-GB" dirty="0" smtClean="0"/>
          </a:p>
          <a:p>
            <a:pPr marL="457200" lvl="1" indent="0">
              <a:buFont typeface="Arial" panose="020B0604020202020204" pitchFamily="34" charset="0"/>
              <a:buNone/>
            </a:pPr>
            <a:endParaRPr lang="en-GB" dirty="0" smtClean="0"/>
          </a:p>
          <a:p>
            <a:pPr marL="457200" lvl="1" indent="0">
              <a:buFont typeface="Arial" panose="020B0604020202020204" pitchFamily="34" charset="0"/>
              <a:buNone/>
            </a:pPr>
            <a:r>
              <a:rPr lang="en-GB" dirty="0" smtClean="0"/>
              <a:t>	</a:t>
            </a:r>
            <a:endParaRPr lang="en-GB" dirty="0"/>
          </a:p>
        </p:txBody>
      </p:sp>
      <p:graphicFrame>
        <p:nvGraphicFramePr>
          <p:cNvPr id="11" name="Table 10"/>
          <p:cNvGraphicFramePr>
            <a:graphicFrameLocks noGrp="1"/>
          </p:cNvGraphicFramePr>
          <p:nvPr>
            <p:extLst>
              <p:ext uri="{D42A27DB-BD31-4B8C-83A1-F6EECF244321}">
                <p14:modId xmlns:p14="http://schemas.microsoft.com/office/powerpoint/2010/main" val="4102125065"/>
              </p:ext>
            </p:extLst>
          </p:nvPr>
        </p:nvGraphicFramePr>
        <p:xfrm>
          <a:off x="1547664" y="2708920"/>
          <a:ext cx="5544616" cy="1675304"/>
        </p:xfrm>
        <a:graphic>
          <a:graphicData uri="http://schemas.openxmlformats.org/drawingml/2006/table">
            <a:tbl>
              <a:tblPr firstRow="1" firstCol="1" bandRow="1"/>
              <a:tblGrid>
                <a:gridCol w="899127"/>
                <a:gridCol w="430831"/>
                <a:gridCol w="374637"/>
                <a:gridCol w="449564"/>
                <a:gridCol w="505759"/>
                <a:gridCol w="430831"/>
                <a:gridCol w="561954"/>
                <a:gridCol w="524491"/>
                <a:gridCol w="430831"/>
                <a:gridCol w="449564"/>
                <a:gridCol w="487027"/>
              </a:tblGrid>
              <a:tr h="117347">
                <a:tc>
                  <a:txBody>
                    <a:bodyPr/>
                    <a:lstStyle/>
                    <a:p>
                      <a:pPr>
                        <a:spcAft>
                          <a:spcPts val="0"/>
                        </a:spcAft>
                      </a:pPr>
                      <a:r>
                        <a:rPr lang="en-GB" sz="1100" b="1">
                          <a:solidFill>
                            <a:srgbClr val="000000"/>
                          </a:solidFill>
                          <a:effectLst/>
                          <a:latin typeface="Cambria"/>
                          <a:ea typeface="MS Mincho"/>
                          <a:cs typeface="Times New Roman"/>
                        </a:rPr>
                        <a:t>Person</a:t>
                      </a:r>
                      <a:endParaRPr lang="en-GB" sz="1100">
                        <a:solidFill>
                          <a:srgbClr val="000000"/>
                        </a:solidFill>
                        <a:effectLst/>
                        <a:latin typeface="Cambria"/>
                        <a:ea typeface="MS Mincho"/>
                        <a:cs typeface="Times New Roman"/>
                      </a:endParaRPr>
                    </a:p>
                  </a:txBody>
                  <a:tcPr marL="65278" marR="65278"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GB" sz="1100" b="1">
                          <a:solidFill>
                            <a:srgbClr val="000000"/>
                          </a:solidFill>
                          <a:effectLst/>
                          <a:latin typeface="Cambria"/>
                          <a:ea typeface="MS Mincho"/>
                          <a:cs typeface="Times New Roman"/>
                        </a:rPr>
                        <a:t>1</a:t>
                      </a:r>
                      <a:endParaRPr lang="en-GB" sz="1100">
                        <a:solidFill>
                          <a:srgbClr val="000000"/>
                        </a:solidFill>
                        <a:effectLst/>
                        <a:latin typeface="Cambria"/>
                        <a:ea typeface="MS Mincho"/>
                        <a:cs typeface="Times New Roman"/>
                      </a:endParaRPr>
                    </a:p>
                  </a:txBody>
                  <a:tcPr marL="65278" marR="65278"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GB" sz="1100" b="1">
                          <a:solidFill>
                            <a:srgbClr val="000000"/>
                          </a:solidFill>
                          <a:effectLst/>
                          <a:latin typeface="Cambria"/>
                          <a:ea typeface="MS Mincho"/>
                          <a:cs typeface="Times New Roman"/>
                        </a:rPr>
                        <a:t>2</a:t>
                      </a:r>
                      <a:endParaRPr lang="en-GB" sz="1100">
                        <a:solidFill>
                          <a:srgbClr val="000000"/>
                        </a:solidFill>
                        <a:effectLst/>
                        <a:latin typeface="Cambria"/>
                        <a:ea typeface="MS Mincho"/>
                        <a:cs typeface="Times New Roman"/>
                      </a:endParaRPr>
                    </a:p>
                  </a:txBody>
                  <a:tcPr marL="65278" marR="65278"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GB" sz="1100" b="1">
                          <a:solidFill>
                            <a:srgbClr val="000000"/>
                          </a:solidFill>
                          <a:effectLst/>
                          <a:latin typeface="Cambria"/>
                          <a:ea typeface="MS Mincho"/>
                          <a:cs typeface="Times New Roman"/>
                        </a:rPr>
                        <a:t>3</a:t>
                      </a:r>
                      <a:endParaRPr lang="en-GB" sz="1100">
                        <a:solidFill>
                          <a:srgbClr val="000000"/>
                        </a:solidFill>
                        <a:effectLst/>
                        <a:latin typeface="Cambria"/>
                        <a:ea typeface="MS Mincho"/>
                        <a:cs typeface="Times New Roman"/>
                      </a:endParaRPr>
                    </a:p>
                  </a:txBody>
                  <a:tcPr marL="65278" marR="65278"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GB" sz="1100" b="1">
                          <a:solidFill>
                            <a:srgbClr val="000000"/>
                          </a:solidFill>
                          <a:effectLst/>
                          <a:latin typeface="Cambria"/>
                          <a:ea typeface="MS Mincho"/>
                          <a:cs typeface="Times New Roman"/>
                        </a:rPr>
                        <a:t>4</a:t>
                      </a:r>
                      <a:endParaRPr lang="en-GB" sz="1100">
                        <a:solidFill>
                          <a:srgbClr val="000000"/>
                        </a:solidFill>
                        <a:effectLst/>
                        <a:latin typeface="Cambria"/>
                        <a:ea typeface="MS Mincho"/>
                        <a:cs typeface="Times New Roman"/>
                      </a:endParaRPr>
                    </a:p>
                  </a:txBody>
                  <a:tcPr marL="65278" marR="65278"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GB" sz="1100" b="1">
                          <a:solidFill>
                            <a:srgbClr val="000000"/>
                          </a:solidFill>
                          <a:effectLst/>
                          <a:latin typeface="Cambria"/>
                          <a:ea typeface="MS Mincho"/>
                          <a:cs typeface="Times New Roman"/>
                        </a:rPr>
                        <a:t>5</a:t>
                      </a:r>
                      <a:endParaRPr lang="en-GB" sz="1100">
                        <a:solidFill>
                          <a:srgbClr val="000000"/>
                        </a:solidFill>
                        <a:effectLst/>
                        <a:latin typeface="Cambria"/>
                        <a:ea typeface="MS Mincho"/>
                        <a:cs typeface="Times New Roman"/>
                      </a:endParaRPr>
                    </a:p>
                  </a:txBody>
                  <a:tcPr marL="65278" marR="65278"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GB" sz="1100" b="1">
                          <a:solidFill>
                            <a:srgbClr val="000000"/>
                          </a:solidFill>
                          <a:effectLst/>
                          <a:latin typeface="Cambria"/>
                          <a:ea typeface="MS Mincho"/>
                          <a:cs typeface="Times New Roman"/>
                        </a:rPr>
                        <a:t>6</a:t>
                      </a:r>
                      <a:endParaRPr lang="en-GB" sz="1100">
                        <a:solidFill>
                          <a:srgbClr val="000000"/>
                        </a:solidFill>
                        <a:effectLst/>
                        <a:latin typeface="Cambria"/>
                        <a:ea typeface="MS Mincho"/>
                        <a:cs typeface="Times New Roman"/>
                      </a:endParaRPr>
                    </a:p>
                  </a:txBody>
                  <a:tcPr marL="65278" marR="65278"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GB" sz="1100" b="1">
                          <a:solidFill>
                            <a:srgbClr val="000000"/>
                          </a:solidFill>
                          <a:effectLst/>
                          <a:latin typeface="Cambria"/>
                          <a:ea typeface="MS Mincho"/>
                          <a:cs typeface="Times New Roman"/>
                        </a:rPr>
                        <a:t>7</a:t>
                      </a:r>
                      <a:endParaRPr lang="en-GB" sz="1100">
                        <a:solidFill>
                          <a:srgbClr val="000000"/>
                        </a:solidFill>
                        <a:effectLst/>
                        <a:latin typeface="Cambria"/>
                        <a:ea typeface="MS Mincho"/>
                        <a:cs typeface="Times New Roman"/>
                      </a:endParaRPr>
                    </a:p>
                  </a:txBody>
                  <a:tcPr marL="65278" marR="65278"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GB" sz="1100" b="1">
                          <a:solidFill>
                            <a:srgbClr val="000000"/>
                          </a:solidFill>
                          <a:effectLst/>
                          <a:latin typeface="Cambria"/>
                          <a:ea typeface="MS Mincho"/>
                          <a:cs typeface="Times New Roman"/>
                        </a:rPr>
                        <a:t>8</a:t>
                      </a:r>
                      <a:endParaRPr lang="en-GB" sz="1100">
                        <a:solidFill>
                          <a:srgbClr val="000000"/>
                        </a:solidFill>
                        <a:effectLst/>
                        <a:latin typeface="Cambria"/>
                        <a:ea typeface="MS Mincho"/>
                        <a:cs typeface="Times New Roman"/>
                      </a:endParaRPr>
                    </a:p>
                  </a:txBody>
                  <a:tcPr marL="65278" marR="65278"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GB" sz="1100" b="1">
                          <a:solidFill>
                            <a:srgbClr val="000000"/>
                          </a:solidFill>
                          <a:effectLst/>
                          <a:latin typeface="Cambria"/>
                          <a:ea typeface="MS Mincho"/>
                          <a:cs typeface="Times New Roman"/>
                        </a:rPr>
                        <a:t>9</a:t>
                      </a:r>
                      <a:endParaRPr lang="en-GB" sz="1100">
                        <a:solidFill>
                          <a:srgbClr val="000000"/>
                        </a:solidFill>
                        <a:effectLst/>
                        <a:latin typeface="Cambria"/>
                        <a:ea typeface="MS Mincho"/>
                        <a:cs typeface="Times New Roman"/>
                      </a:endParaRPr>
                    </a:p>
                  </a:txBody>
                  <a:tcPr marL="65278" marR="65278"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GB" sz="1100" b="1">
                          <a:solidFill>
                            <a:srgbClr val="000000"/>
                          </a:solidFill>
                          <a:effectLst/>
                          <a:latin typeface="Cambria"/>
                          <a:ea typeface="MS Mincho"/>
                          <a:cs typeface="Times New Roman"/>
                        </a:rPr>
                        <a:t>10</a:t>
                      </a:r>
                      <a:endParaRPr lang="en-GB" sz="1100">
                        <a:solidFill>
                          <a:srgbClr val="000000"/>
                        </a:solidFill>
                        <a:effectLst/>
                        <a:latin typeface="Cambria"/>
                        <a:ea typeface="MS Mincho"/>
                        <a:cs typeface="Times New Roman"/>
                      </a:endParaRPr>
                    </a:p>
                  </a:txBody>
                  <a:tcPr marL="65278" marR="65278"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91432">
                <a:tc>
                  <a:txBody>
                    <a:bodyPr/>
                    <a:lstStyle/>
                    <a:p>
                      <a:pPr>
                        <a:spcAft>
                          <a:spcPts val="0"/>
                        </a:spcAft>
                      </a:pPr>
                      <a:r>
                        <a:rPr lang="en-GB" sz="1100" b="1">
                          <a:solidFill>
                            <a:srgbClr val="000000"/>
                          </a:solidFill>
                          <a:effectLst/>
                          <a:latin typeface="Cambria"/>
                          <a:ea typeface="MS Mincho"/>
                          <a:cs typeface="Times New Roman"/>
                        </a:rPr>
                        <a:t>A</a:t>
                      </a:r>
                      <a:endParaRPr lang="en-GB" sz="1100">
                        <a:solidFill>
                          <a:srgbClr val="000000"/>
                        </a:solidFill>
                        <a:effectLst/>
                        <a:latin typeface="Cambria"/>
                        <a:ea typeface="MS Mincho"/>
                        <a:cs typeface="Times New Roman"/>
                      </a:endParaRPr>
                    </a:p>
                  </a:txBody>
                  <a:tcPr marL="65278" marR="65278" marT="0" marB="0">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spcAft>
                          <a:spcPts val="0"/>
                        </a:spcAft>
                      </a:pPr>
                      <a:r>
                        <a:rPr lang="en-GB" sz="1100">
                          <a:solidFill>
                            <a:srgbClr val="000000"/>
                          </a:solidFill>
                          <a:effectLst/>
                          <a:latin typeface="Cambria"/>
                          <a:ea typeface="MS Mincho"/>
                          <a:cs typeface="Times New Roman"/>
                        </a:rPr>
                        <a:t>100</a:t>
                      </a:r>
                    </a:p>
                  </a:txBody>
                  <a:tcPr marL="65278" marR="65278" marT="0" marB="0">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spcAft>
                          <a:spcPts val="0"/>
                        </a:spcAft>
                      </a:pPr>
                      <a:r>
                        <a:rPr lang="en-GB" sz="1100">
                          <a:solidFill>
                            <a:srgbClr val="000000"/>
                          </a:solidFill>
                          <a:effectLst/>
                          <a:latin typeface="Cambria"/>
                          <a:ea typeface="MS Mincho"/>
                          <a:cs typeface="Times New Roman"/>
                        </a:rPr>
                        <a:t>101</a:t>
                      </a:r>
                    </a:p>
                  </a:txBody>
                  <a:tcPr marL="65278" marR="65278" marT="0" marB="0">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spcAft>
                          <a:spcPts val="0"/>
                        </a:spcAft>
                      </a:pPr>
                      <a:r>
                        <a:rPr lang="en-GB" sz="1100">
                          <a:solidFill>
                            <a:srgbClr val="000000"/>
                          </a:solidFill>
                          <a:effectLst/>
                          <a:latin typeface="Cambria"/>
                          <a:ea typeface="MS Mincho"/>
                          <a:cs typeface="Times New Roman"/>
                        </a:rPr>
                        <a:t>96</a:t>
                      </a:r>
                    </a:p>
                  </a:txBody>
                  <a:tcPr marL="65278" marR="65278" marT="0" marB="0">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spcAft>
                          <a:spcPts val="0"/>
                        </a:spcAft>
                      </a:pPr>
                      <a:r>
                        <a:rPr lang="en-GB" sz="1100">
                          <a:solidFill>
                            <a:srgbClr val="000000"/>
                          </a:solidFill>
                          <a:effectLst/>
                          <a:latin typeface="Cambria"/>
                          <a:ea typeface="MS Mincho"/>
                          <a:cs typeface="Times New Roman"/>
                        </a:rPr>
                        <a:t>88</a:t>
                      </a:r>
                    </a:p>
                  </a:txBody>
                  <a:tcPr marL="65278" marR="65278" marT="0" marB="0">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spcAft>
                          <a:spcPts val="0"/>
                        </a:spcAft>
                      </a:pPr>
                      <a:r>
                        <a:rPr lang="en-GB" sz="1100">
                          <a:solidFill>
                            <a:srgbClr val="000000"/>
                          </a:solidFill>
                          <a:effectLst/>
                          <a:latin typeface="Cambria"/>
                          <a:ea typeface="MS Mincho"/>
                          <a:cs typeface="Times New Roman"/>
                        </a:rPr>
                        <a:t>82</a:t>
                      </a:r>
                    </a:p>
                  </a:txBody>
                  <a:tcPr marL="65278" marR="65278" marT="0" marB="0">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spcAft>
                          <a:spcPts val="0"/>
                        </a:spcAft>
                      </a:pPr>
                      <a:r>
                        <a:rPr lang="en-GB" sz="1100">
                          <a:solidFill>
                            <a:srgbClr val="000000"/>
                          </a:solidFill>
                          <a:effectLst/>
                          <a:latin typeface="Cambria"/>
                          <a:ea typeface="MS Mincho"/>
                          <a:cs typeface="Times New Roman"/>
                        </a:rPr>
                        <a:t>83</a:t>
                      </a:r>
                    </a:p>
                  </a:txBody>
                  <a:tcPr marL="65278" marR="65278" marT="0" marB="0">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spcAft>
                          <a:spcPts val="0"/>
                        </a:spcAft>
                      </a:pPr>
                      <a:r>
                        <a:rPr lang="en-GB" sz="1100">
                          <a:solidFill>
                            <a:srgbClr val="000000"/>
                          </a:solidFill>
                          <a:effectLst/>
                          <a:latin typeface="Cambria"/>
                          <a:ea typeface="MS Mincho"/>
                          <a:cs typeface="Times New Roman"/>
                        </a:rPr>
                        <a:t>79</a:t>
                      </a:r>
                    </a:p>
                  </a:txBody>
                  <a:tcPr marL="65278" marR="65278" marT="0" marB="0">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spcAft>
                          <a:spcPts val="0"/>
                        </a:spcAft>
                      </a:pPr>
                      <a:r>
                        <a:rPr lang="en-GB" sz="1100">
                          <a:solidFill>
                            <a:srgbClr val="000000"/>
                          </a:solidFill>
                          <a:effectLst/>
                          <a:latin typeface="Cambria"/>
                          <a:ea typeface="MS Mincho"/>
                          <a:cs typeface="Times New Roman"/>
                        </a:rPr>
                        <a:t>76</a:t>
                      </a:r>
                    </a:p>
                  </a:txBody>
                  <a:tcPr marL="65278" marR="65278" marT="0" marB="0">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spcAft>
                          <a:spcPts val="0"/>
                        </a:spcAft>
                      </a:pPr>
                      <a:r>
                        <a:rPr lang="en-GB" sz="1100">
                          <a:solidFill>
                            <a:srgbClr val="000000"/>
                          </a:solidFill>
                          <a:effectLst/>
                          <a:latin typeface="Cambria"/>
                          <a:ea typeface="MS Mincho"/>
                          <a:cs typeface="Times New Roman"/>
                        </a:rPr>
                        <a:t>76</a:t>
                      </a:r>
                    </a:p>
                  </a:txBody>
                  <a:tcPr marL="65278" marR="65278" marT="0" marB="0">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spcAft>
                          <a:spcPts val="0"/>
                        </a:spcAft>
                      </a:pPr>
                      <a:r>
                        <a:rPr lang="en-GB" sz="1100">
                          <a:solidFill>
                            <a:srgbClr val="000000"/>
                          </a:solidFill>
                          <a:effectLst/>
                          <a:latin typeface="Cambria"/>
                          <a:ea typeface="MS Mincho"/>
                          <a:cs typeface="Times New Roman"/>
                        </a:rPr>
                        <a:t>79</a:t>
                      </a:r>
                    </a:p>
                  </a:txBody>
                  <a:tcPr marL="65278" marR="65278" marT="0" marB="0">
                    <a:lnL>
                      <a:noFill/>
                    </a:lnL>
                    <a:lnR>
                      <a:noFill/>
                    </a:lnR>
                    <a:lnT w="12700" cap="flat" cmpd="sng" algn="ctr">
                      <a:solidFill>
                        <a:srgbClr val="000000"/>
                      </a:solidFill>
                      <a:prstDash val="solid"/>
                      <a:round/>
                      <a:headEnd type="none" w="med" len="med"/>
                      <a:tailEnd type="none" w="med" len="med"/>
                    </a:lnT>
                    <a:lnB>
                      <a:noFill/>
                    </a:lnB>
                    <a:solidFill>
                      <a:srgbClr val="FFFFFF"/>
                    </a:solidFill>
                  </a:tcPr>
                </a:tc>
              </a:tr>
              <a:tr h="191432">
                <a:tc>
                  <a:txBody>
                    <a:bodyPr/>
                    <a:lstStyle/>
                    <a:p>
                      <a:pPr>
                        <a:spcAft>
                          <a:spcPts val="0"/>
                        </a:spcAft>
                      </a:pPr>
                      <a:r>
                        <a:rPr lang="en-GB" sz="1100" b="1">
                          <a:solidFill>
                            <a:srgbClr val="000000"/>
                          </a:solidFill>
                          <a:effectLst/>
                          <a:latin typeface="Cambria"/>
                          <a:ea typeface="MS Mincho"/>
                          <a:cs typeface="Times New Roman"/>
                        </a:rPr>
                        <a:t>B</a:t>
                      </a:r>
                      <a:endParaRPr lang="en-GB" sz="1100">
                        <a:solidFill>
                          <a:srgbClr val="000000"/>
                        </a:solidFill>
                        <a:effectLst/>
                        <a:latin typeface="Cambria"/>
                        <a:ea typeface="MS Mincho"/>
                        <a:cs typeface="Times New Roman"/>
                      </a:endParaRPr>
                    </a:p>
                  </a:txBody>
                  <a:tcPr marL="65278" marR="65278" marT="0" marB="0">
                    <a:lnL>
                      <a:noFill/>
                    </a:lnL>
                    <a:lnR>
                      <a:noFill/>
                    </a:lnR>
                    <a:lnT>
                      <a:noFill/>
                    </a:lnT>
                    <a:lnB>
                      <a:noFill/>
                    </a:lnB>
                    <a:solidFill>
                      <a:srgbClr val="FFFFFF"/>
                    </a:solidFill>
                  </a:tcPr>
                </a:tc>
                <a:tc>
                  <a:txBody>
                    <a:bodyPr/>
                    <a:lstStyle/>
                    <a:p>
                      <a:pPr>
                        <a:spcAft>
                          <a:spcPts val="0"/>
                        </a:spcAft>
                      </a:pPr>
                      <a:r>
                        <a:rPr lang="en-GB" sz="1100">
                          <a:solidFill>
                            <a:srgbClr val="000000"/>
                          </a:solidFill>
                          <a:effectLst/>
                          <a:latin typeface="Cambria"/>
                          <a:ea typeface="MS Mincho"/>
                          <a:cs typeface="Times New Roman"/>
                        </a:rPr>
                        <a:t>100</a:t>
                      </a:r>
                    </a:p>
                  </a:txBody>
                  <a:tcPr marL="65278" marR="65278" marT="0" marB="0">
                    <a:lnL>
                      <a:noFill/>
                    </a:lnL>
                    <a:lnR>
                      <a:noFill/>
                    </a:lnR>
                    <a:lnT>
                      <a:noFill/>
                    </a:lnT>
                    <a:lnB>
                      <a:noFill/>
                    </a:lnB>
                    <a:solidFill>
                      <a:srgbClr val="FFFFFF"/>
                    </a:solidFill>
                  </a:tcPr>
                </a:tc>
                <a:tc>
                  <a:txBody>
                    <a:bodyPr/>
                    <a:lstStyle/>
                    <a:p>
                      <a:pPr>
                        <a:spcAft>
                          <a:spcPts val="0"/>
                        </a:spcAft>
                      </a:pPr>
                      <a:r>
                        <a:rPr lang="en-GB" sz="1100">
                          <a:solidFill>
                            <a:srgbClr val="000000"/>
                          </a:solidFill>
                          <a:effectLst/>
                          <a:latin typeface="Cambria"/>
                          <a:ea typeface="MS Mincho"/>
                          <a:cs typeface="Times New Roman"/>
                        </a:rPr>
                        <a:t>105</a:t>
                      </a:r>
                    </a:p>
                  </a:txBody>
                  <a:tcPr marL="65278" marR="65278" marT="0" marB="0">
                    <a:lnL>
                      <a:noFill/>
                    </a:lnL>
                    <a:lnR>
                      <a:noFill/>
                    </a:lnR>
                    <a:lnT>
                      <a:noFill/>
                    </a:lnT>
                    <a:lnB>
                      <a:noFill/>
                    </a:lnB>
                    <a:solidFill>
                      <a:srgbClr val="FFFFFF"/>
                    </a:solidFill>
                  </a:tcPr>
                </a:tc>
                <a:tc>
                  <a:txBody>
                    <a:bodyPr/>
                    <a:lstStyle/>
                    <a:p>
                      <a:pPr>
                        <a:spcAft>
                          <a:spcPts val="0"/>
                        </a:spcAft>
                      </a:pPr>
                      <a:r>
                        <a:rPr lang="en-GB" sz="1100">
                          <a:solidFill>
                            <a:srgbClr val="000000"/>
                          </a:solidFill>
                          <a:effectLst/>
                          <a:latin typeface="Cambria"/>
                          <a:ea typeface="MS Mincho"/>
                          <a:cs typeface="Times New Roman"/>
                        </a:rPr>
                        <a:t>111</a:t>
                      </a:r>
                    </a:p>
                  </a:txBody>
                  <a:tcPr marL="65278" marR="65278" marT="0" marB="0">
                    <a:lnL>
                      <a:noFill/>
                    </a:lnL>
                    <a:lnR>
                      <a:noFill/>
                    </a:lnR>
                    <a:lnT>
                      <a:noFill/>
                    </a:lnT>
                    <a:lnB>
                      <a:noFill/>
                    </a:lnB>
                    <a:solidFill>
                      <a:srgbClr val="FFFFFF"/>
                    </a:solidFill>
                  </a:tcPr>
                </a:tc>
                <a:tc>
                  <a:txBody>
                    <a:bodyPr/>
                    <a:lstStyle/>
                    <a:p>
                      <a:pPr>
                        <a:spcAft>
                          <a:spcPts val="0"/>
                        </a:spcAft>
                      </a:pPr>
                      <a:r>
                        <a:rPr lang="en-GB" sz="1100">
                          <a:solidFill>
                            <a:srgbClr val="000000"/>
                          </a:solidFill>
                          <a:effectLst/>
                          <a:latin typeface="Cambria"/>
                          <a:ea typeface="MS Mincho"/>
                          <a:cs typeface="Times New Roman"/>
                        </a:rPr>
                        <a:t>109</a:t>
                      </a:r>
                    </a:p>
                  </a:txBody>
                  <a:tcPr marL="65278" marR="65278" marT="0" marB="0">
                    <a:lnL>
                      <a:noFill/>
                    </a:lnL>
                    <a:lnR>
                      <a:noFill/>
                    </a:lnR>
                    <a:lnT>
                      <a:noFill/>
                    </a:lnT>
                    <a:lnB>
                      <a:noFill/>
                    </a:lnB>
                    <a:solidFill>
                      <a:srgbClr val="FFFFFF"/>
                    </a:solidFill>
                  </a:tcPr>
                </a:tc>
                <a:tc>
                  <a:txBody>
                    <a:bodyPr/>
                    <a:lstStyle/>
                    <a:p>
                      <a:pPr>
                        <a:spcAft>
                          <a:spcPts val="0"/>
                        </a:spcAft>
                      </a:pPr>
                      <a:r>
                        <a:rPr lang="en-GB" sz="1100">
                          <a:solidFill>
                            <a:srgbClr val="000000"/>
                          </a:solidFill>
                          <a:effectLst/>
                          <a:latin typeface="Cambria"/>
                          <a:ea typeface="MS Mincho"/>
                          <a:cs typeface="Times New Roman"/>
                        </a:rPr>
                        <a:t>98</a:t>
                      </a:r>
                    </a:p>
                  </a:txBody>
                  <a:tcPr marL="65278" marR="65278" marT="0" marB="0">
                    <a:lnL>
                      <a:noFill/>
                    </a:lnL>
                    <a:lnR>
                      <a:noFill/>
                    </a:lnR>
                    <a:lnT>
                      <a:noFill/>
                    </a:lnT>
                    <a:lnB>
                      <a:noFill/>
                    </a:lnB>
                    <a:solidFill>
                      <a:srgbClr val="FFFFFF"/>
                    </a:solidFill>
                  </a:tcPr>
                </a:tc>
                <a:tc>
                  <a:txBody>
                    <a:bodyPr/>
                    <a:lstStyle/>
                    <a:p>
                      <a:pPr>
                        <a:spcAft>
                          <a:spcPts val="0"/>
                        </a:spcAft>
                      </a:pPr>
                      <a:r>
                        <a:rPr lang="en-GB" sz="1100">
                          <a:solidFill>
                            <a:srgbClr val="000000"/>
                          </a:solidFill>
                          <a:effectLst/>
                          <a:latin typeface="Cambria"/>
                          <a:ea typeface="MS Mincho"/>
                          <a:cs typeface="Times New Roman"/>
                        </a:rPr>
                        <a:t>104</a:t>
                      </a:r>
                    </a:p>
                  </a:txBody>
                  <a:tcPr marL="65278" marR="65278" marT="0" marB="0">
                    <a:lnL>
                      <a:noFill/>
                    </a:lnL>
                    <a:lnR>
                      <a:noFill/>
                    </a:lnR>
                    <a:lnT>
                      <a:noFill/>
                    </a:lnT>
                    <a:lnB>
                      <a:noFill/>
                    </a:lnB>
                    <a:solidFill>
                      <a:srgbClr val="FFFFFF"/>
                    </a:solidFill>
                  </a:tcPr>
                </a:tc>
                <a:tc>
                  <a:txBody>
                    <a:bodyPr/>
                    <a:lstStyle/>
                    <a:p>
                      <a:pPr>
                        <a:spcAft>
                          <a:spcPts val="0"/>
                        </a:spcAft>
                      </a:pPr>
                      <a:r>
                        <a:rPr lang="en-GB" sz="1100">
                          <a:solidFill>
                            <a:srgbClr val="000000"/>
                          </a:solidFill>
                          <a:effectLst/>
                          <a:latin typeface="Cambria"/>
                          <a:ea typeface="MS Mincho"/>
                          <a:cs typeface="Times New Roman"/>
                        </a:rPr>
                        <a:t>113</a:t>
                      </a:r>
                    </a:p>
                  </a:txBody>
                  <a:tcPr marL="65278" marR="65278" marT="0" marB="0">
                    <a:lnL>
                      <a:noFill/>
                    </a:lnL>
                    <a:lnR>
                      <a:noFill/>
                    </a:lnR>
                    <a:lnT>
                      <a:noFill/>
                    </a:lnT>
                    <a:lnB>
                      <a:noFill/>
                    </a:lnB>
                    <a:solidFill>
                      <a:srgbClr val="FFFFFF"/>
                    </a:solidFill>
                  </a:tcPr>
                </a:tc>
                <a:tc>
                  <a:txBody>
                    <a:bodyPr/>
                    <a:lstStyle/>
                    <a:p>
                      <a:pPr>
                        <a:spcAft>
                          <a:spcPts val="0"/>
                        </a:spcAft>
                      </a:pPr>
                      <a:r>
                        <a:rPr lang="en-GB" sz="1100">
                          <a:solidFill>
                            <a:srgbClr val="000000"/>
                          </a:solidFill>
                          <a:effectLst/>
                          <a:latin typeface="Cambria"/>
                          <a:ea typeface="MS Mincho"/>
                          <a:cs typeface="Times New Roman"/>
                        </a:rPr>
                        <a:t>120</a:t>
                      </a:r>
                    </a:p>
                  </a:txBody>
                  <a:tcPr marL="65278" marR="65278" marT="0" marB="0">
                    <a:lnL>
                      <a:noFill/>
                    </a:lnL>
                    <a:lnR>
                      <a:noFill/>
                    </a:lnR>
                    <a:lnT>
                      <a:noFill/>
                    </a:lnT>
                    <a:lnB>
                      <a:noFill/>
                    </a:lnB>
                    <a:solidFill>
                      <a:srgbClr val="FFFFFF"/>
                    </a:solidFill>
                  </a:tcPr>
                </a:tc>
                <a:tc>
                  <a:txBody>
                    <a:bodyPr/>
                    <a:lstStyle/>
                    <a:p>
                      <a:pPr>
                        <a:spcAft>
                          <a:spcPts val="0"/>
                        </a:spcAft>
                      </a:pPr>
                      <a:r>
                        <a:rPr lang="en-GB" sz="1100">
                          <a:solidFill>
                            <a:srgbClr val="000000"/>
                          </a:solidFill>
                          <a:effectLst/>
                          <a:latin typeface="Cambria"/>
                          <a:ea typeface="MS Mincho"/>
                          <a:cs typeface="Times New Roman"/>
                        </a:rPr>
                        <a:t>123</a:t>
                      </a:r>
                    </a:p>
                  </a:txBody>
                  <a:tcPr marL="65278" marR="65278" marT="0" marB="0">
                    <a:lnL>
                      <a:noFill/>
                    </a:lnL>
                    <a:lnR>
                      <a:noFill/>
                    </a:lnR>
                    <a:lnT>
                      <a:noFill/>
                    </a:lnT>
                    <a:lnB>
                      <a:noFill/>
                    </a:lnB>
                    <a:solidFill>
                      <a:srgbClr val="FFFFFF"/>
                    </a:solidFill>
                  </a:tcPr>
                </a:tc>
                <a:tc>
                  <a:txBody>
                    <a:bodyPr/>
                    <a:lstStyle/>
                    <a:p>
                      <a:pPr>
                        <a:spcAft>
                          <a:spcPts val="0"/>
                        </a:spcAft>
                      </a:pPr>
                      <a:r>
                        <a:rPr lang="en-GB" sz="1100">
                          <a:solidFill>
                            <a:srgbClr val="000000"/>
                          </a:solidFill>
                          <a:effectLst/>
                          <a:latin typeface="Cambria"/>
                          <a:ea typeface="MS Mincho"/>
                          <a:cs typeface="Times New Roman"/>
                        </a:rPr>
                        <a:t>111</a:t>
                      </a:r>
                    </a:p>
                  </a:txBody>
                  <a:tcPr marL="65278" marR="65278" marT="0" marB="0">
                    <a:lnL>
                      <a:noFill/>
                    </a:lnL>
                    <a:lnR>
                      <a:noFill/>
                    </a:lnR>
                    <a:lnT>
                      <a:noFill/>
                    </a:lnT>
                    <a:lnB>
                      <a:noFill/>
                    </a:lnB>
                    <a:solidFill>
                      <a:srgbClr val="FFFFFF"/>
                    </a:solidFill>
                  </a:tcPr>
                </a:tc>
              </a:tr>
              <a:tr h="191432">
                <a:tc>
                  <a:txBody>
                    <a:bodyPr/>
                    <a:lstStyle/>
                    <a:p>
                      <a:pPr>
                        <a:spcAft>
                          <a:spcPts val="0"/>
                        </a:spcAft>
                      </a:pPr>
                      <a:r>
                        <a:rPr lang="en-GB" sz="1100" b="1">
                          <a:solidFill>
                            <a:srgbClr val="000000"/>
                          </a:solidFill>
                          <a:effectLst/>
                          <a:latin typeface="Cambria"/>
                          <a:ea typeface="MS Mincho"/>
                          <a:cs typeface="Times New Roman"/>
                        </a:rPr>
                        <a:t>C</a:t>
                      </a:r>
                      <a:endParaRPr lang="en-GB" sz="1100">
                        <a:solidFill>
                          <a:srgbClr val="000000"/>
                        </a:solidFill>
                        <a:effectLst/>
                        <a:latin typeface="Cambria"/>
                        <a:ea typeface="MS Mincho"/>
                        <a:cs typeface="Times New Roman"/>
                      </a:endParaRPr>
                    </a:p>
                  </a:txBody>
                  <a:tcPr marL="65278" marR="65278" marT="0" marB="0">
                    <a:lnL>
                      <a:noFill/>
                    </a:lnL>
                    <a:lnR>
                      <a:noFill/>
                    </a:lnR>
                    <a:lnT>
                      <a:noFill/>
                    </a:lnT>
                    <a:lnB>
                      <a:noFill/>
                    </a:lnB>
                    <a:solidFill>
                      <a:srgbClr val="FFFFFF"/>
                    </a:solidFill>
                  </a:tcPr>
                </a:tc>
                <a:tc>
                  <a:txBody>
                    <a:bodyPr/>
                    <a:lstStyle/>
                    <a:p>
                      <a:pPr>
                        <a:spcAft>
                          <a:spcPts val="0"/>
                        </a:spcAft>
                      </a:pPr>
                      <a:r>
                        <a:rPr lang="en-GB" sz="1100">
                          <a:solidFill>
                            <a:srgbClr val="000000"/>
                          </a:solidFill>
                          <a:effectLst/>
                          <a:latin typeface="Cambria"/>
                          <a:ea typeface="MS Mincho"/>
                          <a:cs typeface="Times New Roman"/>
                        </a:rPr>
                        <a:t>100</a:t>
                      </a:r>
                    </a:p>
                  </a:txBody>
                  <a:tcPr marL="65278" marR="65278" marT="0" marB="0">
                    <a:lnL>
                      <a:noFill/>
                    </a:lnL>
                    <a:lnR>
                      <a:noFill/>
                    </a:lnR>
                    <a:lnT>
                      <a:noFill/>
                    </a:lnT>
                    <a:lnB>
                      <a:noFill/>
                    </a:lnB>
                    <a:solidFill>
                      <a:srgbClr val="FFFFFF"/>
                    </a:solidFill>
                  </a:tcPr>
                </a:tc>
                <a:tc>
                  <a:txBody>
                    <a:bodyPr/>
                    <a:lstStyle/>
                    <a:p>
                      <a:pPr>
                        <a:spcAft>
                          <a:spcPts val="0"/>
                        </a:spcAft>
                      </a:pPr>
                      <a:r>
                        <a:rPr lang="en-GB" sz="1100">
                          <a:solidFill>
                            <a:srgbClr val="000000"/>
                          </a:solidFill>
                          <a:effectLst/>
                          <a:latin typeface="Cambria"/>
                          <a:ea typeface="MS Mincho"/>
                          <a:cs typeface="Times New Roman"/>
                        </a:rPr>
                        <a:t>108</a:t>
                      </a:r>
                    </a:p>
                  </a:txBody>
                  <a:tcPr marL="65278" marR="65278" marT="0" marB="0">
                    <a:lnL>
                      <a:noFill/>
                    </a:lnL>
                    <a:lnR>
                      <a:noFill/>
                    </a:lnR>
                    <a:lnT>
                      <a:noFill/>
                    </a:lnT>
                    <a:lnB>
                      <a:noFill/>
                    </a:lnB>
                    <a:solidFill>
                      <a:srgbClr val="FFFFFF"/>
                    </a:solidFill>
                  </a:tcPr>
                </a:tc>
                <a:tc>
                  <a:txBody>
                    <a:bodyPr/>
                    <a:lstStyle/>
                    <a:p>
                      <a:pPr>
                        <a:spcAft>
                          <a:spcPts val="0"/>
                        </a:spcAft>
                      </a:pPr>
                      <a:r>
                        <a:rPr lang="en-GB" sz="1100">
                          <a:solidFill>
                            <a:srgbClr val="000000"/>
                          </a:solidFill>
                          <a:effectLst/>
                          <a:latin typeface="Cambria"/>
                          <a:ea typeface="MS Mincho"/>
                          <a:cs typeface="Times New Roman"/>
                        </a:rPr>
                        <a:t>114</a:t>
                      </a:r>
                    </a:p>
                  </a:txBody>
                  <a:tcPr marL="65278" marR="65278" marT="0" marB="0">
                    <a:lnL>
                      <a:noFill/>
                    </a:lnL>
                    <a:lnR>
                      <a:noFill/>
                    </a:lnR>
                    <a:lnT>
                      <a:noFill/>
                    </a:lnT>
                    <a:lnB>
                      <a:noFill/>
                    </a:lnB>
                    <a:solidFill>
                      <a:srgbClr val="FFFFFF"/>
                    </a:solidFill>
                  </a:tcPr>
                </a:tc>
                <a:tc>
                  <a:txBody>
                    <a:bodyPr/>
                    <a:lstStyle/>
                    <a:p>
                      <a:pPr>
                        <a:spcAft>
                          <a:spcPts val="0"/>
                        </a:spcAft>
                      </a:pPr>
                      <a:r>
                        <a:rPr lang="en-GB" sz="1100">
                          <a:solidFill>
                            <a:srgbClr val="000000"/>
                          </a:solidFill>
                          <a:effectLst/>
                          <a:latin typeface="Cambria"/>
                          <a:ea typeface="MS Mincho"/>
                          <a:cs typeface="Times New Roman"/>
                        </a:rPr>
                        <a:t>110</a:t>
                      </a:r>
                    </a:p>
                  </a:txBody>
                  <a:tcPr marL="65278" marR="65278" marT="0" marB="0">
                    <a:lnL>
                      <a:noFill/>
                    </a:lnL>
                    <a:lnR>
                      <a:noFill/>
                    </a:lnR>
                    <a:lnT>
                      <a:noFill/>
                    </a:lnT>
                    <a:lnB>
                      <a:noFill/>
                    </a:lnB>
                    <a:solidFill>
                      <a:srgbClr val="FFFFFF"/>
                    </a:solidFill>
                  </a:tcPr>
                </a:tc>
                <a:tc>
                  <a:txBody>
                    <a:bodyPr/>
                    <a:lstStyle/>
                    <a:p>
                      <a:pPr>
                        <a:spcAft>
                          <a:spcPts val="0"/>
                        </a:spcAft>
                      </a:pPr>
                      <a:r>
                        <a:rPr lang="en-GB" sz="1100">
                          <a:solidFill>
                            <a:srgbClr val="000000"/>
                          </a:solidFill>
                          <a:effectLst/>
                          <a:latin typeface="Cambria"/>
                          <a:ea typeface="MS Mincho"/>
                          <a:cs typeface="Times New Roman"/>
                        </a:rPr>
                        <a:t>113</a:t>
                      </a:r>
                    </a:p>
                  </a:txBody>
                  <a:tcPr marL="65278" marR="65278" marT="0" marB="0">
                    <a:lnL>
                      <a:noFill/>
                    </a:lnL>
                    <a:lnR>
                      <a:noFill/>
                    </a:lnR>
                    <a:lnT>
                      <a:noFill/>
                    </a:lnT>
                    <a:lnB>
                      <a:noFill/>
                    </a:lnB>
                    <a:solidFill>
                      <a:srgbClr val="FFFFFF"/>
                    </a:solidFill>
                  </a:tcPr>
                </a:tc>
                <a:tc>
                  <a:txBody>
                    <a:bodyPr/>
                    <a:lstStyle/>
                    <a:p>
                      <a:pPr>
                        <a:spcAft>
                          <a:spcPts val="0"/>
                        </a:spcAft>
                      </a:pPr>
                      <a:r>
                        <a:rPr lang="en-GB" sz="1100">
                          <a:solidFill>
                            <a:srgbClr val="000000"/>
                          </a:solidFill>
                          <a:effectLst/>
                          <a:latin typeface="Cambria"/>
                          <a:ea typeface="MS Mincho"/>
                          <a:cs typeface="Times New Roman"/>
                        </a:rPr>
                        <a:t>121</a:t>
                      </a:r>
                    </a:p>
                  </a:txBody>
                  <a:tcPr marL="65278" marR="65278" marT="0" marB="0">
                    <a:lnL>
                      <a:noFill/>
                    </a:lnL>
                    <a:lnR>
                      <a:noFill/>
                    </a:lnR>
                    <a:lnT>
                      <a:noFill/>
                    </a:lnT>
                    <a:lnB>
                      <a:noFill/>
                    </a:lnB>
                    <a:solidFill>
                      <a:srgbClr val="FFFFFF"/>
                    </a:solidFill>
                  </a:tcPr>
                </a:tc>
                <a:tc>
                  <a:txBody>
                    <a:bodyPr/>
                    <a:lstStyle/>
                    <a:p>
                      <a:pPr>
                        <a:spcAft>
                          <a:spcPts val="0"/>
                        </a:spcAft>
                      </a:pPr>
                      <a:r>
                        <a:rPr lang="en-GB" sz="1100">
                          <a:solidFill>
                            <a:srgbClr val="000000"/>
                          </a:solidFill>
                          <a:effectLst/>
                          <a:latin typeface="Cambria"/>
                          <a:ea typeface="MS Mincho"/>
                          <a:cs typeface="Times New Roman"/>
                        </a:rPr>
                        <a:t>124</a:t>
                      </a:r>
                    </a:p>
                  </a:txBody>
                  <a:tcPr marL="65278" marR="65278" marT="0" marB="0">
                    <a:lnL>
                      <a:noFill/>
                    </a:lnL>
                    <a:lnR>
                      <a:noFill/>
                    </a:lnR>
                    <a:lnT>
                      <a:noFill/>
                    </a:lnT>
                    <a:lnB>
                      <a:noFill/>
                    </a:lnB>
                    <a:solidFill>
                      <a:srgbClr val="FFFFFF"/>
                    </a:solidFill>
                  </a:tcPr>
                </a:tc>
                <a:tc>
                  <a:txBody>
                    <a:bodyPr/>
                    <a:lstStyle/>
                    <a:p>
                      <a:pPr>
                        <a:spcAft>
                          <a:spcPts val="0"/>
                        </a:spcAft>
                      </a:pPr>
                      <a:r>
                        <a:rPr lang="en-GB" sz="1100">
                          <a:solidFill>
                            <a:srgbClr val="000000"/>
                          </a:solidFill>
                          <a:effectLst/>
                          <a:latin typeface="Cambria"/>
                          <a:ea typeface="MS Mincho"/>
                          <a:cs typeface="Times New Roman"/>
                        </a:rPr>
                        <a:t>114</a:t>
                      </a:r>
                    </a:p>
                  </a:txBody>
                  <a:tcPr marL="65278" marR="65278" marT="0" marB="0">
                    <a:lnL>
                      <a:noFill/>
                    </a:lnL>
                    <a:lnR>
                      <a:noFill/>
                    </a:lnR>
                    <a:lnT>
                      <a:noFill/>
                    </a:lnT>
                    <a:lnB>
                      <a:noFill/>
                    </a:lnB>
                    <a:solidFill>
                      <a:srgbClr val="FFFFFF"/>
                    </a:solidFill>
                  </a:tcPr>
                </a:tc>
                <a:tc>
                  <a:txBody>
                    <a:bodyPr/>
                    <a:lstStyle/>
                    <a:p>
                      <a:pPr>
                        <a:spcAft>
                          <a:spcPts val="0"/>
                        </a:spcAft>
                      </a:pPr>
                      <a:r>
                        <a:rPr lang="en-GB" sz="1100">
                          <a:solidFill>
                            <a:srgbClr val="000000"/>
                          </a:solidFill>
                          <a:effectLst/>
                          <a:latin typeface="Cambria"/>
                          <a:ea typeface="MS Mincho"/>
                          <a:cs typeface="Times New Roman"/>
                        </a:rPr>
                        <a:t>105</a:t>
                      </a:r>
                    </a:p>
                  </a:txBody>
                  <a:tcPr marL="65278" marR="65278" marT="0" marB="0">
                    <a:lnL>
                      <a:noFill/>
                    </a:lnL>
                    <a:lnR>
                      <a:noFill/>
                    </a:lnR>
                    <a:lnT>
                      <a:noFill/>
                    </a:lnT>
                    <a:lnB>
                      <a:noFill/>
                    </a:lnB>
                    <a:solidFill>
                      <a:srgbClr val="FFFFFF"/>
                    </a:solidFill>
                  </a:tcPr>
                </a:tc>
                <a:tc>
                  <a:txBody>
                    <a:bodyPr/>
                    <a:lstStyle/>
                    <a:p>
                      <a:pPr>
                        <a:spcAft>
                          <a:spcPts val="0"/>
                        </a:spcAft>
                      </a:pPr>
                      <a:r>
                        <a:rPr lang="en-GB" sz="1100">
                          <a:solidFill>
                            <a:srgbClr val="000000"/>
                          </a:solidFill>
                          <a:effectLst/>
                          <a:latin typeface="Cambria"/>
                          <a:ea typeface="MS Mincho"/>
                          <a:cs typeface="Times New Roman"/>
                        </a:rPr>
                        <a:t>108</a:t>
                      </a:r>
                    </a:p>
                  </a:txBody>
                  <a:tcPr marL="65278" marR="65278" marT="0" marB="0">
                    <a:lnL>
                      <a:noFill/>
                    </a:lnL>
                    <a:lnR>
                      <a:noFill/>
                    </a:lnR>
                    <a:lnT>
                      <a:noFill/>
                    </a:lnT>
                    <a:lnB>
                      <a:noFill/>
                    </a:lnB>
                    <a:solidFill>
                      <a:srgbClr val="FFFFFF"/>
                    </a:solidFill>
                  </a:tcPr>
                </a:tc>
              </a:tr>
              <a:tr h="191432">
                <a:tc>
                  <a:txBody>
                    <a:bodyPr/>
                    <a:lstStyle/>
                    <a:p>
                      <a:pPr>
                        <a:spcAft>
                          <a:spcPts val="0"/>
                        </a:spcAft>
                      </a:pPr>
                      <a:r>
                        <a:rPr lang="en-GB" sz="1100" b="1">
                          <a:solidFill>
                            <a:srgbClr val="000000"/>
                          </a:solidFill>
                          <a:effectLst/>
                          <a:latin typeface="Cambria"/>
                          <a:ea typeface="MS Mincho"/>
                          <a:cs typeface="Times New Roman"/>
                        </a:rPr>
                        <a:t>D</a:t>
                      </a:r>
                      <a:endParaRPr lang="en-GB" sz="1100">
                        <a:solidFill>
                          <a:srgbClr val="000000"/>
                        </a:solidFill>
                        <a:effectLst/>
                        <a:latin typeface="Cambria"/>
                        <a:ea typeface="MS Mincho"/>
                        <a:cs typeface="Times New Roman"/>
                      </a:endParaRPr>
                    </a:p>
                  </a:txBody>
                  <a:tcPr marL="65278" marR="65278" marT="0" marB="0">
                    <a:lnL>
                      <a:noFill/>
                    </a:lnL>
                    <a:lnR>
                      <a:noFill/>
                    </a:lnR>
                    <a:lnT>
                      <a:noFill/>
                    </a:lnT>
                    <a:lnB>
                      <a:noFill/>
                    </a:lnB>
                    <a:solidFill>
                      <a:srgbClr val="FFFFFF"/>
                    </a:solidFill>
                  </a:tcPr>
                </a:tc>
                <a:tc>
                  <a:txBody>
                    <a:bodyPr/>
                    <a:lstStyle/>
                    <a:p>
                      <a:pPr>
                        <a:spcAft>
                          <a:spcPts val="0"/>
                        </a:spcAft>
                      </a:pPr>
                      <a:r>
                        <a:rPr lang="en-GB" sz="1100">
                          <a:solidFill>
                            <a:srgbClr val="000000"/>
                          </a:solidFill>
                          <a:effectLst/>
                          <a:latin typeface="Cambria"/>
                          <a:ea typeface="MS Mincho"/>
                          <a:cs typeface="Times New Roman"/>
                        </a:rPr>
                        <a:t>100</a:t>
                      </a:r>
                    </a:p>
                  </a:txBody>
                  <a:tcPr marL="65278" marR="65278" marT="0" marB="0">
                    <a:lnL>
                      <a:noFill/>
                    </a:lnL>
                    <a:lnR>
                      <a:noFill/>
                    </a:lnR>
                    <a:lnT>
                      <a:noFill/>
                    </a:lnT>
                    <a:lnB>
                      <a:noFill/>
                    </a:lnB>
                    <a:solidFill>
                      <a:srgbClr val="FFFFFF"/>
                    </a:solidFill>
                  </a:tcPr>
                </a:tc>
                <a:tc>
                  <a:txBody>
                    <a:bodyPr/>
                    <a:lstStyle/>
                    <a:p>
                      <a:pPr>
                        <a:spcAft>
                          <a:spcPts val="0"/>
                        </a:spcAft>
                      </a:pPr>
                      <a:r>
                        <a:rPr lang="en-GB" sz="1100">
                          <a:solidFill>
                            <a:srgbClr val="000000"/>
                          </a:solidFill>
                          <a:effectLst/>
                          <a:latin typeface="Cambria"/>
                          <a:ea typeface="MS Mincho"/>
                          <a:cs typeface="Times New Roman"/>
                        </a:rPr>
                        <a:t>102</a:t>
                      </a:r>
                    </a:p>
                  </a:txBody>
                  <a:tcPr marL="65278" marR="65278" marT="0" marB="0">
                    <a:lnL>
                      <a:noFill/>
                    </a:lnL>
                    <a:lnR>
                      <a:noFill/>
                    </a:lnR>
                    <a:lnT>
                      <a:noFill/>
                    </a:lnT>
                    <a:lnB>
                      <a:noFill/>
                    </a:lnB>
                    <a:solidFill>
                      <a:srgbClr val="FFFFFF"/>
                    </a:solidFill>
                  </a:tcPr>
                </a:tc>
                <a:tc>
                  <a:txBody>
                    <a:bodyPr/>
                    <a:lstStyle/>
                    <a:p>
                      <a:pPr>
                        <a:spcAft>
                          <a:spcPts val="0"/>
                        </a:spcAft>
                      </a:pPr>
                      <a:r>
                        <a:rPr lang="en-GB" sz="1100">
                          <a:solidFill>
                            <a:srgbClr val="000000"/>
                          </a:solidFill>
                          <a:effectLst/>
                          <a:latin typeface="Cambria"/>
                          <a:ea typeface="MS Mincho"/>
                          <a:cs typeface="Times New Roman"/>
                        </a:rPr>
                        <a:t>102</a:t>
                      </a:r>
                    </a:p>
                  </a:txBody>
                  <a:tcPr marL="65278" marR="65278" marT="0" marB="0">
                    <a:lnL>
                      <a:noFill/>
                    </a:lnL>
                    <a:lnR>
                      <a:noFill/>
                    </a:lnR>
                    <a:lnT>
                      <a:noFill/>
                    </a:lnT>
                    <a:lnB>
                      <a:noFill/>
                    </a:lnB>
                    <a:solidFill>
                      <a:srgbClr val="FFFFFF"/>
                    </a:solidFill>
                  </a:tcPr>
                </a:tc>
                <a:tc>
                  <a:txBody>
                    <a:bodyPr/>
                    <a:lstStyle/>
                    <a:p>
                      <a:pPr>
                        <a:spcAft>
                          <a:spcPts val="0"/>
                        </a:spcAft>
                      </a:pPr>
                      <a:r>
                        <a:rPr lang="en-GB" sz="1100">
                          <a:solidFill>
                            <a:srgbClr val="000000"/>
                          </a:solidFill>
                          <a:effectLst/>
                          <a:latin typeface="Cambria"/>
                          <a:ea typeface="MS Mincho"/>
                          <a:cs typeface="Times New Roman"/>
                        </a:rPr>
                        <a:t>117</a:t>
                      </a:r>
                    </a:p>
                  </a:txBody>
                  <a:tcPr marL="65278" marR="65278" marT="0" marB="0">
                    <a:lnL>
                      <a:noFill/>
                    </a:lnL>
                    <a:lnR>
                      <a:noFill/>
                    </a:lnR>
                    <a:lnT>
                      <a:noFill/>
                    </a:lnT>
                    <a:lnB>
                      <a:noFill/>
                    </a:lnB>
                    <a:solidFill>
                      <a:srgbClr val="FFFFFF"/>
                    </a:solidFill>
                  </a:tcPr>
                </a:tc>
                <a:tc>
                  <a:txBody>
                    <a:bodyPr/>
                    <a:lstStyle/>
                    <a:p>
                      <a:pPr>
                        <a:spcAft>
                          <a:spcPts val="0"/>
                        </a:spcAft>
                      </a:pPr>
                      <a:r>
                        <a:rPr lang="en-GB" sz="1100">
                          <a:solidFill>
                            <a:srgbClr val="000000"/>
                          </a:solidFill>
                          <a:effectLst/>
                          <a:latin typeface="Cambria"/>
                          <a:ea typeface="MS Mincho"/>
                          <a:cs typeface="Times New Roman"/>
                        </a:rPr>
                        <a:t>123</a:t>
                      </a:r>
                    </a:p>
                  </a:txBody>
                  <a:tcPr marL="65278" marR="65278" marT="0" marB="0">
                    <a:lnL>
                      <a:noFill/>
                    </a:lnL>
                    <a:lnR>
                      <a:noFill/>
                    </a:lnR>
                    <a:lnT>
                      <a:noFill/>
                    </a:lnT>
                    <a:lnB>
                      <a:noFill/>
                    </a:lnB>
                    <a:solidFill>
                      <a:srgbClr val="FFFFFF"/>
                    </a:solidFill>
                  </a:tcPr>
                </a:tc>
                <a:tc>
                  <a:txBody>
                    <a:bodyPr/>
                    <a:lstStyle/>
                    <a:p>
                      <a:pPr>
                        <a:spcAft>
                          <a:spcPts val="0"/>
                        </a:spcAft>
                      </a:pPr>
                      <a:r>
                        <a:rPr lang="en-GB" sz="1100">
                          <a:solidFill>
                            <a:srgbClr val="000000"/>
                          </a:solidFill>
                          <a:effectLst/>
                          <a:latin typeface="Cambria"/>
                          <a:ea typeface="MS Mincho"/>
                          <a:cs typeface="Times New Roman"/>
                        </a:rPr>
                        <a:t>115</a:t>
                      </a:r>
                    </a:p>
                  </a:txBody>
                  <a:tcPr marL="65278" marR="65278" marT="0" marB="0">
                    <a:lnL>
                      <a:noFill/>
                    </a:lnL>
                    <a:lnR>
                      <a:noFill/>
                    </a:lnR>
                    <a:lnT>
                      <a:noFill/>
                    </a:lnT>
                    <a:lnB>
                      <a:noFill/>
                    </a:lnB>
                    <a:solidFill>
                      <a:srgbClr val="FFFFFF"/>
                    </a:solidFill>
                  </a:tcPr>
                </a:tc>
                <a:tc>
                  <a:txBody>
                    <a:bodyPr/>
                    <a:lstStyle/>
                    <a:p>
                      <a:pPr>
                        <a:spcAft>
                          <a:spcPts val="0"/>
                        </a:spcAft>
                      </a:pPr>
                      <a:r>
                        <a:rPr lang="en-GB" sz="1100">
                          <a:solidFill>
                            <a:srgbClr val="000000"/>
                          </a:solidFill>
                          <a:effectLst/>
                          <a:latin typeface="Cambria"/>
                          <a:ea typeface="MS Mincho"/>
                          <a:cs typeface="Times New Roman"/>
                        </a:rPr>
                        <a:t>131</a:t>
                      </a:r>
                    </a:p>
                  </a:txBody>
                  <a:tcPr marL="65278" marR="65278" marT="0" marB="0">
                    <a:lnL>
                      <a:noFill/>
                    </a:lnL>
                    <a:lnR>
                      <a:noFill/>
                    </a:lnR>
                    <a:lnT>
                      <a:noFill/>
                    </a:lnT>
                    <a:lnB>
                      <a:noFill/>
                    </a:lnB>
                    <a:solidFill>
                      <a:srgbClr val="FFFFFF"/>
                    </a:solidFill>
                  </a:tcPr>
                </a:tc>
                <a:tc>
                  <a:txBody>
                    <a:bodyPr/>
                    <a:lstStyle/>
                    <a:p>
                      <a:pPr>
                        <a:spcAft>
                          <a:spcPts val="0"/>
                        </a:spcAft>
                      </a:pPr>
                      <a:r>
                        <a:rPr lang="en-GB" sz="1100">
                          <a:solidFill>
                            <a:srgbClr val="000000"/>
                          </a:solidFill>
                          <a:effectLst/>
                          <a:latin typeface="Cambria"/>
                          <a:ea typeface="MS Mincho"/>
                          <a:cs typeface="Times New Roman"/>
                        </a:rPr>
                        <a:t>138</a:t>
                      </a:r>
                    </a:p>
                  </a:txBody>
                  <a:tcPr marL="65278" marR="65278" marT="0" marB="0">
                    <a:lnL>
                      <a:noFill/>
                    </a:lnL>
                    <a:lnR>
                      <a:noFill/>
                    </a:lnR>
                    <a:lnT>
                      <a:noFill/>
                    </a:lnT>
                    <a:lnB>
                      <a:noFill/>
                    </a:lnB>
                    <a:solidFill>
                      <a:srgbClr val="FFFFFF"/>
                    </a:solidFill>
                  </a:tcPr>
                </a:tc>
                <a:tc>
                  <a:txBody>
                    <a:bodyPr/>
                    <a:lstStyle/>
                    <a:p>
                      <a:pPr>
                        <a:spcAft>
                          <a:spcPts val="0"/>
                        </a:spcAft>
                      </a:pPr>
                      <a:r>
                        <a:rPr lang="en-GB" sz="1100">
                          <a:solidFill>
                            <a:srgbClr val="000000"/>
                          </a:solidFill>
                          <a:effectLst/>
                          <a:latin typeface="Cambria"/>
                          <a:ea typeface="MS Mincho"/>
                          <a:cs typeface="Times New Roman"/>
                        </a:rPr>
                        <a:t>127</a:t>
                      </a:r>
                    </a:p>
                  </a:txBody>
                  <a:tcPr marL="65278" marR="65278" marT="0" marB="0">
                    <a:lnL>
                      <a:noFill/>
                    </a:lnL>
                    <a:lnR>
                      <a:noFill/>
                    </a:lnR>
                    <a:lnT>
                      <a:noFill/>
                    </a:lnT>
                    <a:lnB>
                      <a:noFill/>
                    </a:lnB>
                    <a:solidFill>
                      <a:srgbClr val="FFFFFF"/>
                    </a:solidFill>
                  </a:tcPr>
                </a:tc>
                <a:tc>
                  <a:txBody>
                    <a:bodyPr/>
                    <a:lstStyle/>
                    <a:p>
                      <a:pPr>
                        <a:spcAft>
                          <a:spcPts val="0"/>
                        </a:spcAft>
                      </a:pPr>
                      <a:r>
                        <a:rPr lang="en-GB" sz="1100">
                          <a:solidFill>
                            <a:srgbClr val="000000"/>
                          </a:solidFill>
                          <a:effectLst/>
                          <a:latin typeface="Cambria"/>
                          <a:ea typeface="MS Mincho"/>
                          <a:cs typeface="Times New Roman"/>
                        </a:rPr>
                        <a:t>108</a:t>
                      </a:r>
                    </a:p>
                  </a:txBody>
                  <a:tcPr marL="65278" marR="65278" marT="0" marB="0">
                    <a:lnL>
                      <a:noFill/>
                    </a:lnL>
                    <a:lnR>
                      <a:noFill/>
                    </a:lnR>
                    <a:lnT>
                      <a:noFill/>
                    </a:lnT>
                    <a:lnB>
                      <a:noFill/>
                    </a:lnB>
                    <a:solidFill>
                      <a:srgbClr val="FFFFFF"/>
                    </a:solidFill>
                  </a:tcPr>
                </a:tc>
              </a:tr>
              <a:tr h="191432">
                <a:tc>
                  <a:txBody>
                    <a:bodyPr/>
                    <a:lstStyle/>
                    <a:p>
                      <a:pPr>
                        <a:spcAft>
                          <a:spcPts val="0"/>
                        </a:spcAft>
                      </a:pPr>
                      <a:r>
                        <a:rPr lang="en-GB" sz="1100" b="1">
                          <a:solidFill>
                            <a:srgbClr val="000000"/>
                          </a:solidFill>
                          <a:effectLst/>
                          <a:latin typeface="Cambria"/>
                          <a:ea typeface="MS Mincho"/>
                          <a:cs typeface="Times New Roman"/>
                        </a:rPr>
                        <a:t>E</a:t>
                      </a:r>
                      <a:endParaRPr lang="en-GB" sz="1100">
                        <a:solidFill>
                          <a:srgbClr val="000000"/>
                        </a:solidFill>
                        <a:effectLst/>
                        <a:latin typeface="Cambria"/>
                        <a:ea typeface="MS Mincho"/>
                        <a:cs typeface="Times New Roman"/>
                      </a:endParaRPr>
                    </a:p>
                  </a:txBody>
                  <a:tcPr marL="65278" marR="65278" marT="0" marB="0">
                    <a:lnL>
                      <a:noFill/>
                    </a:lnL>
                    <a:lnR>
                      <a:noFill/>
                    </a:lnR>
                    <a:lnT>
                      <a:noFill/>
                    </a:lnT>
                    <a:lnB>
                      <a:noFill/>
                    </a:lnB>
                    <a:solidFill>
                      <a:srgbClr val="FFFFFF"/>
                    </a:solidFill>
                  </a:tcPr>
                </a:tc>
                <a:tc>
                  <a:txBody>
                    <a:bodyPr/>
                    <a:lstStyle/>
                    <a:p>
                      <a:pPr>
                        <a:spcAft>
                          <a:spcPts val="0"/>
                        </a:spcAft>
                      </a:pPr>
                      <a:r>
                        <a:rPr lang="en-GB" sz="1100">
                          <a:solidFill>
                            <a:srgbClr val="000000"/>
                          </a:solidFill>
                          <a:effectLst/>
                          <a:latin typeface="Cambria"/>
                          <a:ea typeface="MS Mincho"/>
                          <a:cs typeface="Times New Roman"/>
                        </a:rPr>
                        <a:t>100</a:t>
                      </a:r>
                    </a:p>
                  </a:txBody>
                  <a:tcPr marL="65278" marR="65278" marT="0" marB="0">
                    <a:lnL>
                      <a:noFill/>
                    </a:lnL>
                    <a:lnR>
                      <a:noFill/>
                    </a:lnR>
                    <a:lnT>
                      <a:noFill/>
                    </a:lnT>
                    <a:lnB>
                      <a:noFill/>
                    </a:lnB>
                    <a:solidFill>
                      <a:srgbClr val="FFFFFF"/>
                    </a:solidFill>
                  </a:tcPr>
                </a:tc>
                <a:tc>
                  <a:txBody>
                    <a:bodyPr/>
                    <a:lstStyle/>
                    <a:p>
                      <a:pPr>
                        <a:spcAft>
                          <a:spcPts val="0"/>
                        </a:spcAft>
                      </a:pPr>
                      <a:r>
                        <a:rPr lang="en-GB" sz="1100">
                          <a:solidFill>
                            <a:srgbClr val="000000"/>
                          </a:solidFill>
                          <a:effectLst/>
                          <a:latin typeface="Cambria"/>
                          <a:ea typeface="MS Mincho"/>
                          <a:cs typeface="Times New Roman"/>
                        </a:rPr>
                        <a:t>106</a:t>
                      </a:r>
                    </a:p>
                  </a:txBody>
                  <a:tcPr marL="65278" marR="65278" marT="0" marB="0">
                    <a:lnL>
                      <a:noFill/>
                    </a:lnL>
                    <a:lnR>
                      <a:noFill/>
                    </a:lnR>
                    <a:lnT>
                      <a:noFill/>
                    </a:lnT>
                    <a:lnB>
                      <a:noFill/>
                    </a:lnB>
                    <a:solidFill>
                      <a:srgbClr val="FFFFFF"/>
                    </a:solidFill>
                  </a:tcPr>
                </a:tc>
                <a:tc>
                  <a:txBody>
                    <a:bodyPr/>
                    <a:lstStyle/>
                    <a:p>
                      <a:pPr>
                        <a:spcAft>
                          <a:spcPts val="0"/>
                        </a:spcAft>
                      </a:pPr>
                      <a:r>
                        <a:rPr lang="en-GB" sz="1100">
                          <a:solidFill>
                            <a:srgbClr val="000000"/>
                          </a:solidFill>
                          <a:effectLst/>
                          <a:latin typeface="Cambria"/>
                          <a:ea typeface="MS Mincho"/>
                          <a:cs typeface="Times New Roman"/>
                        </a:rPr>
                        <a:t>97</a:t>
                      </a:r>
                    </a:p>
                  </a:txBody>
                  <a:tcPr marL="65278" marR="65278" marT="0" marB="0">
                    <a:lnL>
                      <a:noFill/>
                    </a:lnL>
                    <a:lnR>
                      <a:noFill/>
                    </a:lnR>
                    <a:lnT>
                      <a:noFill/>
                    </a:lnT>
                    <a:lnB>
                      <a:noFill/>
                    </a:lnB>
                    <a:solidFill>
                      <a:srgbClr val="FFFFFF"/>
                    </a:solidFill>
                  </a:tcPr>
                </a:tc>
                <a:tc>
                  <a:txBody>
                    <a:bodyPr/>
                    <a:lstStyle/>
                    <a:p>
                      <a:pPr>
                        <a:spcAft>
                          <a:spcPts val="0"/>
                        </a:spcAft>
                      </a:pPr>
                      <a:r>
                        <a:rPr lang="en-GB" sz="1100">
                          <a:solidFill>
                            <a:srgbClr val="000000"/>
                          </a:solidFill>
                          <a:effectLst/>
                          <a:latin typeface="Cambria"/>
                          <a:ea typeface="MS Mincho"/>
                          <a:cs typeface="Times New Roman"/>
                        </a:rPr>
                        <a:t>94</a:t>
                      </a:r>
                    </a:p>
                  </a:txBody>
                  <a:tcPr marL="65278" marR="65278" marT="0" marB="0">
                    <a:lnL>
                      <a:noFill/>
                    </a:lnL>
                    <a:lnR>
                      <a:noFill/>
                    </a:lnR>
                    <a:lnT>
                      <a:noFill/>
                    </a:lnT>
                    <a:lnB>
                      <a:noFill/>
                    </a:lnB>
                    <a:solidFill>
                      <a:srgbClr val="FFFFFF"/>
                    </a:solidFill>
                  </a:tcPr>
                </a:tc>
                <a:tc>
                  <a:txBody>
                    <a:bodyPr/>
                    <a:lstStyle/>
                    <a:p>
                      <a:pPr>
                        <a:spcAft>
                          <a:spcPts val="0"/>
                        </a:spcAft>
                      </a:pPr>
                      <a:r>
                        <a:rPr lang="en-GB" sz="1100">
                          <a:solidFill>
                            <a:srgbClr val="000000"/>
                          </a:solidFill>
                          <a:effectLst/>
                          <a:latin typeface="Cambria"/>
                          <a:ea typeface="MS Mincho"/>
                          <a:cs typeface="Times New Roman"/>
                        </a:rPr>
                        <a:t>103</a:t>
                      </a:r>
                    </a:p>
                  </a:txBody>
                  <a:tcPr marL="65278" marR="65278" marT="0" marB="0">
                    <a:lnL>
                      <a:noFill/>
                    </a:lnL>
                    <a:lnR>
                      <a:noFill/>
                    </a:lnR>
                    <a:lnT>
                      <a:noFill/>
                    </a:lnT>
                    <a:lnB>
                      <a:noFill/>
                    </a:lnB>
                    <a:solidFill>
                      <a:srgbClr val="FFFFFF"/>
                    </a:solidFill>
                  </a:tcPr>
                </a:tc>
                <a:tc>
                  <a:txBody>
                    <a:bodyPr/>
                    <a:lstStyle/>
                    <a:p>
                      <a:pPr>
                        <a:spcAft>
                          <a:spcPts val="0"/>
                        </a:spcAft>
                      </a:pPr>
                      <a:r>
                        <a:rPr lang="en-GB" sz="1100">
                          <a:solidFill>
                            <a:srgbClr val="000000"/>
                          </a:solidFill>
                          <a:effectLst/>
                          <a:latin typeface="Cambria"/>
                          <a:ea typeface="MS Mincho"/>
                          <a:cs typeface="Times New Roman"/>
                        </a:rPr>
                        <a:t>95</a:t>
                      </a:r>
                    </a:p>
                  </a:txBody>
                  <a:tcPr marL="65278" marR="65278" marT="0" marB="0">
                    <a:lnL>
                      <a:noFill/>
                    </a:lnL>
                    <a:lnR>
                      <a:noFill/>
                    </a:lnR>
                    <a:lnT>
                      <a:noFill/>
                    </a:lnT>
                    <a:lnB>
                      <a:noFill/>
                    </a:lnB>
                    <a:solidFill>
                      <a:srgbClr val="FFFFFF"/>
                    </a:solidFill>
                  </a:tcPr>
                </a:tc>
                <a:tc>
                  <a:txBody>
                    <a:bodyPr/>
                    <a:lstStyle/>
                    <a:p>
                      <a:pPr>
                        <a:spcAft>
                          <a:spcPts val="0"/>
                        </a:spcAft>
                      </a:pPr>
                      <a:r>
                        <a:rPr lang="en-GB" sz="1100">
                          <a:solidFill>
                            <a:srgbClr val="000000"/>
                          </a:solidFill>
                          <a:effectLst/>
                          <a:latin typeface="Cambria"/>
                          <a:ea typeface="MS Mincho"/>
                          <a:cs typeface="Times New Roman"/>
                        </a:rPr>
                        <a:t>97</a:t>
                      </a:r>
                    </a:p>
                  </a:txBody>
                  <a:tcPr marL="65278" marR="65278" marT="0" marB="0">
                    <a:lnL>
                      <a:noFill/>
                    </a:lnL>
                    <a:lnR>
                      <a:noFill/>
                    </a:lnR>
                    <a:lnT>
                      <a:noFill/>
                    </a:lnT>
                    <a:lnB>
                      <a:noFill/>
                    </a:lnB>
                    <a:solidFill>
                      <a:srgbClr val="FFFFFF"/>
                    </a:solidFill>
                  </a:tcPr>
                </a:tc>
                <a:tc>
                  <a:txBody>
                    <a:bodyPr/>
                    <a:lstStyle/>
                    <a:p>
                      <a:pPr>
                        <a:spcAft>
                          <a:spcPts val="0"/>
                        </a:spcAft>
                      </a:pPr>
                      <a:r>
                        <a:rPr lang="en-GB" sz="1100">
                          <a:solidFill>
                            <a:srgbClr val="000000"/>
                          </a:solidFill>
                          <a:effectLst/>
                          <a:latin typeface="Cambria"/>
                          <a:ea typeface="MS Mincho"/>
                          <a:cs typeface="Times New Roman"/>
                        </a:rPr>
                        <a:t>97</a:t>
                      </a:r>
                    </a:p>
                  </a:txBody>
                  <a:tcPr marL="65278" marR="65278" marT="0" marB="0">
                    <a:lnL>
                      <a:noFill/>
                    </a:lnL>
                    <a:lnR>
                      <a:noFill/>
                    </a:lnR>
                    <a:lnT>
                      <a:noFill/>
                    </a:lnT>
                    <a:lnB>
                      <a:noFill/>
                    </a:lnB>
                    <a:solidFill>
                      <a:srgbClr val="FFFFFF"/>
                    </a:solidFill>
                  </a:tcPr>
                </a:tc>
                <a:tc>
                  <a:txBody>
                    <a:bodyPr/>
                    <a:lstStyle/>
                    <a:p>
                      <a:pPr>
                        <a:spcAft>
                          <a:spcPts val="0"/>
                        </a:spcAft>
                      </a:pPr>
                      <a:r>
                        <a:rPr lang="en-GB" sz="1100">
                          <a:solidFill>
                            <a:srgbClr val="000000"/>
                          </a:solidFill>
                          <a:effectLst/>
                          <a:latin typeface="Cambria"/>
                          <a:ea typeface="MS Mincho"/>
                          <a:cs typeface="Times New Roman"/>
                        </a:rPr>
                        <a:t>94</a:t>
                      </a:r>
                    </a:p>
                  </a:txBody>
                  <a:tcPr marL="65278" marR="65278" marT="0" marB="0">
                    <a:lnL>
                      <a:noFill/>
                    </a:lnL>
                    <a:lnR>
                      <a:noFill/>
                    </a:lnR>
                    <a:lnT>
                      <a:noFill/>
                    </a:lnT>
                    <a:lnB>
                      <a:noFill/>
                    </a:lnB>
                    <a:solidFill>
                      <a:srgbClr val="FFFFFF"/>
                    </a:solidFill>
                  </a:tcPr>
                </a:tc>
                <a:tc>
                  <a:txBody>
                    <a:bodyPr/>
                    <a:lstStyle/>
                    <a:p>
                      <a:pPr>
                        <a:spcAft>
                          <a:spcPts val="0"/>
                        </a:spcAft>
                      </a:pPr>
                      <a:r>
                        <a:rPr lang="en-GB" sz="1100">
                          <a:solidFill>
                            <a:srgbClr val="000000"/>
                          </a:solidFill>
                          <a:effectLst/>
                          <a:latin typeface="Cambria"/>
                          <a:ea typeface="MS Mincho"/>
                          <a:cs typeface="Times New Roman"/>
                        </a:rPr>
                        <a:t>102</a:t>
                      </a:r>
                    </a:p>
                  </a:txBody>
                  <a:tcPr marL="65278" marR="65278" marT="0" marB="0">
                    <a:lnL>
                      <a:noFill/>
                    </a:lnL>
                    <a:lnR>
                      <a:noFill/>
                    </a:lnR>
                    <a:lnT>
                      <a:noFill/>
                    </a:lnT>
                    <a:lnB>
                      <a:noFill/>
                    </a:lnB>
                    <a:solidFill>
                      <a:srgbClr val="FFFFFF"/>
                    </a:solidFill>
                  </a:tcPr>
                </a:tc>
              </a:tr>
              <a:tr h="126804">
                <a:tc>
                  <a:txBody>
                    <a:bodyPr/>
                    <a:lstStyle/>
                    <a:p>
                      <a:pPr>
                        <a:spcAft>
                          <a:spcPts val="0"/>
                        </a:spcAft>
                      </a:pPr>
                      <a:r>
                        <a:rPr lang="en-GB" sz="1100" b="1">
                          <a:solidFill>
                            <a:srgbClr val="000000"/>
                          </a:solidFill>
                          <a:effectLst/>
                          <a:latin typeface="Cambria"/>
                          <a:ea typeface="MS Mincho"/>
                          <a:cs typeface="Times New Roman"/>
                        </a:rPr>
                        <a:t>F</a:t>
                      </a:r>
                      <a:endParaRPr lang="en-GB" sz="1100">
                        <a:solidFill>
                          <a:srgbClr val="000000"/>
                        </a:solidFill>
                        <a:effectLst/>
                        <a:latin typeface="Cambria"/>
                        <a:ea typeface="MS Mincho"/>
                        <a:cs typeface="Times New Roman"/>
                      </a:endParaRPr>
                    </a:p>
                  </a:txBody>
                  <a:tcPr marL="65278" marR="65278" marT="0" marB="0">
                    <a:lnL>
                      <a:noFill/>
                    </a:lnL>
                    <a:lnR>
                      <a:noFill/>
                    </a:lnR>
                    <a:lnT>
                      <a:noFill/>
                    </a:lnT>
                    <a:lnB>
                      <a:noFill/>
                    </a:lnB>
                    <a:solidFill>
                      <a:srgbClr val="FFFFFF"/>
                    </a:solidFill>
                  </a:tcPr>
                </a:tc>
                <a:tc>
                  <a:txBody>
                    <a:bodyPr/>
                    <a:lstStyle/>
                    <a:p>
                      <a:pPr>
                        <a:spcAft>
                          <a:spcPts val="0"/>
                        </a:spcAft>
                      </a:pPr>
                      <a:r>
                        <a:rPr lang="en-GB" sz="1100">
                          <a:solidFill>
                            <a:srgbClr val="000000"/>
                          </a:solidFill>
                          <a:effectLst/>
                          <a:latin typeface="Cambria"/>
                          <a:ea typeface="MS Mincho"/>
                          <a:cs typeface="Times New Roman"/>
                        </a:rPr>
                        <a:t>100</a:t>
                      </a:r>
                    </a:p>
                  </a:txBody>
                  <a:tcPr marL="65278" marR="65278" marT="0" marB="0">
                    <a:lnL>
                      <a:noFill/>
                    </a:lnL>
                    <a:lnR>
                      <a:noFill/>
                    </a:lnR>
                    <a:lnT>
                      <a:noFill/>
                    </a:lnT>
                    <a:lnB>
                      <a:noFill/>
                    </a:lnB>
                    <a:solidFill>
                      <a:srgbClr val="FFFFFF"/>
                    </a:solidFill>
                  </a:tcPr>
                </a:tc>
                <a:tc>
                  <a:txBody>
                    <a:bodyPr/>
                    <a:lstStyle/>
                    <a:p>
                      <a:pPr>
                        <a:spcAft>
                          <a:spcPts val="0"/>
                        </a:spcAft>
                      </a:pPr>
                      <a:r>
                        <a:rPr lang="en-GB" sz="1100">
                          <a:solidFill>
                            <a:srgbClr val="000000"/>
                          </a:solidFill>
                          <a:effectLst/>
                          <a:latin typeface="Cambria"/>
                          <a:ea typeface="MS Mincho"/>
                          <a:cs typeface="Times New Roman"/>
                        </a:rPr>
                        <a:t>99</a:t>
                      </a:r>
                    </a:p>
                  </a:txBody>
                  <a:tcPr marL="65278" marR="65278" marT="0" marB="0">
                    <a:lnL>
                      <a:noFill/>
                    </a:lnL>
                    <a:lnR>
                      <a:noFill/>
                    </a:lnR>
                    <a:lnT>
                      <a:noFill/>
                    </a:lnT>
                    <a:lnB>
                      <a:noFill/>
                    </a:lnB>
                    <a:solidFill>
                      <a:srgbClr val="FFFFFF"/>
                    </a:solidFill>
                  </a:tcPr>
                </a:tc>
                <a:tc>
                  <a:txBody>
                    <a:bodyPr/>
                    <a:lstStyle/>
                    <a:p>
                      <a:pPr>
                        <a:spcAft>
                          <a:spcPts val="0"/>
                        </a:spcAft>
                      </a:pPr>
                      <a:r>
                        <a:rPr lang="en-GB" sz="1100">
                          <a:solidFill>
                            <a:srgbClr val="000000"/>
                          </a:solidFill>
                          <a:effectLst/>
                          <a:latin typeface="Cambria"/>
                          <a:ea typeface="MS Mincho"/>
                          <a:cs typeface="Times New Roman"/>
                        </a:rPr>
                        <a:t>88</a:t>
                      </a:r>
                    </a:p>
                  </a:txBody>
                  <a:tcPr marL="65278" marR="65278" marT="0" marB="0">
                    <a:lnL>
                      <a:noFill/>
                    </a:lnL>
                    <a:lnR>
                      <a:noFill/>
                    </a:lnR>
                    <a:lnT>
                      <a:noFill/>
                    </a:lnT>
                    <a:lnB>
                      <a:noFill/>
                    </a:lnB>
                    <a:solidFill>
                      <a:srgbClr val="FFFFFF"/>
                    </a:solidFill>
                  </a:tcPr>
                </a:tc>
                <a:tc>
                  <a:txBody>
                    <a:bodyPr/>
                    <a:lstStyle/>
                    <a:p>
                      <a:pPr>
                        <a:spcAft>
                          <a:spcPts val="0"/>
                        </a:spcAft>
                      </a:pPr>
                      <a:r>
                        <a:rPr lang="en-GB" sz="1100">
                          <a:solidFill>
                            <a:srgbClr val="000000"/>
                          </a:solidFill>
                          <a:effectLst/>
                          <a:latin typeface="Cambria"/>
                          <a:ea typeface="MS Mincho"/>
                          <a:cs typeface="Times New Roman"/>
                        </a:rPr>
                        <a:t>89</a:t>
                      </a:r>
                    </a:p>
                  </a:txBody>
                  <a:tcPr marL="65278" marR="65278" marT="0" marB="0">
                    <a:lnL>
                      <a:noFill/>
                    </a:lnL>
                    <a:lnR>
                      <a:noFill/>
                    </a:lnR>
                    <a:lnT>
                      <a:noFill/>
                    </a:lnT>
                    <a:lnB>
                      <a:noFill/>
                    </a:lnB>
                    <a:solidFill>
                      <a:srgbClr val="FFFFFF"/>
                    </a:solidFill>
                  </a:tcPr>
                </a:tc>
                <a:tc>
                  <a:txBody>
                    <a:bodyPr/>
                    <a:lstStyle/>
                    <a:p>
                      <a:pPr>
                        <a:spcAft>
                          <a:spcPts val="0"/>
                        </a:spcAft>
                      </a:pPr>
                      <a:r>
                        <a:rPr lang="en-GB" sz="1100">
                          <a:solidFill>
                            <a:srgbClr val="000000"/>
                          </a:solidFill>
                          <a:effectLst/>
                          <a:latin typeface="Cambria"/>
                          <a:ea typeface="MS Mincho"/>
                          <a:cs typeface="Times New Roman"/>
                        </a:rPr>
                        <a:t>87</a:t>
                      </a:r>
                    </a:p>
                  </a:txBody>
                  <a:tcPr marL="65278" marR="65278" marT="0" marB="0">
                    <a:lnL>
                      <a:noFill/>
                    </a:lnL>
                    <a:lnR>
                      <a:noFill/>
                    </a:lnR>
                    <a:lnT>
                      <a:noFill/>
                    </a:lnT>
                    <a:lnB>
                      <a:noFill/>
                    </a:lnB>
                    <a:solidFill>
                      <a:srgbClr val="FFFFFF"/>
                    </a:solidFill>
                  </a:tcPr>
                </a:tc>
                <a:tc>
                  <a:txBody>
                    <a:bodyPr/>
                    <a:lstStyle/>
                    <a:p>
                      <a:pPr>
                        <a:spcAft>
                          <a:spcPts val="0"/>
                        </a:spcAft>
                      </a:pPr>
                      <a:r>
                        <a:rPr lang="en-GB" sz="1100">
                          <a:solidFill>
                            <a:srgbClr val="000000"/>
                          </a:solidFill>
                          <a:effectLst/>
                          <a:latin typeface="Cambria"/>
                          <a:ea typeface="MS Mincho"/>
                          <a:cs typeface="Times New Roman"/>
                        </a:rPr>
                        <a:t>86</a:t>
                      </a:r>
                    </a:p>
                  </a:txBody>
                  <a:tcPr marL="65278" marR="65278" marT="0" marB="0">
                    <a:lnL>
                      <a:noFill/>
                    </a:lnL>
                    <a:lnR>
                      <a:noFill/>
                    </a:lnR>
                    <a:lnT>
                      <a:noFill/>
                    </a:lnT>
                    <a:lnB>
                      <a:noFill/>
                    </a:lnB>
                    <a:solidFill>
                      <a:srgbClr val="FFFFFF"/>
                    </a:solidFill>
                  </a:tcPr>
                </a:tc>
                <a:tc>
                  <a:txBody>
                    <a:bodyPr/>
                    <a:lstStyle/>
                    <a:p>
                      <a:pPr>
                        <a:spcAft>
                          <a:spcPts val="0"/>
                        </a:spcAft>
                      </a:pPr>
                      <a:r>
                        <a:rPr lang="en-GB" sz="1100">
                          <a:solidFill>
                            <a:srgbClr val="000000"/>
                          </a:solidFill>
                          <a:effectLst/>
                          <a:latin typeface="Cambria"/>
                          <a:ea typeface="MS Mincho"/>
                          <a:cs typeface="Times New Roman"/>
                        </a:rPr>
                        <a:t>87</a:t>
                      </a:r>
                    </a:p>
                  </a:txBody>
                  <a:tcPr marL="65278" marR="65278" marT="0" marB="0">
                    <a:lnL>
                      <a:noFill/>
                    </a:lnL>
                    <a:lnR>
                      <a:noFill/>
                    </a:lnR>
                    <a:lnT>
                      <a:noFill/>
                    </a:lnT>
                    <a:lnB>
                      <a:noFill/>
                    </a:lnB>
                    <a:solidFill>
                      <a:srgbClr val="FFFFFF"/>
                    </a:solidFill>
                  </a:tcPr>
                </a:tc>
                <a:tc>
                  <a:txBody>
                    <a:bodyPr/>
                    <a:lstStyle/>
                    <a:p>
                      <a:pPr>
                        <a:spcAft>
                          <a:spcPts val="0"/>
                        </a:spcAft>
                      </a:pPr>
                      <a:r>
                        <a:rPr lang="en-GB" sz="1100">
                          <a:solidFill>
                            <a:srgbClr val="000000"/>
                          </a:solidFill>
                          <a:effectLst/>
                          <a:latin typeface="Cambria"/>
                          <a:ea typeface="MS Mincho"/>
                          <a:cs typeface="Times New Roman"/>
                        </a:rPr>
                        <a:t>83</a:t>
                      </a:r>
                    </a:p>
                  </a:txBody>
                  <a:tcPr marL="65278" marR="65278" marT="0" marB="0">
                    <a:lnL>
                      <a:noFill/>
                    </a:lnL>
                    <a:lnR>
                      <a:noFill/>
                    </a:lnR>
                    <a:lnT>
                      <a:noFill/>
                    </a:lnT>
                    <a:lnB>
                      <a:noFill/>
                    </a:lnB>
                    <a:solidFill>
                      <a:srgbClr val="FFFFFF"/>
                    </a:solidFill>
                  </a:tcPr>
                </a:tc>
                <a:tc>
                  <a:txBody>
                    <a:bodyPr/>
                    <a:lstStyle/>
                    <a:p>
                      <a:pPr>
                        <a:spcAft>
                          <a:spcPts val="0"/>
                        </a:spcAft>
                      </a:pPr>
                      <a:r>
                        <a:rPr lang="en-GB" sz="1100">
                          <a:solidFill>
                            <a:srgbClr val="000000"/>
                          </a:solidFill>
                          <a:effectLst/>
                          <a:latin typeface="Cambria"/>
                          <a:ea typeface="MS Mincho"/>
                          <a:cs typeface="Times New Roman"/>
                        </a:rPr>
                        <a:t>80</a:t>
                      </a:r>
                    </a:p>
                  </a:txBody>
                  <a:tcPr marL="65278" marR="65278" marT="0" marB="0">
                    <a:lnL>
                      <a:noFill/>
                    </a:lnL>
                    <a:lnR>
                      <a:noFill/>
                    </a:lnR>
                    <a:lnT>
                      <a:noFill/>
                    </a:lnT>
                    <a:lnB>
                      <a:noFill/>
                    </a:lnB>
                    <a:solidFill>
                      <a:srgbClr val="FFFFFF"/>
                    </a:solidFill>
                  </a:tcPr>
                </a:tc>
                <a:tc>
                  <a:txBody>
                    <a:bodyPr/>
                    <a:lstStyle/>
                    <a:p>
                      <a:pPr>
                        <a:spcAft>
                          <a:spcPts val="0"/>
                        </a:spcAft>
                      </a:pPr>
                      <a:r>
                        <a:rPr lang="en-GB" sz="1100">
                          <a:solidFill>
                            <a:srgbClr val="000000"/>
                          </a:solidFill>
                          <a:effectLst/>
                          <a:latin typeface="Cambria"/>
                          <a:ea typeface="MS Mincho"/>
                          <a:cs typeface="Times New Roman"/>
                        </a:rPr>
                        <a:t>86</a:t>
                      </a:r>
                    </a:p>
                  </a:txBody>
                  <a:tcPr marL="65278" marR="65278" marT="0" marB="0">
                    <a:lnL>
                      <a:noFill/>
                    </a:lnL>
                    <a:lnR>
                      <a:noFill/>
                    </a:lnR>
                    <a:lnT>
                      <a:noFill/>
                    </a:lnT>
                    <a:lnB>
                      <a:noFill/>
                    </a:lnB>
                    <a:solidFill>
                      <a:srgbClr val="FFFFFF"/>
                    </a:solidFill>
                  </a:tcPr>
                </a:tc>
              </a:tr>
              <a:tr h="191432">
                <a:tc>
                  <a:txBody>
                    <a:bodyPr/>
                    <a:lstStyle/>
                    <a:p>
                      <a:pPr>
                        <a:spcAft>
                          <a:spcPts val="0"/>
                        </a:spcAft>
                      </a:pPr>
                      <a:r>
                        <a:rPr lang="en-GB" sz="1100" b="1">
                          <a:solidFill>
                            <a:srgbClr val="000000"/>
                          </a:solidFill>
                          <a:effectLst/>
                          <a:latin typeface="Cambria"/>
                          <a:ea typeface="MS Mincho"/>
                          <a:cs typeface="Times New Roman"/>
                        </a:rPr>
                        <a:t>G</a:t>
                      </a:r>
                      <a:endParaRPr lang="en-GB" sz="1100">
                        <a:solidFill>
                          <a:srgbClr val="000000"/>
                        </a:solidFill>
                        <a:effectLst/>
                        <a:latin typeface="Cambria"/>
                        <a:ea typeface="MS Mincho"/>
                        <a:cs typeface="Times New Roman"/>
                      </a:endParaRPr>
                    </a:p>
                  </a:txBody>
                  <a:tcPr marL="65278" marR="65278" marT="0" marB="0">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spcAft>
                          <a:spcPts val="0"/>
                        </a:spcAft>
                      </a:pPr>
                      <a:r>
                        <a:rPr lang="en-GB" sz="1100">
                          <a:solidFill>
                            <a:srgbClr val="000000"/>
                          </a:solidFill>
                          <a:effectLst/>
                          <a:latin typeface="Cambria"/>
                          <a:ea typeface="MS Mincho"/>
                          <a:cs typeface="Times New Roman"/>
                        </a:rPr>
                        <a:t>100</a:t>
                      </a:r>
                    </a:p>
                  </a:txBody>
                  <a:tcPr marL="65278" marR="65278" marT="0" marB="0">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spcAft>
                          <a:spcPts val="0"/>
                        </a:spcAft>
                      </a:pPr>
                      <a:r>
                        <a:rPr lang="en-GB" sz="1100">
                          <a:solidFill>
                            <a:srgbClr val="000000"/>
                          </a:solidFill>
                          <a:effectLst/>
                          <a:latin typeface="Cambria"/>
                          <a:ea typeface="MS Mincho"/>
                          <a:cs typeface="Times New Roman"/>
                        </a:rPr>
                        <a:t>104</a:t>
                      </a:r>
                    </a:p>
                  </a:txBody>
                  <a:tcPr marL="65278" marR="65278" marT="0" marB="0">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spcAft>
                          <a:spcPts val="0"/>
                        </a:spcAft>
                      </a:pPr>
                      <a:r>
                        <a:rPr lang="en-GB" sz="1100">
                          <a:solidFill>
                            <a:srgbClr val="000000"/>
                          </a:solidFill>
                          <a:effectLst/>
                          <a:latin typeface="Cambria"/>
                          <a:ea typeface="MS Mincho"/>
                          <a:cs typeface="Times New Roman"/>
                        </a:rPr>
                        <a:t>105</a:t>
                      </a:r>
                    </a:p>
                  </a:txBody>
                  <a:tcPr marL="65278" marR="65278" marT="0" marB="0">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spcAft>
                          <a:spcPts val="0"/>
                        </a:spcAft>
                      </a:pPr>
                      <a:r>
                        <a:rPr lang="en-GB" sz="1100">
                          <a:solidFill>
                            <a:srgbClr val="000000"/>
                          </a:solidFill>
                          <a:effectLst/>
                          <a:latin typeface="Cambria"/>
                          <a:ea typeface="MS Mincho"/>
                          <a:cs typeface="Times New Roman"/>
                        </a:rPr>
                        <a:t>100</a:t>
                      </a:r>
                    </a:p>
                  </a:txBody>
                  <a:tcPr marL="65278" marR="65278" marT="0" marB="0">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spcAft>
                          <a:spcPts val="0"/>
                        </a:spcAft>
                      </a:pPr>
                      <a:r>
                        <a:rPr lang="en-GB" sz="1100">
                          <a:solidFill>
                            <a:srgbClr val="000000"/>
                          </a:solidFill>
                          <a:effectLst/>
                          <a:latin typeface="Cambria"/>
                          <a:ea typeface="MS Mincho"/>
                          <a:cs typeface="Times New Roman"/>
                        </a:rPr>
                        <a:t>96</a:t>
                      </a:r>
                    </a:p>
                  </a:txBody>
                  <a:tcPr marL="65278" marR="65278" marT="0" marB="0">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spcAft>
                          <a:spcPts val="0"/>
                        </a:spcAft>
                      </a:pPr>
                      <a:r>
                        <a:rPr lang="en-GB" sz="1100">
                          <a:solidFill>
                            <a:srgbClr val="000000"/>
                          </a:solidFill>
                          <a:effectLst/>
                          <a:latin typeface="Cambria"/>
                          <a:ea typeface="MS Mincho"/>
                          <a:cs typeface="Times New Roman"/>
                        </a:rPr>
                        <a:t>97</a:t>
                      </a:r>
                    </a:p>
                  </a:txBody>
                  <a:tcPr marL="65278" marR="65278" marT="0" marB="0">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spcAft>
                          <a:spcPts val="0"/>
                        </a:spcAft>
                      </a:pPr>
                      <a:r>
                        <a:rPr lang="en-GB" sz="1100">
                          <a:solidFill>
                            <a:srgbClr val="000000"/>
                          </a:solidFill>
                          <a:effectLst/>
                          <a:latin typeface="Cambria"/>
                          <a:ea typeface="MS Mincho"/>
                          <a:cs typeface="Times New Roman"/>
                        </a:rPr>
                        <a:t>92</a:t>
                      </a:r>
                    </a:p>
                  </a:txBody>
                  <a:tcPr marL="65278" marR="65278" marT="0" marB="0">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spcAft>
                          <a:spcPts val="0"/>
                        </a:spcAft>
                      </a:pPr>
                      <a:r>
                        <a:rPr lang="en-GB" sz="1100">
                          <a:solidFill>
                            <a:srgbClr val="000000"/>
                          </a:solidFill>
                          <a:effectLst/>
                          <a:latin typeface="Cambria"/>
                          <a:ea typeface="MS Mincho"/>
                          <a:cs typeface="Times New Roman"/>
                        </a:rPr>
                        <a:t>90</a:t>
                      </a:r>
                    </a:p>
                  </a:txBody>
                  <a:tcPr marL="65278" marR="65278" marT="0" marB="0">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spcAft>
                          <a:spcPts val="0"/>
                        </a:spcAft>
                      </a:pPr>
                      <a:r>
                        <a:rPr lang="en-GB" sz="1100">
                          <a:solidFill>
                            <a:srgbClr val="000000"/>
                          </a:solidFill>
                          <a:effectLst/>
                          <a:latin typeface="Cambria"/>
                          <a:ea typeface="MS Mincho"/>
                          <a:cs typeface="Times New Roman"/>
                        </a:rPr>
                        <a:t>89</a:t>
                      </a:r>
                    </a:p>
                  </a:txBody>
                  <a:tcPr marL="65278" marR="65278" marT="0" marB="0">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spcAft>
                          <a:spcPts val="0"/>
                        </a:spcAft>
                      </a:pPr>
                      <a:r>
                        <a:rPr lang="en-GB" sz="1100">
                          <a:solidFill>
                            <a:srgbClr val="000000"/>
                          </a:solidFill>
                          <a:effectLst/>
                          <a:latin typeface="Cambria"/>
                          <a:ea typeface="MS Mincho"/>
                          <a:cs typeface="Times New Roman"/>
                        </a:rPr>
                        <a:t>86</a:t>
                      </a:r>
                    </a:p>
                  </a:txBody>
                  <a:tcPr marL="65278" marR="65278" marT="0" marB="0">
                    <a:lnL>
                      <a:noFill/>
                    </a:lnL>
                    <a:lnR>
                      <a:noFill/>
                    </a:lnR>
                    <a:lnT>
                      <a:noFill/>
                    </a:lnT>
                    <a:lnB w="12700" cap="flat" cmpd="sng" algn="ctr">
                      <a:solidFill>
                        <a:srgbClr val="000000"/>
                      </a:solidFill>
                      <a:prstDash val="solid"/>
                      <a:round/>
                      <a:headEnd type="none" w="med" len="med"/>
                      <a:tailEnd type="none" w="med" len="med"/>
                    </a:lnB>
                    <a:solidFill>
                      <a:srgbClr val="FFFFFF"/>
                    </a:solidFill>
                  </a:tcPr>
                </a:tc>
              </a:tr>
              <a:tr h="191432">
                <a:tc>
                  <a:txBody>
                    <a:bodyPr/>
                    <a:lstStyle/>
                    <a:p>
                      <a:pPr>
                        <a:spcAft>
                          <a:spcPts val="0"/>
                        </a:spcAft>
                      </a:pPr>
                      <a:r>
                        <a:rPr lang="en-GB" sz="1100" b="1">
                          <a:solidFill>
                            <a:srgbClr val="000000"/>
                          </a:solidFill>
                          <a:effectLst/>
                          <a:latin typeface="Cambria"/>
                          <a:ea typeface="MS Mincho"/>
                          <a:cs typeface="Times New Roman"/>
                        </a:rPr>
                        <a:t>Mean</a:t>
                      </a:r>
                      <a:endParaRPr lang="en-GB" sz="1100">
                        <a:solidFill>
                          <a:srgbClr val="000000"/>
                        </a:solidFill>
                        <a:effectLst/>
                        <a:latin typeface="Cambria"/>
                        <a:ea typeface="MS Mincho"/>
                        <a:cs typeface="Times New Roman"/>
                      </a:endParaRPr>
                    </a:p>
                  </a:txBody>
                  <a:tcPr marL="65278" marR="65278"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GB" sz="1100">
                          <a:solidFill>
                            <a:srgbClr val="000000"/>
                          </a:solidFill>
                          <a:effectLst/>
                          <a:latin typeface="Cambria"/>
                          <a:ea typeface="MS Mincho"/>
                          <a:cs typeface="Times New Roman"/>
                        </a:rPr>
                        <a:t>100</a:t>
                      </a:r>
                    </a:p>
                  </a:txBody>
                  <a:tcPr marL="65278" marR="65278"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GB" sz="1100">
                          <a:solidFill>
                            <a:srgbClr val="000000"/>
                          </a:solidFill>
                          <a:effectLst/>
                          <a:latin typeface="Cambria"/>
                          <a:ea typeface="MS Mincho"/>
                          <a:cs typeface="Times New Roman"/>
                        </a:rPr>
                        <a:t>104</a:t>
                      </a:r>
                    </a:p>
                  </a:txBody>
                  <a:tcPr marL="65278" marR="65278"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GB" sz="1100">
                          <a:solidFill>
                            <a:srgbClr val="000000"/>
                          </a:solidFill>
                          <a:effectLst/>
                          <a:latin typeface="Cambria"/>
                          <a:ea typeface="MS Mincho"/>
                          <a:cs typeface="Times New Roman"/>
                        </a:rPr>
                        <a:t>102</a:t>
                      </a:r>
                    </a:p>
                  </a:txBody>
                  <a:tcPr marL="65278" marR="65278"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GB" sz="1100">
                          <a:solidFill>
                            <a:srgbClr val="000000"/>
                          </a:solidFill>
                          <a:effectLst/>
                          <a:latin typeface="Cambria"/>
                          <a:ea typeface="MS Mincho"/>
                          <a:cs typeface="Times New Roman"/>
                        </a:rPr>
                        <a:t>101</a:t>
                      </a:r>
                    </a:p>
                  </a:txBody>
                  <a:tcPr marL="65278" marR="65278"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GB" sz="1100">
                          <a:solidFill>
                            <a:srgbClr val="000000"/>
                          </a:solidFill>
                          <a:effectLst/>
                          <a:latin typeface="Cambria"/>
                          <a:ea typeface="MS Mincho"/>
                          <a:cs typeface="Times New Roman"/>
                        </a:rPr>
                        <a:t>100</a:t>
                      </a:r>
                    </a:p>
                  </a:txBody>
                  <a:tcPr marL="65278" marR="65278"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GB" sz="1100">
                          <a:solidFill>
                            <a:srgbClr val="000000"/>
                          </a:solidFill>
                          <a:effectLst/>
                          <a:latin typeface="Cambria"/>
                          <a:ea typeface="MS Mincho"/>
                          <a:cs typeface="Times New Roman"/>
                        </a:rPr>
                        <a:t>100</a:t>
                      </a:r>
                    </a:p>
                  </a:txBody>
                  <a:tcPr marL="65278" marR="65278"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GB" sz="1100">
                          <a:solidFill>
                            <a:srgbClr val="000000"/>
                          </a:solidFill>
                          <a:effectLst/>
                          <a:latin typeface="Cambria"/>
                          <a:ea typeface="MS Mincho"/>
                          <a:cs typeface="Times New Roman"/>
                        </a:rPr>
                        <a:t>103</a:t>
                      </a:r>
                    </a:p>
                  </a:txBody>
                  <a:tcPr marL="65278" marR="65278"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GB" sz="1100">
                          <a:solidFill>
                            <a:srgbClr val="000000"/>
                          </a:solidFill>
                          <a:effectLst/>
                          <a:latin typeface="Cambria"/>
                          <a:ea typeface="MS Mincho"/>
                          <a:cs typeface="Times New Roman"/>
                        </a:rPr>
                        <a:t>102</a:t>
                      </a:r>
                    </a:p>
                  </a:txBody>
                  <a:tcPr marL="65278" marR="65278"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GB" sz="1100">
                          <a:solidFill>
                            <a:srgbClr val="000000"/>
                          </a:solidFill>
                          <a:effectLst/>
                          <a:latin typeface="Cambria"/>
                          <a:ea typeface="MS Mincho"/>
                          <a:cs typeface="Times New Roman"/>
                        </a:rPr>
                        <a:t>99</a:t>
                      </a:r>
                    </a:p>
                  </a:txBody>
                  <a:tcPr marL="65278" marR="65278"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GB" sz="1100" dirty="0">
                          <a:solidFill>
                            <a:srgbClr val="000000"/>
                          </a:solidFill>
                          <a:effectLst/>
                          <a:latin typeface="Cambria"/>
                          <a:ea typeface="MS Mincho"/>
                          <a:cs typeface="Times New Roman"/>
                        </a:rPr>
                        <a:t>97</a:t>
                      </a:r>
                    </a:p>
                  </a:txBody>
                  <a:tcPr marL="65278" marR="65278"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pic>
        <p:nvPicPr>
          <p:cNvPr id="12" name="Picture 11" descr="http://the-sra.org.uk/img/sralogo120x83.jpg"/>
          <p:cNvPicPr/>
          <p:nvPr/>
        </p:nvPicPr>
        <p:blipFill>
          <a:blip r:embed="rId2">
            <a:extLst>
              <a:ext uri="{28A0092B-C50C-407E-A947-70E740481C1C}">
                <a14:useLocalDpi xmlns:a14="http://schemas.microsoft.com/office/drawing/2010/main" val="0"/>
              </a:ext>
            </a:extLst>
          </a:blip>
          <a:srcRect/>
          <a:stretch>
            <a:fillRect/>
          </a:stretch>
        </p:blipFill>
        <p:spPr bwMode="auto">
          <a:xfrm>
            <a:off x="7436485" y="0"/>
            <a:ext cx="1707515" cy="1181100"/>
          </a:xfrm>
          <a:prstGeom prst="rect">
            <a:avLst/>
          </a:prstGeom>
          <a:noFill/>
          <a:ln>
            <a:noFill/>
          </a:ln>
        </p:spPr>
      </p:pic>
    </p:spTree>
    <p:extLst>
      <p:ext uri="{BB962C8B-B14F-4D97-AF65-F5344CB8AC3E}">
        <p14:creationId xmlns:p14="http://schemas.microsoft.com/office/powerpoint/2010/main" val="3125157024"/>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 Practical</a:t>
            </a:r>
            <a:endParaRPr lang="en-GB" dirty="0"/>
          </a:p>
        </p:txBody>
      </p:sp>
      <p:sp>
        <p:nvSpPr>
          <p:cNvPr id="3" name="Content Placeholder 2"/>
          <p:cNvSpPr>
            <a:spLocks noGrp="1"/>
          </p:cNvSpPr>
          <p:nvPr>
            <p:ph idx="1"/>
          </p:nvPr>
        </p:nvSpPr>
        <p:spPr/>
        <p:txBody>
          <a:bodyPr>
            <a:normAutofit lnSpcReduction="10000"/>
          </a:bodyPr>
          <a:lstStyle/>
          <a:p>
            <a:r>
              <a:rPr lang="en-GB" dirty="0" smtClean="0"/>
              <a:t>Search online for a dataset</a:t>
            </a:r>
          </a:p>
          <a:p>
            <a:pPr lvl="1"/>
            <a:r>
              <a:rPr lang="en-GB" dirty="0" smtClean="0"/>
              <a:t>Guardian Data Archive</a:t>
            </a:r>
          </a:p>
          <a:p>
            <a:pPr lvl="1"/>
            <a:r>
              <a:rPr lang="en-GB" dirty="0" smtClean="0"/>
              <a:t>Office for National Statistics</a:t>
            </a:r>
          </a:p>
          <a:p>
            <a:pPr lvl="1"/>
            <a:r>
              <a:rPr lang="en-GB" dirty="0" smtClean="0"/>
              <a:t>Scottish Neighbourhood Statistics</a:t>
            </a:r>
          </a:p>
          <a:p>
            <a:pPr lvl="1"/>
            <a:r>
              <a:rPr lang="en-GB" dirty="0" smtClean="0"/>
              <a:t>A table reported in HTML</a:t>
            </a:r>
          </a:p>
          <a:p>
            <a:pPr lvl="1"/>
            <a:r>
              <a:rPr lang="en-GB" dirty="0" smtClean="0"/>
              <a:t>World Health Organisation</a:t>
            </a:r>
          </a:p>
          <a:p>
            <a:r>
              <a:rPr lang="en-GB" dirty="0" smtClean="0"/>
              <a:t>Take note of what it contains, how it’s formatted, and how/if it should be reformatted for better data visualisation</a:t>
            </a:r>
          </a:p>
          <a:p>
            <a:endParaRPr lang="en-GB" dirty="0"/>
          </a:p>
        </p:txBody>
      </p:sp>
      <p:pic>
        <p:nvPicPr>
          <p:cNvPr id="4" name="Picture 3" descr="http://the-sra.org.uk/img/sralogo120x83.jpg"/>
          <p:cNvPicPr/>
          <p:nvPr/>
        </p:nvPicPr>
        <p:blipFill>
          <a:blip r:embed="rId2">
            <a:extLst>
              <a:ext uri="{28A0092B-C50C-407E-A947-70E740481C1C}">
                <a14:useLocalDpi xmlns:a14="http://schemas.microsoft.com/office/drawing/2010/main" val="0"/>
              </a:ext>
            </a:extLst>
          </a:blip>
          <a:srcRect/>
          <a:stretch>
            <a:fillRect/>
          </a:stretch>
        </p:blipFill>
        <p:spPr bwMode="auto">
          <a:xfrm>
            <a:off x="7436485" y="0"/>
            <a:ext cx="1707515" cy="1181100"/>
          </a:xfrm>
          <a:prstGeom prst="rect">
            <a:avLst/>
          </a:prstGeom>
          <a:noFill/>
          <a:ln>
            <a:noFill/>
          </a:ln>
        </p:spPr>
      </p:pic>
    </p:spTree>
    <p:extLst>
      <p:ext uri="{BB962C8B-B14F-4D97-AF65-F5344CB8AC3E}">
        <p14:creationId xmlns:p14="http://schemas.microsoft.com/office/powerpoint/2010/main" val="1903136334"/>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 Practical</a:t>
            </a:r>
            <a:endParaRPr lang="en-GB" dirty="0"/>
          </a:p>
        </p:txBody>
      </p:sp>
      <p:sp>
        <p:nvSpPr>
          <p:cNvPr id="3" name="Content Placeholder 2"/>
          <p:cNvSpPr>
            <a:spLocks noGrp="1"/>
          </p:cNvSpPr>
          <p:nvPr>
            <p:ph idx="1"/>
          </p:nvPr>
        </p:nvSpPr>
        <p:spPr/>
        <p:txBody>
          <a:bodyPr>
            <a:normAutofit/>
          </a:bodyPr>
          <a:lstStyle/>
          <a:p>
            <a:r>
              <a:rPr lang="en-GB" dirty="0" smtClean="0"/>
              <a:t>Findings and feedback</a:t>
            </a:r>
          </a:p>
          <a:p>
            <a:endParaRPr lang="en-GB" dirty="0"/>
          </a:p>
        </p:txBody>
      </p:sp>
      <p:pic>
        <p:nvPicPr>
          <p:cNvPr id="4" name="Picture 3" descr="http://the-sra.org.uk/img/sralogo120x83.jpg"/>
          <p:cNvPicPr/>
          <p:nvPr/>
        </p:nvPicPr>
        <p:blipFill>
          <a:blip r:embed="rId2">
            <a:extLst>
              <a:ext uri="{28A0092B-C50C-407E-A947-70E740481C1C}">
                <a14:useLocalDpi xmlns:a14="http://schemas.microsoft.com/office/drawing/2010/main" val="0"/>
              </a:ext>
            </a:extLst>
          </a:blip>
          <a:srcRect/>
          <a:stretch>
            <a:fillRect/>
          </a:stretch>
        </p:blipFill>
        <p:spPr bwMode="auto">
          <a:xfrm>
            <a:off x="7436485" y="0"/>
            <a:ext cx="1707515" cy="1181100"/>
          </a:xfrm>
          <a:prstGeom prst="rect">
            <a:avLst/>
          </a:prstGeom>
          <a:noFill/>
          <a:ln>
            <a:noFill/>
          </a:ln>
        </p:spPr>
      </p:pic>
    </p:spTree>
    <p:extLst>
      <p:ext uri="{BB962C8B-B14F-4D97-AF65-F5344CB8AC3E}">
        <p14:creationId xmlns:p14="http://schemas.microsoft.com/office/powerpoint/2010/main" val="1252509135"/>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 Question</a:t>
            </a:r>
            <a:endParaRPr lang="en-GB" dirty="0"/>
          </a:p>
        </p:txBody>
      </p:sp>
      <p:sp>
        <p:nvSpPr>
          <p:cNvPr id="3" name="Content Placeholder 2"/>
          <p:cNvSpPr>
            <a:spLocks noGrp="1"/>
          </p:cNvSpPr>
          <p:nvPr>
            <p:ph idx="1"/>
          </p:nvPr>
        </p:nvSpPr>
        <p:spPr/>
        <p:txBody>
          <a:bodyPr/>
          <a:lstStyle/>
          <a:p>
            <a:r>
              <a:rPr lang="en-GB" dirty="0" smtClean="0"/>
              <a:t>What is a good data visualisation?</a:t>
            </a:r>
            <a:endParaRPr lang="en-GB" dirty="0"/>
          </a:p>
        </p:txBody>
      </p:sp>
      <p:pic>
        <p:nvPicPr>
          <p:cNvPr id="4" name="Picture 3" descr="http://the-sra.org.uk/img/sralogo120x83.jpg"/>
          <p:cNvPicPr/>
          <p:nvPr/>
        </p:nvPicPr>
        <p:blipFill>
          <a:blip r:embed="rId2">
            <a:extLst>
              <a:ext uri="{28A0092B-C50C-407E-A947-70E740481C1C}">
                <a14:useLocalDpi xmlns:a14="http://schemas.microsoft.com/office/drawing/2010/main" val="0"/>
              </a:ext>
            </a:extLst>
          </a:blip>
          <a:srcRect/>
          <a:stretch>
            <a:fillRect/>
          </a:stretch>
        </p:blipFill>
        <p:spPr bwMode="auto">
          <a:xfrm>
            <a:off x="7436485" y="0"/>
            <a:ext cx="1707515" cy="1181100"/>
          </a:xfrm>
          <a:prstGeom prst="rect">
            <a:avLst/>
          </a:prstGeom>
          <a:noFill/>
          <a:ln>
            <a:noFill/>
          </a:ln>
        </p:spPr>
      </p:pic>
    </p:spTree>
    <p:extLst>
      <p:ext uri="{BB962C8B-B14F-4D97-AF65-F5344CB8AC3E}">
        <p14:creationId xmlns:p14="http://schemas.microsoft.com/office/powerpoint/2010/main" val="207240081"/>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The Answer</a:t>
            </a:r>
            <a:endParaRPr lang="en-GB" dirty="0"/>
          </a:p>
        </p:txBody>
      </p:sp>
      <p:sp>
        <p:nvSpPr>
          <p:cNvPr id="3" name="Content Placeholder 2"/>
          <p:cNvSpPr>
            <a:spLocks noGrp="1"/>
          </p:cNvSpPr>
          <p:nvPr>
            <p:ph idx="1"/>
          </p:nvPr>
        </p:nvSpPr>
        <p:spPr/>
        <p:txBody>
          <a:bodyPr>
            <a:normAutofit fontScale="85000" lnSpcReduction="20000"/>
          </a:bodyPr>
          <a:lstStyle/>
          <a:p>
            <a:r>
              <a:rPr lang="en-GB" dirty="0" smtClean="0"/>
              <a:t>It depends.</a:t>
            </a:r>
          </a:p>
          <a:p>
            <a:endParaRPr lang="en-GB" dirty="0"/>
          </a:p>
          <a:p>
            <a:r>
              <a:rPr lang="en-GB" dirty="0" smtClean="0"/>
              <a:t>Good data visualisations don’t have to be:</a:t>
            </a:r>
          </a:p>
          <a:p>
            <a:pPr lvl="1"/>
            <a:r>
              <a:rPr lang="en-GB" dirty="0" smtClean="0"/>
              <a:t>Quick</a:t>
            </a:r>
          </a:p>
          <a:p>
            <a:pPr lvl="1"/>
            <a:r>
              <a:rPr lang="en-GB" dirty="0" smtClean="0"/>
              <a:t>Simple</a:t>
            </a:r>
          </a:p>
          <a:p>
            <a:pPr lvl="1"/>
            <a:r>
              <a:rPr lang="en-GB" dirty="0" smtClean="0"/>
              <a:t>Easy to understand</a:t>
            </a:r>
          </a:p>
          <a:p>
            <a:pPr lvl="1"/>
            <a:r>
              <a:rPr lang="en-GB" dirty="0" smtClean="0"/>
              <a:t>Original</a:t>
            </a:r>
          </a:p>
          <a:p>
            <a:pPr lvl="1"/>
            <a:r>
              <a:rPr lang="en-GB" dirty="0" smtClean="0"/>
              <a:t>Eye-catching</a:t>
            </a:r>
          </a:p>
          <a:p>
            <a:pPr lvl="1"/>
            <a:endParaRPr lang="en-GB" dirty="0"/>
          </a:p>
          <a:p>
            <a:r>
              <a:rPr lang="en-GB" dirty="0" smtClean="0"/>
              <a:t>What matters is how well matched the visualisation is with the audience</a:t>
            </a:r>
            <a:endParaRPr lang="en-GB" dirty="0"/>
          </a:p>
        </p:txBody>
      </p:sp>
      <p:pic>
        <p:nvPicPr>
          <p:cNvPr id="4" name="Picture 3" descr="http://the-sra.org.uk/img/sralogo120x83.jpg"/>
          <p:cNvPicPr/>
          <p:nvPr/>
        </p:nvPicPr>
        <p:blipFill>
          <a:blip r:embed="rId2">
            <a:extLst>
              <a:ext uri="{28A0092B-C50C-407E-A947-70E740481C1C}">
                <a14:useLocalDpi xmlns:a14="http://schemas.microsoft.com/office/drawing/2010/main" val="0"/>
              </a:ext>
            </a:extLst>
          </a:blip>
          <a:srcRect/>
          <a:stretch>
            <a:fillRect/>
          </a:stretch>
        </p:blipFill>
        <p:spPr bwMode="auto">
          <a:xfrm>
            <a:off x="7436485" y="0"/>
            <a:ext cx="1707515" cy="1181100"/>
          </a:xfrm>
          <a:prstGeom prst="rect">
            <a:avLst/>
          </a:prstGeom>
          <a:noFill/>
          <a:ln>
            <a:noFill/>
          </a:ln>
        </p:spPr>
      </p:pic>
    </p:spTree>
    <p:extLst>
      <p:ext uri="{BB962C8B-B14F-4D97-AF65-F5344CB8AC3E}">
        <p14:creationId xmlns:p14="http://schemas.microsoft.com/office/powerpoint/2010/main" val="1047989328"/>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t>
            </a:r>
            <a:r>
              <a:rPr lang="en-GB" dirty="0" err="1" smtClean="0"/>
              <a:t>Mis</a:t>
            </a:r>
            <a:r>
              <a:rPr lang="en-GB" dirty="0" smtClean="0"/>
              <a:t>)information is Beautiful</a:t>
            </a:r>
            <a:endParaRPr lang="en-GB" dirty="0"/>
          </a:p>
        </p:txBody>
      </p:sp>
      <p:sp>
        <p:nvSpPr>
          <p:cNvPr id="3" name="Content Placeholder 2"/>
          <p:cNvSpPr>
            <a:spLocks noGrp="1"/>
          </p:cNvSpPr>
          <p:nvPr>
            <p:ph idx="1"/>
          </p:nvPr>
        </p:nvSpPr>
        <p:spPr>
          <a:xfrm>
            <a:off x="467544" y="1583784"/>
            <a:ext cx="5112568" cy="4525963"/>
          </a:xfrm>
        </p:spPr>
        <p:txBody>
          <a:bodyPr/>
          <a:lstStyle/>
          <a:p>
            <a:r>
              <a:rPr lang="en-GB" dirty="0" smtClean="0"/>
              <a:t>Tim </a:t>
            </a:r>
            <a:r>
              <a:rPr lang="en-GB" dirty="0" err="1" smtClean="0"/>
              <a:t>Harford</a:t>
            </a:r>
            <a:endParaRPr lang="en-GB" dirty="0" smtClean="0"/>
          </a:p>
          <a:p>
            <a:pPr lvl="1"/>
            <a:r>
              <a:rPr lang="en-GB" dirty="0" smtClean="0"/>
              <a:t>Economist</a:t>
            </a:r>
          </a:p>
          <a:p>
            <a:pPr lvl="1"/>
            <a:r>
              <a:rPr lang="en-GB" dirty="0" smtClean="0"/>
              <a:t>Presenter of Radio 4’s More or Less</a:t>
            </a:r>
          </a:p>
          <a:p>
            <a:pPr lvl="1"/>
            <a:r>
              <a:rPr lang="en-GB" dirty="0" smtClean="0"/>
              <a:t>Argues we should beware of data visualisation</a:t>
            </a:r>
          </a:p>
          <a:p>
            <a:pPr lvl="1"/>
            <a:r>
              <a:rPr lang="en-GB" dirty="0" smtClean="0"/>
              <a:t>Data visualisation dazzles, rather than informs </a:t>
            </a:r>
            <a:endParaRPr lang="en-GB" dirty="0"/>
          </a:p>
        </p:txBody>
      </p:sp>
      <p:sp>
        <p:nvSpPr>
          <p:cNvPr id="4" name="Rectangle 3"/>
          <p:cNvSpPr/>
          <p:nvPr/>
        </p:nvSpPr>
        <p:spPr>
          <a:xfrm>
            <a:off x="827584" y="5805264"/>
            <a:ext cx="6030416" cy="369332"/>
          </a:xfrm>
          <a:prstGeom prst="rect">
            <a:avLst/>
          </a:prstGeom>
        </p:spPr>
        <p:txBody>
          <a:bodyPr wrap="square">
            <a:spAutoFit/>
          </a:bodyPr>
          <a:lstStyle/>
          <a:p>
            <a:r>
              <a:rPr lang="en-GB" dirty="0" smtClean="0"/>
              <a:t>http://view6.workcast.net/?pak=8615439470431294#</a:t>
            </a:r>
            <a:endParaRPr lang="en-GB" dirty="0"/>
          </a:p>
        </p:txBody>
      </p:sp>
      <p:pic>
        <p:nvPicPr>
          <p:cNvPr id="1026" name="Picture 2" descr="Tim Harfor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34243" y="1916832"/>
            <a:ext cx="2190750" cy="226695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http://the-sra.org.uk/img/sralogo120x83.jpg"/>
          <p:cNvPicPr/>
          <p:nvPr/>
        </p:nvPicPr>
        <p:blipFill>
          <a:blip r:embed="rId3">
            <a:extLst>
              <a:ext uri="{28A0092B-C50C-407E-A947-70E740481C1C}">
                <a14:useLocalDpi xmlns:a14="http://schemas.microsoft.com/office/drawing/2010/main" val="0"/>
              </a:ext>
            </a:extLst>
          </a:blip>
          <a:srcRect/>
          <a:stretch>
            <a:fillRect/>
          </a:stretch>
        </p:blipFill>
        <p:spPr bwMode="auto">
          <a:xfrm>
            <a:off x="7436485" y="0"/>
            <a:ext cx="1707515" cy="1181100"/>
          </a:xfrm>
          <a:prstGeom prst="rect">
            <a:avLst/>
          </a:prstGeom>
          <a:noFill/>
          <a:ln>
            <a:noFill/>
          </a:ln>
        </p:spPr>
      </p:pic>
    </p:spTree>
    <p:extLst>
      <p:ext uri="{BB962C8B-B14F-4D97-AF65-F5344CB8AC3E}">
        <p14:creationId xmlns:p14="http://schemas.microsoft.com/office/powerpoint/2010/main" val="4028307000"/>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Two types of audience</a:t>
            </a:r>
            <a:endParaRPr lang="en-GB" dirty="0"/>
          </a:p>
        </p:txBody>
      </p:sp>
      <p:sp>
        <p:nvSpPr>
          <p:cNvPr id="3" name="Content Placeholder 2"/>
          <p:cNvSpPr>
            <a:spLocks noGrp="1"/>
          </p:cNvSpPr>
          <p:nvPr>
            <p:ph idx="1"/>
          </p:nvPr>
        </p:nvSpPr>
        <p:spPr/>
        <p:txBody>
          <a:bodyPr/>
          <a:lstStyle/>
          <a:p>
            <a:r>
              <a:rPr lang="en-GB" dirty="0" smtClean="0"/>
              <a:t>Internal/Specialist</a:t>
            </a:r>
          </a:p>
          <a:p>
            <a:pPr lvl="1"/>
            <a:r>
              <a:rPr lang="en-GB" dirty="0" smtClean="0"/>
              <a:t>Data Visualisation as Exploratory Data Analysis</a:t>
            </a:r>
          </a:p>
          <a:p>
            <a:pPr lvl="1"/>
            <a:r>
              <a:rPr lang="en-GB" dirty="0" smtClean="0"/>
              <a:t>A recursive, two-way process</a:t>
            </a:r>
          </a:p>
          <a:p>
            <a:endParaRPr lang="en-GB" dirty="0" smtClean="0"/>
          </a:p>
          <a:p>
            <a:r>
              <a:rPr lang="en-GB" dirty="0" smtClean="0"/>
              <a:t>External/Generalist</a:t>
            </a:r>
          </a:p>
          <a:p>
            <a:pPr lvl="1"/>
            <a:r>
              <a:rPr lang="en-GB" dirty="0" smtClean="0"/>
              <a:t>‘Narrative’ Data Analysis</a:t>
            </a:r>
          </a:p>
          <a:p>
            <a:pPr lvl="1"/>
            <a:r>
              <a:rPr lang="en-GB" smtClean="0"/>
              <a:t>A one-way process</a:t>
            </a:r>
            <a:endParaRPr lang="en-GB" dirty="0"/>
          </a:p>
        </p:txBody>
      </p:sp>
      <p:pic>
        <p:nvPicPr>
          <p:cNvPr id="4" name="Picture 3" descr="http://the-sra.org.uk/img/sralogo120x83.jpg"/>
          <p:cNvPicPr/>
          <p:nvPr/>
        </p:nvPicPr>
        <p:blipFill>
          <a:blip r:embed="rId2">
            <a:extLst>
              <a:ext uri="{28A0092B-C50C-407E-A947-70E740481C1C}">
                <a14:useLocalDpi xmlns:a14="http://schemas.microsoft.com/office/drawing/2010/main" val="0"/>
              </a:ext>
            </a:extLst>
          </a:blip>
          <a:srcRect/>
          <a:stretch>
            <a:fillRect/>
          </a:stretch>
        </p:blipFill>
        <p:spPr bwMode="auto">
          <a:xfrm>
            <a:off x="7436485" y="0"/>
            <a:ext cx="1707515" cy="1181100"/>
          </a:xfrm>
          <a:prstGeom prst="rect">
            <a:avLst/>
          </a:prstGeom>
          <a:noFill/>
          <a:ln>
            <a:noFill/>
          </a:ln>
        </p:spPr>
      </p:pic>
    </p:spTree>
    <p:extLst>
      <p:ext uri="{BB962C8B-B14F-4D97-AF65-F5344CB8AC3E}">
        <p14:creationId xmlns:p14="http://schemas.microsoft.com/office/powerpoint/2010/main" val="1621717205"/>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The Complexity Challenge</a:t>
            </a:r>
            <a:endParaRPr lang="en-GB" dirty="0"/>
          </a:p>
        </p:txBody>
      </p:sp>
      <p:grpSp>
        <p:nvGrpSpPr>
          <p:cNvPr id="10" name="Group 9"/>
          <p:cNvGrpSpPr/>
          <p:nvPr/>
        </p:nvGrpSpPr>
        <p:grpSpPr>
          <a:xfrm>
            <a:off x="899592" y="1916832"/>
            <a:ext cx="7305161" cy="369332"/>
            <a:chOff x="899592" y="2492896"/>
            <a:chExt cx="7305161" cy="369332"/>
          </a:xfrm>
        </p:grpSpPr>
        <p:cxnSp>
          <p:nvCxnSpPr>
            <p:cNvPr id="5" name="Straight Arrow Connector 4"/>
            <p:cNvCxnSpPr/>
            <p:nvPr/>
          </p:nvCxnSpPr>
          <p:spPr>
            <a:xfrm>
              <a:off x="2555776" y="2708920"/>
              <a:ext cx="3816424" cy="0"/>
            </a:xfrm>
            <a:prstGeom prst="straightConnector1">
              <a:avLst/>
            </a:prstGeom>
            <a:ln w="63500">
              <a:solidFill>
                <a:schemeClr val="tx1">
                  <a:lumMod val="50000"/>
                  <a:lumOff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899592" y="2492896"/>
              <a:ext cx="1653017" cy="369332"/>
            </a:xfrm>
            <a:prstGeom prst="rect">
              <a:avLst/>
            </a:prstGeom>
            <a:noFill/>
          </p:spPr>
          <p:txBody>
            <a:bodyPr wrap="none" rtlCol="0">
              <a:spAutoFit/>
            </a:bodyPr>
            <a:lstStyle/>
            <a:p>
              <a:r>
                <a:rPr lang="en-GB" i="1" dirty="0" err="1" smtClean="0"/>
                <a:t>Unidimensional</a:t>
              </a:r>
              <a:endParaRPr lang="en-GB" i="1" dirty="0"/>
            </a:p>
          </p:txBody>
        </p:sp>
        <p:sp>
          <p:nvSpPr>
            <p:cNvPr id="9" name="TextBox 8"/>
            <p:cNvSpPr txBox="1"/>
            <p:nvPr/>
          </p:nvSpPr>
          <p:spPr>
            <a:xfrm>
              <a:off x="6372200" y="2492896"/>
              <a:ext cx="1832553" cy="369332"/>
            </a:xfrm>
            <a:prstGeom prst="rect">
              <a:avLst/>
            </a:prstGeom>
            <a:noFill/>
          </p:spPr>
          <p:txBody>
            <a:bodyPr wrap="none" rtlCol="0">
              <a:spAutoFit/>
            </a:bodyPr>
            <a:lstStyle/>
            <a:p>
              <a:r>
                <a:rPr lang="en-GB" i="1" dirty="0" smtClean="0"/>
                <a:t>Multidimensional</a:t>
              </a:r>
              <a:endParaRPr lang="en-GB" i="1" dirty="0"/>
            </a:p>
          </p:txBody>
        </p:sp>
      </p:grpSp>
      <p:grpSp>
        <p:nvGrpSpPr>
          <p:cNvPr id="13" name="Group 12"/>
          <p:cNvGrpSpPr/>
          <p:nvPr/>
        </p:nvGrpSpPr>
        <p:grpSpPr>
          <a:xfrm>
            <a:off x="899592" y="2924944"/>
            <a:ext cx="6401067" cy="369332"/>
            <a:chOff x="899592" y="2492896"/>
            <a:chExt cx="6401067" cy="369332"/>
          </a:xfrm>
        </p:grpSpPr>
        <p:cxnSp>
          <p:nvCxnSpPr>
            <p:cNvPr id="14" name="Straight Arrow Connector 13"/>
            <p:cNvCxnSpPr/>
            <p:nvPr/>
          </p:nvCxnSpPr>
          <p:spPr>
            <a:xfrm>
              <a:off x="2555776" y="2708920"/>
              <a:ext cx="3816424" cy="0"/>
            </a:xfrm>
            <a:prstGeom prst="straightConnector1">
              <a:avLst/>
            </a:prstGeom>
            <a:ln w="63500">
              <a:solidFill>
                <a:schemeClr val="tx1">
                  <a:lumMod val="50000"/>
                  <a:lumOff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899592" y="2492896"/>
              <a:ext cx="944554" cy="369332"/>
            </a:xfrm>
            <a:prstGeom prst="rect">
              <a:avLst/>
            </a:prstGeom>
            <a:noFill/>
          </p:spPr>
          <p:txBody>
            <a:bodyPr wrap="none" rtlCol="0">
              <a:spAutoFit/>
            </a:bodyPr>
            <a:lstStyle/>
            <a:p>
              <a:r>
                <a:rPr lang="en-GB" i="1" dirty="0" smtClean="0"/>
                <a:t>Familiar</a:t>
              </a:r>
              <a:endParaRPr lang="en-GB" i="1" dirty="0"/>
            </a:p>
          </p:txBody>
        </p:sp>
        <p:sp>
          <p:nvSpPr>
            <p:cNvPr id="16" name="TextBox 15"/>
            <p:cNvSpPr txBox="1"/>
            <p:nvPr/>
          </p:nvSpPr>
          <p:spPr>
            <a:xfrm>
              <a:off x="6372200" y="2492896"/>
              <a:ext cx="928459" cy="369332"/>
            </a:xfrm>
            <a:prstGeom prst="rect">
              <a:avLst/>
            </a:prstGeom>
            <a:noFill/>
          </p:spPr>
          <p:txBody>
            <a:bodyPr wrap="none" rtlCol="0">
              <a:spAutoFit/>
            </a:bodyPr>
            <a:lstStyle/>
            <a:p>
              <a:r>
                <a:rPr lang="en-GB" i="1" dirty="0" smtClean="0"/>
                <a:t>Original</a:t>
              </a:r>
              <a:endParaRPr lang="en-GB" i="1" dirty="0"/>
            </a:p>
          </p:txBody>
        </p:sp>
      </p:grpSp>
      <p:grpSp>
        <p:nvGrpSpPr>
          <p:cNvPr id="17" name="Group 16"/>
          <p:cNvGrpSpPr/>
          <p:nvPr/>
        </p:nvGrpSpPr>
        <p:grpSpPr>
          <a:xfrm>
            <a:off x="899592" y="2420888"/>
            <a:ext cx="6229546" cy="369332"/>
            <a:chOff x="899592" y="2492896"/>
            <a:chExt cx="6229546" cy="369332"/>
          </a:xfrm>
        </p:grpSpPr>
        <p:cxnSp>
          <p:nvCxnSpPr>
            <p:cNvPr id="18" name="Straight Arrow Connector 17"/>
            <p:cNvCxnSpPr/>
            <p:nvPr/>
          </p:nvCxnSpPr>
          <p:spPr>
            <a:xfrm>
              <a:off x="2555776" y="2708920"/>
              <a:ext cx="3816424" cy="0"/>
            </a:xfrm>
            <a:prstGeom prst="straightConnector1">
              <a:avLst/>
            </a:prstGeom>
            <a:ln w="63500">
              <a:solidFill>
                <a:schemeClr val="tx1">
                  <a:lumMod val="50000"/>
                  <a:lumOff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899592" y="2492896"/>
              <a:ext cx="647293" cy="369332"/>
            </a:xfrm>
            <a:prstGeom prst="rect">
              <a:avLst/>
            </a:prstGeom>
            <a:noFill/>
          </p:spPr>
          <p:txBody>
            <a:bodyPr wrap="none" rtlCol="0">
              <a:spAutoFit/>
            </a:bodyPr>
            <a:lstStyle/>
            <a:p>
              <a:r>
                <a:rPr lang="en-GB" i="1" dirty="0" smtClean="0"/>
                <a:t>Light</a:t>
              </a:r>
              <a:endParaRPr lang="en-GB" i="1" dirty="0"/>
            </a:p>
          </p:txBody>
        </p:sp>
        <p:sp>
          <p:nvSpPr>
            <p:cNvPr id="20" name="TextBox 19"/>
            <p:cNvSpPr txBox="1"/>
            <p:nvPr/>
          </p:nvSpPr>
          <p:spPr>
            <a:xfrm>
              <a:off x="6372200" y="2492896"/>
              <a:ext cx="756938" cy="369332"/>
            </a:xfrm>
            <a:prstGeom prst="rect">
              <a:avLst/>
            </a:prstGeom>
            <a:noFill/>
          </p:spPr>
          <p:txBody>
            <a:bodyPr wrap="none" rtlCol="0">
              <a:spAutoFit/>
            </a:bodyPr>
            <a:lstStyle/>
            <a:p>
              <a:r>
                <a:rPr lang="en-GB" i="1" dirty="0" smtClean="0"/>
                <a:t>Dense</a:t>
              </a:r>
              <a:endParaRPr lang="en-GB" i="1" dirty="0"/>
            </a:p>
          </p:txBody>
        </p:sp>
      </p:grpSp>
      <p:grpSp>
        <p:nvGrpSpPr>
          <p:cNvPr id="21" name="Group 20"/>
          <p:cNvGrpSpPr/>
          <p:nvPr/>
        </p:nvGrpSpPr>
        <p:grpSpPr>
          <a:xfrm>
            <a:off x="899592" y="3501008"/>
            <a:ext cx="6442232" cy="369332"/>
            <a:chOff x="899592" y="2492896"/>
            <a:chExt cx="6442232" cy="369332"/>
          </a:xfrm>
        </p:grpSpPr>
        <p:cxnSp>
          <p:nvCxnSpPr>
            <p:cNvPr id="22" name="Straight Arrow Connector 21"/>
            <p:cNvCxnSpPr/>
            <p:nvPr/>
          </p:nvCxnSpPr>
          <p:spPr>
            <a:xfrm>
              <a:off x="2555776" y="2708920"/>
              <a:ext cx="3816424" cy="0"/>
            </a:xfrm>
            <a:prstGeom prst="straightConnector1">
              <a:avLst/>
            </a:prstGeom>
            <a:ln w="63500">
              <a:solidFill>
                <a:schemeClr val="tx1">
                  <a:lumMod val="50000"/>
                  <a:lumOff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899592" y="2492896"/>
              <a:ext cx="1120820" cy="369332"/>
            </a:xfrm>
            <a:prstGeom prst="rect">
              <a:avLst/>
            </a:prstGeom>
            <a:noFill/>
          </p:spPr>
          <p:txBody>
            <a:bodyPr wrap="none" rtlCol="0">
              <a:spAutoFit/>
            </a:bodyPr>
            <a:lstStyle/>
            <a:p>
              <a:r>
                <a:rPr lang="en-GB" i="1" dirty="0" smtClean="0"/>
                <a:t>Figurative</a:t>
              </a:r>
              <a:endParaRPr lang="en-GB" i="1" dirty="0"/>
            </a:p>
          </p:txBody>
        </p:sp>
        <p:sp>
          <p:nvSpPr>
            <p:cNvPr id="24" name="TextBox 23"/>
            <p:cNvSpPr txBox="1"/>
            <p:nvPr/>
          </p:nvSpPr>
          <p:spPr>
            <a:xfrm>
              <a:off x="6372200" y="2492896"/>
              <a:ext cx="969624" cy="369332"/>
            </a:xfrm>
            <a:prstGeom prst="rect">
              <a:avLst/>
            </a:prstGeom>
            <a:noFill/>
          </p:spPr>
          <p:txBody>
            <a:bodyPr wrap="none" rtlCol="0">
              <a:spAutoFit/>
            </a:bodyPr>
            <a:lstStyle/>
            <a:p>
              <a:r>
                <a:rPr lang="en-GB" i="1" dirty="0" smtClean="0"/>
                <a:t>Abstract</a:t>
              </a:r>
              <a:endParaRPr lang="en-GB" i="1" dirty="0"/>
            </a:p>
          </p:txBody>
        </p:sp>
      </p:grpSp>
      <p:grpSp>
        <p:nvGrpSpPr>
          <p:cNvPr id="25" name="Group 24"/>
          <p:cNvGrpSpPr/>
          <p:nvPr/>
        </p:nvGrpSpPr>
        <p:grpSpPr>
          <a:xfrm>
            <a:off x="899592" y="4653136"/>
            <a:ext cx="6377599" cy="369332"/>
            <a:chOff x="899592" y="2492896"/>
            <a:chExt cx="6377599" cy="369332"/>
          </a:xfrm>
        </p:grpSpPr>
        <p:cxnSp>
          <p:nvCxnSpPr>
            <p:cNvPr id="26" name="Straight Arrow Connector 25"/>
            <p:cNvCxnSpPr/>
            <p:nvPr/>
          </p:nvCxnSpPr>
          <p:spPr>
            <a:xfrm>
              <a:off x="2555776" y="2708920"/>
              <a:ext cx="3816424" cy="0"/>
            </a:xfrm>
            <a:prstGeom prst="straightConnector1">
              <a:avLst/>
            </a:prstGeom>
            <a:ln w="63500">
              <a:solidFill>
                <a:schemeClr val="tx1">
                  <a:lumMod val="50000"/>
                  <a:lumOff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899592" y="2492896"/>
              <a:ext cx="1326773" cy="369332"/>
            </a:xfrm>
            <a:prstGeom prst="rect">
              <a:avLst/>
            </a:prstGeom>
            <a:noFill/>
          </p:spPr>
          <p:txBody>
            <a:bodyPr wrap="none" rtlCol="0">
              <a:spAutoFit/>
            </a:bodyPr>
            <a:lstStyle/>
            <a:p>
              <a:r>
                <a:rPr lang="en-GB" i="1" dirty="0" smtClean="0"/>
                <a:t>Redundancy</a:t>
              </a:r>
              <a:endParaRPr lang="en-GB" i="1" dirty="0"/>
            </a:p>
          </p:txBody>
        </p:sp>
        <p:sp>
          <p:nvSpPr>
            <p:cNvPr id="28" name="TextBox 27"/>
            <p:cNvSpPr txBox="1"/>
            <p:nvPr/>
          </p:nvSpPr>
          <p:spPr>
            <a:xfrm>
              <a:off x="6372200" y="2492896"/>
              <a:ext cx="904991" cy="369332"/>
            </a:xfrm>
            <a:prstGeom prst="rect">
              <a:avLst/>
            </a:prstGeom>
            <a:noFill/>
          </p:spPr>
          <p:txBody>
            <a:bodyPr wrap="none" rtlCol="0">
              <a:spAutoFit/>
            </a:bodyPr>
            <a:lstStyle/>
            <a:p>
              <a:r>
                <a:rPr lang="en-GB" i="1" dirty="0" smtClean="0"/>
                <a:t>Novelty</a:t>
              </a:r>
              <a:endParaRPr lang="en-GB" i="1" dirty="0"/>
            </a:p>
          </p:txBody>
        </p:sp>
      </p:grpSp>
      <p:grpSp>
        <p:nvGrpSpPr>
          <p:cNvPr id="29" name="Group 28"/>
          <p:cNvGrpSpPr/>
          <p:nvPr/>
        </p:nvGrpSpPr>
        <p:grpSpPr>
          <a:xfrm>
            <a:off x="899592" y="4077072"/>
            <a:ext cx="6632093" cy="369332"/>
            <a:chOff x="899592" y="2492896"/>
            <a:chExt cx="6632093" cy="369332"/>
          </a:xfrm>
        </p:grpSpPr>
        <p:cxnSp>
          <p:nvCxnSpPr>
            <p:cNvPr id="30" name="Straight Arrow Connector 29"/>
            <p:cNvCxnSpPr/>
            <p:nvPr/>
          </p:nvCxnSpPr>
          <p:spPr>
            <a:xfrm>
              <a:off x="2555776" y="2708920"/>
              <a:ext cx="3816424" cy="0"/>
            </a:xfrm>
            <a:prstGeom prst="straightConnector1">
              <a:avLst/>
            </a:prstGeom>
            <a:ln w="63500">
              <a:solidFill>
                <a:schemeClr val="tx1">
                  <a:lumMod val="50000"/>
                  <a:lumOff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899592" y="2492896"/>
              <a:ext cx="1191032" cy="369332"/>
            </a:xfrm>
            <a:prstGeom prst="rect">
              <a:avLst/>
            </a:prstGeom>
            <a:noFill/>
          </p:spPr>
          <p:txBody>
            <a:bodyPr wrap="none" rtlCol="0">
              <a:spAutoFit/>
            </a:bodyPr>
            <a:lstStyle/>
            <a:p>
              <a:r>
                <a:rPr lang="en-GB" i="1" dirty="0" smtClean="0"/>
                <a:t>Decorative</a:t>
              </a:r>
              <a:endParaRPr lang="en-GB" i="1" dirty="0"/>
            </a:p>
          </p:txBody>
        </p:sp>
        <p:sp>
          <p:nvSpPr>
            <p:cNvPr id="32" name="TextBox 31"/>
            <p:cNvSpPr txBox="1"/>
            <p:nvPr/>
          </p:nvSpPr>
          <p:spPr>
            <a:xfrm>
              <a:off x="6372200" y="2492896"/>
              <a:ext cx="1159485" cy="369332"/>
            </a:xfrm>
            <a:prstGeom prst="rect">
              <a:avLst/>
            </a:prstGeom>
            <a:noFill/>
          </p:spPr>
          <p:txBody>
            <a:bodyPr wrap="none" rtlCol="0">
              <a:spAutoFit/>
            </a:bodyPr>
            <a:lstStyle/>
            <a:p>
              <a:r>
                <a:rPr lang="en-GB" i="1" dirty="0" smtClean="0"/>
                <a:t>Functional</a:t>
              </a:r>
              <a:endParaRPr lang="en-GB" i="1" dirty="0"/>
            </a:p>
          </p:txBody>
        </p:sp>
      </p:grpSp>
      <p:pic>
        <p:nvPicPr>
          <p:cNvPr id="86018" name="Picture 2" descr="http://ecx.images-amazon.com/images/I/41sBdPYVn1L._BO2,204,203,200_PIsitb-sticker-arrow-click,TopRight,35,-76_SX385_SY500_CR,0,0,385,500_SH20_OU02_.jpg">
            <a:hlinkClick r:id="rId2"/>
          </p:cNvPr>
          <p:cNvPicPr>
            <a:picLocks noChangeAspect="1" noChangeArrowheads="1"/>
          </p:cNvPicPr>
          <p:nvPr/>
        </p:nvPicPr>
        <p:blipFill>
          <a:blip r:embed="rId3" cstate="print"/>
          <a:srcRect l="2741" t="13461" r="12282"/>
          <a:stretch>
            <a:fillRect/>
          </a:stretch>
        </p:blipFill>
        <p:spPr bwMode="auto">
          <a:xfrm>
            <a:off x="3347864" y="2060848"/>
            <a:ext cx="2232248" cy="2952328"/>
          </a:xfrm>
          <a:prstGeom prst="rect">
            <a:avLst/>
          </a:prstGeom>
          <a:noFill/>
        </p:spPr>
      </p:pic>
      <p:pic>
        <p:nvPicPr>
          <p:cNvPr id="33" name="Picture 32" descr="http://the-sra.org.uk/img/sralogo120x83.jpg"/>
          <p:cNvPicPr/>
          <p:nvPr/>
        </p:nvPicPr>
        <p:blipFill>
          <a:blip r:embed="rId4">
            <a:extLst>
              <a:ext uri="{28A0092B-C50C-407E-A947-70E740481C1C}">
                <a14:useLocalDpi xmlns:a14="http://schemas.microsoft.com/office/drawing/2010/main" val="0"/>
              </a:ext>
            </a:extLst>
          </a:blip>
          <a:srcRect/>
          <a:stretch>
            <a:fillRect/>
          </a:stretch>
        </p:blipFill>
        <p:spPr bwMode="auto">
          <a:xfrm>
            <a:off x="7436485" y="0"/>
            <a:ext cx="1707515" cy="1181100"/>
          </a:xfrm>
          <a:prstGeom prst="rect">
            <a:avLst/>
          </a:prstGeom>
          <a:noFill/>
          <a:ln>
            <a:noFill/>
          </a:ln>
        </p:spPr>
      </p:pic>
    </p:spTree>
    <p:extLst>
      <p:ext uri="{BB962C8B-B14F-4D97-AF65-F5344CB8AC3E}">
        <p14:creationId xmlns:p14="http://schemas.microsoft.com/office/powerpoint/2010/main" val="2986200783"/>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Data Visualisation is...</a:t>
            </a:r>
            <a:endParaRPr lang="en-GB" dirty="0"/>
          </a:p>
        </p:txBody>
      </p:sp>
      <p:sp>
        <p:nvSpPr>
          <p:cNvPr id="3" name="Content Placeholder 2"/>
          <p:cNvSpPr>
            <a:spLocks noGrp="1"/>
          </p:cNvSpPr>
          <p:nvPr>
            <p:ph idx="1"/>
          </p:nvPr>
        </p:nvSpPr>
        <p:spPr/>
        <p:txBody>
          <a:bodyPr>
            <a:normAutofit fontScale="92500"/>
          </a:bodyPr>
          <a:lstStyle/>
          <a:p>
            <a:pPr>
              <a:buNone/>
            </a:pPr>
            <a:r>
              <a:rPr lang="en-GB" dirty="0" smtClean="0"/>
              <a:t>... using quantitative (statistical) data as </a:t>
            </a:r>
            <a:r>
              <a:rPr lang="en-GB" i="1" dirty="0" smtClean="0"/>
              <a:t>instructions</a:t>
            </a:r>
            <a:r>
              <a:rPr lang="en-GB" dirty="0" smtClean="0"/>
              <a:t> for the production of images.</a:t>
            </a:r>
          </a:p>
          <a:p>
            <a:pPr>
              <a:buNone/>
            </a:pPr>
            <a:endParaRPr lang="en-GB" dirty="0" smtClean="0"/>
          </a:p>
          <a:p>
            <a:pPr>
              <a:buNone/>
            </a:pPr>
            <a:r>
              <a:rPr lang="en-GB" b="1" dirty="0" smtClean="0"/>
              <a:t>QUESTIONS</a:t>
            </a:r>
          </a:p>
          <a:p>
            <a:r>
              <a:rPr lang="en-GB" dirty="0" smtClean="0"/>
              <a:t>What data?</a:t>
            </a:r>
          </a:p>
          <a:p>
            <a:r>
              <a:rPr lang="en-GB" dirty="0" smtClean="0"/>
              <a:t>How are the data converted into instructions?</a:t>
            </a:r>
          </a:p>
          <a:p>
            <a:r>
              <a:rPr lang="en-GB" dirty="0" smtClean="0"/>
              <a:t>Who/what is being instructed?</a:t>
            </a:r>
          </a:p>
          <a:p>
            <a:r>
              <a:rPr lang="en-GB" dirty="0" smtClean="0"/>
              <a:t>What image?</a:t>
            </a:r>
          </a:p>
          <a:p>
            <a:pPr>
              <a:buNone/>
            </a:pPr>
            <a:endParaRPr lang="en-GB" dirty="0" smtClean="0"/>
          </a:p>
          <a:p>
            <a:pPr>
              <a:buNone/>
            </a:pPr>
            <a:endParaRPr lang="en-GB" dirty="0"/>
          </a:p>
        </p:txBody>
      </p:sp>
      <p:pic>
        <p:nvPicPr>
          <p:cNvPr id="4" name="Picture 3" descr="http://the-sra.org.uk/img/sralogo120x83.jpg"/>
          <p:cNvPicPr/>
          <p:nvPr/>
        </p:nvPicPr>
        <p:blipFill>
          <a:blip r:embed="rId2">
            <a:extLst>
              <a:ext uri="{28A0092B-C50C-407E-A947-70E740481C1C}">
                <a14:useLocalDpi xmlns:a14="http://schemas.microsoft.com/office/drawing/2010/main" val="0"/>
              </a:ext>
            </a:extLst>
          </a:blip>
          <a:srcRect/>
          <a:stretch>
            <a:fillRect/>
          </a:stretch>
        </p:blipFill>
        <p:spPr bwMode="auto">
          <a:xfrm>
            <a:off x="7436485" y="0"/>
            <a:ext cx="1707515" cy="1181100"/>
          </a:xfrm>
          <a:prstGeom prst="rect">
            <a:avLst/>
          </a:prstGeom>
          <a:noFill/>
          <a:ln>
            <a:noFill/>
          </a:ln>
        </p:spPr>
      </p:pic>
    </p:spTree>
    <p:extLst>
      <p:ext uri="{BB962C8B-B14F-4D97-AF65-F5344CB8AC3E}">
        <p14:creationId xmlns:p14="http://schemas.microsoft.com/office/powerpoint/2010/main" val="4022310760"/>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As an example...</a:t>
            </a:r>
            <a:endParaRPr lang="en-GB" dirty="0"/>
          </a:p>
        </p:txBody>
      </p:sp>
      <p:pic>
        <p:nvPicPr>
          <p:cNvPr id="84994" name="Picture 2" descr="An external file that holds a picture, illustration, etc.&#10;Object name is bjpg54-899S1.jpg"/>
          <p:cNvPicPr>
            <a:picLocks noChangeAspect="1" noChangeArrowheads="1"/>
          </p:cNvPicPr>
          <p:nvPr/>
        </p:nvPicPr>
        <p:blipFill>
          <a:blip r:embed="rId2" cstate="print"/>
          <a:srcRect b="33665"/>
          <a:stretch>
            <a:fillRect/>
          </a:stretch>
        </p:blipFill>
        <p:spPr bwMode="auto">
          <a:xfrm>
            <a:off x="4283968" y="1844824"/>
            <a:ext cx="4600575" cy="4176464"/>
          </a:xfrm>
          <a:prstGeom prst="rect">
            <a:avLst/>
          </a:prstGeom>
          <a:noFill/>
        </p:spPr>
      </p:pic>
      <p:sp>
        <p:nvSpPr>
          <p:cNvPr id="5" name="Rectangle 4"/>
          <p:cNvSpPr/>
          <p:nvPr/>
        </p:nvSpPr>
        <p:spPr>
          <a:xfrm>
            <a:off x="395536" y="2564904"/>
            <a:ext cx="3600400" cy="707886"/>
          </a:xfrm>
          <a:prstGeom prst="rect">
            <a:avLst/>
          </a:prstGeom>
        </p:spPr>
        <p:txBody>
          <a:bodyPr wrap="square">
            <a:spAutoFit/>
          </a:bodyPr>
          <a:lstStyle/>
          <a:p>
            <a:pPr>
              <a:buNone/>
            </a:pPr>
            <a:r>
              <a:rPr lang="en-GB" sz="2000" dirty="0" smtClean="0"/>
              <a:t>How many </a:t>
            </a:r>
            <a:r>
              <a:rPr lang="en-GB" sz="2000" i="1" dirty="0" smtClean="0"/>
              <a:t>dimensions </a:t>
            </a:r>
            <a:r>
              <a:rPr lang="en-GB" sz="2000" dirty="0" smtClean="0"/>
              <a:t>does this visualisation have</a:t>
            </a:r>
            <a:r>
              <a:rPr lang="en-GB" sz="2000" i="1" dirty="0" smtClean="0"/>
              <a:t>?</a:t>
            </a:r>
            <a:endParaRPr lang="en-GB" sz="2000" dirty="0" smtClean="0"/>
          </a:p>
        </p:txBody>
      </p:sp>
      <p:sp>
        <p:nvSpPr>
          <p:cNvPr id="6" name="Rectangle 5"/>
          <p:cNvSpPr/>
          <p:nvPr/>
        </p:nvSpPr>
        <p:spPr>
          <a:xfrm>
            <a:off x="395536" y="1772816"/>
            <a:ext cx="3744416" cy="707886"/>
          </a:xfrm>
          <a:prstGeom prst="rect">
            <a:avLst/>
          </a:prstGeom>
        </p:spPr>
        <p:txBody>
          <a:bodyPr wrap="square">
            <a:spAutoFit/>
          </a:bodyPr>
          <a:lstStyle/>
          <a:p>
            <a:pPr>
              <a:buNone/>
            </a:pPr>
            <a:r>
              <a:rPr lang="en-GB" sz="2000" dirty="0" smtClean="0"/>
              <a:t>How are data being converted into instructions here?</a:t>
            </a:r>
          </a:p>
        </p:txBody>
      </p:sp>
      <p:pic>
        <p:nvPicPr>
          <p:cNvPr id="7" name="Picture 6" descr="http://the-sra.org.uk/img/sralogo120x83.jpg"/>
          <p:cNvPicPr/>
          <p:nvPr/>
        </p:nvPicPr>
        <p:blipFill>
          <a:blip r:embed="rId3">
            <a:extLst>
              <a:ext uri="{28A0092B-C50C-407E-A947-70E740481C1C}">
                <a14:useLocalDpi xmlns:a14="http://schemas.microsoft.com/office/drawing/2010/main" val="0"/>
              </a:ext>
            </a:extLst>
          </a:blip>
          <a:srcRect/>
          <a:stretch>
            <a:fillRect/>
          </a:stretch>
        </p:blipFill>
        <p:spPr bwMode="auto">
          <a:xfrm>
            <a:off x="7436485" y="0"/>
            <a:ext cx="1707515" cy="1181100"/>
          </a:xfrm>
          <a:prstGeom prst="rect">
            <a:avLst/>
          </a:prstGeom>
          <a:noFill/>
          <a:ln>
            <a:noFill/>
          </a:ln>
        </p:spPr>
      </p:pic>
    </p:spTree>
    <p:extLst>
      <p:ext uri="{BB962C8B-B14F-4D97-AF65-F5344CB8AC3E}">
        <p14:creationId xmlns:p14="http://schemas.microsoft.com/office/powerpoint/2010/main" val="2897710722"/>
      </p:ext>
    </p:extLst>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As an example...</a:t>
            </a:r>
            <a:endParaRPr lang="en-GB" dirty="0"/>
          </a:p>
        </p:txBody>
      </p:sp>
      <p:pic>
        <p:nvPicPr>
          <p:cNvPr id="84994" name="Picture 2" descr="An external file that holds a picture, illustration, etc.&#10;Object name is bjpg54-899S1.jpg">
            <a:hlinkClick r:id="rId2"/>
          </p:cNvPr>
          <p:cNvPicPr>
            <a:picLocks noChangeAspect="1" noChangeArrowheads="1"/>
          </p:cNvPicPr>
          <p:nvPr/>
        </p:nvPicPr>
        <p:blipFill>
          <a:blip r:embed="rId3" cstate="print"/>
          <a:srcRect b="33665"/>
          <a:stretch>
            <a:fillRect/>
          </a:stretch>
        </p:blipFill>
        <p:spPr bwMode="auto">
          <a:xfrm>
            <a:off x="4283968" y="1844824"/>
            <a:ext cx="4600575" cy="4176464"/>
          </a:xfrm>
          <a:prstGeom prst="rect">
            <a:avLst/>
          </a:prstGeom>
          <a:noFill/>
        </p:spPr>
      </p:pic>
      <p:sp>
        <p:nvSpPr>
          <p:cNvPr id="5" name="Rectangle 4"/>
          <p:cNvSpPr/>
          <p:nvPr/>
        </p:nvSpPr>
        <p:spPr>
          <a:xfrm>
            <a:off x="395536" y="2564904"/>
            <a:ext cx="3744416" cy="707886"/>
          </a:xfrm>
          <a:prstGeom prst="rect">
            <a:avLst/>
          </a:prstGeom>
        </p:spPr>
        <p:txBody>
          <a:bodyPr wrap="square">
            <a:spAutoFit/>
          </a:bodyPr>
          <a:lstStyle/>
          <a:p>
            <a:pPr>
              <a:buNone/>
            </a:pPr>
            <a:r>
              <a:rPr lang="en-GB" sz="2000" dirty="0" smtClean="0"/>
              <a:t>How many </a:t>
            </a:r>
            <a:r>
              <a:rPr lang="en-GB" sz="2000" i="1" dirty="0" smtClean="0"/>
              <a:t>dimensions </a:t>
            </a:r>
            <a:r>
              <a:rPr lang="en-GB" sz="2000" dirty="0" smtClean="0"/>
              <a:t>does this visualisation have</a:t>
            </a:r>
            <a:r>
              <a:rPr lang="en-GB" sz="2000" i="1" dirty="0" smtClean="0"/>
              <a:t>?</a:t>
            </a:r>
            <a:endParaRPr lang="en-GB" sz="2000" dirty="0" smtClean="0"/>
          </a:p>
        </p:txBody>
      </p:sp>
      <p:sp>
        <p:nvSpPr>
          <p:cNvPr id="6" name="Rectangle 5"/>
          <p:cNvSpPr/>
          <p:nvPr/>
        </p:nvSpPr>
        <p:spPr>
          <a:xfrm>
            <a:off x="395536" y="1772816"/>
            <a:ext cx="3744416" cy="707886"/>
          </a:xfrm>
          <a:prstGeom prst="rect">
            <a:avLst/>
          </a:prstGeom>
        </p:spPr>
        <p:txBody>
          <a:bodyPr wrap="square">
            <a:spAutoFit/>
          </a:bodyPr>
          <a:lstStyle/>
          <a:p>
            <a:pPr>
              <a:buNone/>
            </a:pPr>
            <a:r>
              <a:rPr lang="en-GB" sz="2000" dirty="0" smtClean="0"/>
              <a:t>How are data being converted into instructions here?</a:t>
            </a:r>
          </a:p>
        </p:txBody>
      </p:sp>
      <p:pic>
        <p:nvPicPr>
          <p:cNvPr id="288770" name="Picture 2" descr="An external file that holds a picture, illustration, etc.&#10;Object name is bjpg54-899S1.jpg"/>
          <p:cNvPicPr>
            <a:picLocks noChangeAspect="1" noChangeArrowheads="1"/>
          </p:cNvPicPr>
          <p:nvPr/>
        </p:nvPicPr>
        <p:blipFill>
          <a:blip r:embed="rId3" cstate="print"/>
          <a:srcRect t="65797"/>
          <a:stretch>
            <a:fillRect/>
          </a:stretch>
        </p:blipFill>
        <p:spPr bwMode="auto">
          <a:xfrm>
            <a:off x="395536" y="4293096"/>
            <a:ext cx="3692075" cy="1728192"/>
          </a:xfrm>
          <a:prstGeom prst="rect">
            <a:avLst/>
          </a:prstGeom>
          <a:noFill/>
        </p:spPr>
      </p:pic>
      <p:sp>
        <p:nvSpPr>
          <p:cNvPr id="7" name="Rectangle 6"/>
          <p:cNvSpPr/>
          <p:nvPr/>
        </p:nvSpPr>
        <p:spPr>
          <a:xfrm>
            <a:off x="323528" y="6093296"/>
            <a:ext cx="8640960" cy="646331"/>
          </a:xfrm>
          <a:prstGeom prst="rect">
            <a:avLst/>
          </a:prstGeom>
        </p:spPr>
        <p:txBody>
          <a:bodyPr wrap="square">
            <a:spAutoFit/>
          </a:bodyPr>
          <a:lstStyle/>
          <a:p>
            <a:pPr>
              <a:buNone/>
            </a:pPr>
            <a:r>
              <a:rPr lang="en-GB" dirty="0" smtClean="0"/>
              <a:t>Shaw M &amp; Dorling D (2004) “Who cares in England and Wales? The Positive Care Law: cross-sectional study” </a:t>
            </a:r>
            <a:r>
              <a:rPr lang="en-GB" i="1" dirty="0" smtClean="0"/>
              <a:t>British Journal of General Practice, </a:t>
            </a:r>
            <a:r>
              <a:rPr lang="en-GB" dirty="0" smtClean="0"/>
              <a:t>54 (509): 899-903</a:t>
            </a:r>
          </a:p>
        </p:txBody>
      </p:sp>
      <p:pic>
        <p:nvPicPr>
          <p:cNvPr id="8" name="Picture 7" descr="http://the-sra.org.uk/img/sralogo120x83.jpg"/>
          <p:cNvPicPr/>
          <p:nvPr/>
        </p:nvPicPr>
        <p:blipFill>
          <a:blip r:embed="rId4">
            <a:extLst>
              <a:ext uri="{28A0092B-C50C-407E-A947-70E740481C1C}">
                <a14:useLocalDpi xmlns:a14="http://schemas.microsoft.com/office/drawing/2010/main" val="0"/>
              </a:ext>
            </a:extLst>
          </a:blip>
          <a:srcRect/>
          <a:stretch>
            <a:fillRect/>
          </a:stretch>
        </p:blipFill>
        <p:spPr bwMode="auto">
          <a:xfrm>
            <a:off x="7436485" y="0"/>
            <a:ext cx="1707515" cy="1181100"/>
          </a:xfrm>
          <a:prstGeom prst="rect">
            <a:avLst/>
          </a:prstGeom>
          <a:noFill/>
          <a:ln>
            <a:noFill/>
          </a:ln>
        </p:spPr>
      </p:pic>
    </p:spTree>
    <p:extLst>
      <p:ext uri="{BB962C8B-B14F-4D97-AF65-F5344CB8AC3E}">
        <p14:creationId xmlns:p14="http://schemas.microsoft.com/office/powerpoint/2010/main" val="1180780478"/>
      </p:ext>
    </p:extLst>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Data Visualisation as Box Wiring</a:t>
            </a:r>
            <a:endParaRPr lang="en-GB" dirty="0"/>
          </a:p>
        </p:txBody>
      </p:sp>
      <p:graphicFrame>
        <p:nvGraphicFramePr>
          <p:cNvPr id="11" name="Content Placeholder 10"/>
          <p:cNvGraphicFramePr>
            <a:graphicFrameLocks noGrp="1"/>
          </p:cNvGraphicFramePr>
          <p:nvPr>
            <p:ph idx="1"/>
            <p:extLst>
              <p:ext uri="{D42A27DB-BD31-4B8C-83A1-F6EECF244321}">
                <p14:modId xmlns:p14="http://schemas.microsoft.com/office/powerpoint/2010/main" val="1033863079"/>
              </p:ext>
            </p:extLst>
          </p:nvPr>
        </p:nvGraphicFramePr>
        <p:xfrm>
          <a:off x="1907704" y="3140968"/>
          <a:ext cx="5407660" cy="1463040"/>
        </p:xfrm>
        <a:graphic>
          <a:graphicData uri="http://schemas.openxmlformats.org/drawingml/2006/table">
            <a:tbl>
              <a:tblPr firstRow="1" firstCol="1" bandRow="1"/>
              <a:tblGrid>
                <a:gridCol w="1802130"/>
                <a:gridCol w="1687195"/>
                <a:gridCol w="1918335"/>
              </a:tblGrid>
              <a:tr h="0">
                <a:tc>
                  <a:txBody>
                    <a:bodyPr/>
                    <a:lstStyle/>
                    <a:p>
                      <a:pPr>
                        <a:spcAft>
                          <a:spcPts val="0"/>
                        </a:spcAft>
                      </a:pPr>
                      <a:r>
                        <a:rPr lang="en-US" sz="1200" b="1">
                          <a:effectLst/>
                          <a:latin typeface="Cambria"/>
                          <a:ea typeface="MS Mincho"/>
                          <a:cs typeface="Times New Roman"/>
                        </a:rPr>
                        <a:t>Data Variable</a:t>
                      </a:r>
                      <a:endParaRPr lang="en-GB" sz="1200">
                        <a:effectLst/>
                        <a:latin typeface="Cambria"/>
                        <a:ea typeface="MS Mincho"/>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5">
                  <a:txBody>
                    <a:bodyPr/>
                    <a:lstStyle/>
                    <a:p>
                      <a:pPr>
                        <a:spcAft>
                          <a:spcPts val="0"/>
                        </a:spcAft>
                      </a:pPr>
                      <a:r>
                        <a:rPr lang="en-US" sz="1200">
                          <a:effectLst/>
                          <a:latin typeface="Cambria"/>
                          <a:ea typeface="MS Mincho"/>
                          <a:cs typeface="Times New Roman"/>
                        </a:rPr>
                        <a:t> </a:t>
                      </a:r>
                      <a:endParaRPr lang="en-GB" sz="1200">
                        <a:effectLst/>
                        <a:latin typeface="Cambria"/>
                        <a:ea typeface="MS Mincho"/>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200" b="1">
                          <a:effectLst/>
                          <a:latin typeface="Cambria"/>
                          <a:ea typeface="MS Mincho"/>
                          <a:cs typeface="Times New Roman"/>
                        </a:rPr>
                        <a:t>Graphical Aesthetic</a:t>
                      </a:r>
                      <a:endParaRPr lang="en-GB" sz="1200">
                        <a:effectLst/>
                        <a:latin typeface="Cambria"/>
                        <a:ea typeface="MS Mincho"/>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a:spcAft>
                          <a:spcPts val="0"/>
                        </a:spcAft>
                      </a:pPr>
                      <a:r>
                        <a:rPr lang="en-US" sz="1200">
                          <a:effectLst/>
                          <a:latin typeface="Cambria"/>
                          <a:ea typeface="MS Mincho"/>
                          <a:cs typeface="Times New Roman"/>
                        </a:rPr>
                        <a:t>% of population providing free care</a:t>
                      </a:r>
                      <a:endParaRPr lang="en-GB" sz="1200">
                        <a:effectLst/>
                        <a:latin typeface="Cambria"/>
                        <a:ea typeface="MS Mincho"/>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en-GB"/>
                    </a:p>
                  </a:txBody>
                  <a:tcPr/>
                </a:tc>
                <a:tc>
                  <a:txBody>
                    <a:bodyPr/>
                    <a:lstStyle/>
                    <a:p>
                      <a:pPr>
                        <a:spcAft>
                          <a:spcPts val="0"/>
                        </a:spcAft>
                      </a:pPr>
                      <a:r>
                        <a:rPr lang="en-US" sz="1200">
                          <a:effectLst/>
                          <a:latin typeface="Cambria"/>
                          <a:ea typeface="MS Mincho"/>
                          <a:cs typeface="Times New Roman"/>
                        </a:rPr>
                        <a:t>Position along horizontal axis</a:t>
                      </a:r>
                      <a:endParaRPr lang="en-GB" sz="1200">
                        <a:effectLst/>
                        <a:latin typeface="Cambria"/>
                        <a:ea typeface="MS Mincho"/>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a:spcAft>
                          <a:spcPts val="0"/>
                        </a:spcAft>
                      </a:pPr>
                      <a:r>
                        <a:rPr lang="en-US" sz="1200">
                          <a:effectLst/>
                          <a:latin typeface="Cambria"/>
                          <a:ea typeface="MS Mincho"/>
                          <a:cs typeface="Times New Roman"/>
                        </a:rPr>
                        <a:t>% of population with health needs</a:t>
                      </a:r>
                      <a:endParaRPr lang="en-GB" sz="1200">
                        <a:effectLst/>
                        <a:latin typeface="Cambria"/>
                        <a:ea typeface="MS Mincho"/>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en-GB"/>
                    </a:p>
                  </a:txBody>
                  <a:tcPr/>
                </a:tc>
                <a:tc>
                  <a:txBody>
                    <a:bodyPr/>
                    <a:lstStyle/>
                    <a:p>
                      <a:pPr>
                        <a:spcAft>
                          <a:spcPts val="0"/>
                        </a:spcAft>
                      </a:pPr>
                      <a:r>
                        <a:rPr lang="en-US" sz="1200">
                          <a:effectLst/>
                          <a:latin typeface="Cambria"/>
                          <a:ea typeface="MS Mincho"/>
                          <a:cs typeface="Times New Roman"/>
                        </a:rPr>
                        <a:t>Position along vertical axis</a:t>
                      </a:r>
                      <a:endParaRPr lang="en-GB" sz="1200">
                        <a:effectLst/>
                        <a:latin typeface="Cambria"/>
                        <a:ea typeface="MS Mincho"/>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a:spcAft>
                          <a:spcPts val="0"/>
                        </a:spcAft>
                      </a:pPr>
                      <a:r>
                        <a:rPr lang="en-US" sz="1200">
                          <a:effectLst/>
                          <a:latin typeface="Cambria"/>
                          <a:ea typeface="MS Mincho"/>
                          <a:cs typeface="Times New Roman"/>
                        </a:rPr>
                        <a:t>Areal unit population</a:t>
                      </a:r>
                      <a:endParaRPr lang="en-GB" sz="1200">
                        <a:effectLst/>
                        <a:latin typeface="Cambria"/>
                        <a:ea typeface="MS Mincho"/>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en-GB"/>
                    </a:p>
                  </a:txBody>
                  <a:tcPr/>
                </a:tc>
                <a:tc>
                  <a:txBody>
                    <a:bodyPr/>
                    <a:lstStyle/>
                    <a:p>
                      <a:pPr>
                        <a:spcAft>
                          <a:spcPts val="0"/>
                        </a:spcAft>
                      </a:pPr>
                      <a:r>
                        <a:rPr lang="en-US" sz="1200">
                          <a:effectLst/>
                          <a:latin typeface="Cambria"/>
                          <a:ea typeface="MS Mincho"/>
                          <a:cs typeface="Times New Roman"/>
                        </a:rPr>
                        <a:t>Size of bubble</a:t>
                      </a:r>
                      <a:endParaRPr lang="en-GB" sz="1200">
                        <a:effectLst/>
                        <a:latin typeface="Cambria"/>
                        <a:ea typeface="MS Mincho"/>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a:spcAft>
                          <a:spcPts val="0"/>
                        </a:spcAft>
                      </a:pPr>
                      <a:r>
                        <a:rPr lang="en-US" sz="1200">
                          <a:effectLst/>
                          <a:latin typeface="Cambria"/>
                          <a:ea typeface="MS Mincho"/>
                          <a:cs typeface="Times New Roman"/>
                        </a:rPr>
                        <a:t>Geographical location (North or south)</a:t>
                      </a:r>
                      <a:endParaRPr lang="en-GB" sz="1200">
                        <a:effectLst/>
                        <a:latin typeface="Cambria"/>
                        <a:ea typeface="MS Mincho"/>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en-GB"/>
                    </a:p>
                  </a:txBody>
                  <a:tcPr/>
                </a:tc>
                <a:tc>
                  <a:txBody>
                    <a:bodyPr/>
                    <a:lstStyle/>
                    <a:p>
                      <a:pPr>
                        <a:spcAft>
                          <a:spcPts val="0"/>
                        </a:spcAft>
                      </a:pPr>
                      <a:r>
                        <a:rPr lang="en-US" sz="1200" dirty="0" err="1">
                          <a:effectLst/>
                          <a:latin typeface="Cambria"/>
                          <a:ea typeface="MS Mincho"/>
                          <a:cs typeface="Times New Roman"/>
                        </a:rPr>
                        <a:t>Colour</a:t>
                      </a:r>
                      <a:r>
                        <a:rPr lang="en-US" sz="1200" dirty="0">
                          <a:effectLst/>
                          <a:latin typeface="Cambria"/>
                          <a:ea typeface="MS Mincho"/>
                          <a:cs typeface="Times New Roman"/>
                        </a:rPr>
                        <a:t> of bubble</a:t>
                      </a:r>
                      <a:endParaRPr lang="en-GB" sz="1200" dirty="0">
                        <a:effectLst/>
                        <a:latin typeface="Cambria"/>
                        <a:ea typeface="MS Mincho"/>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pic>
        <p:nvPicPr>
          <p:cNvPr id="4" name="Picture 3" descr="http://the-sra.org.uk/img/sralogo120x83.jpg"/>
          <p:cNvPicPr/>
          <p:nvPr/>
        </p:nvPicPr>
        <p:blipFill>
          <a:blip r:embed="rId2">
            <a:extLst>
              <a:ext uri="{28A0092B-C50C-407E-A947-70E740481C1C}">
                <a14:useLocalDpi xmlns:a14="http://schemas.microsoft.com/office/drawing/2010/main" val="0"/>
              </a:ext>
            </a:extLst>
          </a:blip>
          <a:srcRect/>
          <a:stretch>
            <a:fillRect/>
          </a:stretch>
        </p:blipFill>
        <p:spPr bwMode="auto">
          <a:xfrm>
            <a:off x="7436485" y="0"/>
            <a:ext cx="1707515" cy="1181100"/>
          </a:xfrm>
          <a:prstGeom prst="rect">
            <a:avLst/>
          </a:prstGeom>
          <a:noFill/>
          <a:ln>
            <a:noFill/>
          </a:ln>
        </p:spPr>
      </p:pic>
    </p:spTree>
    <p:extLst>
      <p:ext uri="{BB962C8B-B14F-4D97-AF65-F5344CB8AC3E}">
        <p14:creationId xmlns:p14="http://schemas.microsoft.com/office/powerpoint/2010/main" val="2146321421"/>
      </p:ext>
    </p:extLst>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Data Visualisation as Box Wiring</a:t>
            </a:r>
            <a:endParaRPr lang="en-GB" dirty="0"/>
          </a:p>
        </p:txBody>
      </p:sp>
      <p:graphicFrame>
        <p:nvGraphicFramePr>
          <p:cNvPr id="11" name="Content Placeholder 10"/>
          <p:cNvGraphicFramePr>
            <a:graphicFrameLocks noGrp="1"/>
          </p:cNvGraphicFramePr>
          <p:nvPr>
            <p:ph idx="1"/>
            <p:extLst>
              <p:ext uri="{D42A27DB-BD31-4B8C-83A1-F6EECF244321}">
                <p14:modId xmlns:p14="http://schemas.microsoft.com/office/powerpoint/2010/main" val="249182379"/>
              </p:ext>
            </p:extLst>
          </p:nvPr>
        </p:nvGraphicFramePr>
        <p:xfrm>
          <a:off x="1907704" y="3140968"/>
          <a:ext cx="5407660" cy="1463040"/>
        </p:xfrm>
        <a:graphic>
          <a:graphicData uri="http://schemas.openxmlformats.org/drawingml/2006/table">
            <a:tbl>
              <a:tblPr firstRow="1" firstCol="1" bandRow="1"/>
              <a:tblGrid>
                <a:gridCol w="1802130"/>
                <a:gridCol w="1687195"/>
                <a:gridCol w="1918335"/>
              </a:tblGrid>
              <a:tr h="0">
                <a:tc>
                  <a:txBody>
                    <a:bodyPr/>
                    <a:lstStyle/>
                    <a:p>
                      <a:pPr>
                        <a:spcAft>
                          <a:spcPts val="0"/>
                        </a:spcAft>
                      </a:pPr>
                      <a:r>
                        <a:rPr lang="en-US" sz="1200" b="1">
                          <a:effectLst/>
                          <a:latin typeface="Cambria"/>
                          <a:ea typeface="MS Mincho"/>
                          <a:cs typeface="Times New Roman"/>
                        </a:rPr>
                        <a:t>Data Variable</a:t>
                      </a:r>
                      <a:endParaRPr lang="en-GB" sz="1200">
                        <a:effectLst/>
                        <a:latin typeface="Cambria"/>
                        <a:ea typeface="MS Mincho"/>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5">
                  <a:txBody>
                    <a:bodyPr/>
                    <a:lstStyle/>
                    <a:p>
                      <a:pPr>
                        <a:spcAft>
                          <a:spcPts val="0"/>
                        </a:spcAft>
                      </a:pPr>
                      <a:r>
                        <a:rPr lang="en-US" sz="1200">
                          <a:effectLst/>
                          <a:latin typeface="Cambria"/>
                          <a:ea typeface="MS Mincho"/>
                          <a:cs typeface="Times New Roman"/>
                        </a:rPr>
                        <a:t> </a:t>
                      </a:r>
                      <a:endParaRPr lang="en-GB" sz="1200">
                        <a:effectLst/>
                        <a:latin typeface="Cambria"/>
                        <a:ea typeface="MS Mincho"/>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200" b="1">
                          <a:effectLst/>
                          <a:latin typeface="Cambria"/>
                          <a:ea typeface="MS Mincho"/>
                          <a:cs typeface="Times New Roman"/>
                        </a:rPr>
                        <a:t>Graphical Aesthetic</a:t>
                      </a:r>
                      <a:endParaRPr lang="en-GB" sz="1200">
                        <a:effectLst/>
                        <a:latin typeface="Cambria"/>
                        <a:ea typeface="MS Mincho"/>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a:spcAft>
                          <a:spcPts val="0"/>
                        </a:spcAft>
                      </a:pPr>
                      <a:r>
                        <a:rPr lang="en-US" sz="1200">
                          <a:effectLst/>
                          <a:latin typeface="Cambria"/>
                          <a:ea typeface="MS Mincho"/>
                          <a:cs typeface="Times New Roman"/>
                        </a:rPr>
                        <a:t>% of population providing free care</a:t>
                      </a:r>
                      <a:endParaRPr lang="en-GB" sz="1200">
                        <a:effectLst/>
                        <a:latin typeface="Cambria"/>
                        <a:ea typeface="MS Mincho"/>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en-GB"/>
                    </a:p>
                  </a:txBody>
                  <a:tcPr/>
                </a:tc>
                <a:tc>
                  <a:txBody>
                    <a:bodyPr/>
                    <a:lstStyle/>
                    <a:p>
                      <a:pPr>
                        <a:spcAft>
                          <a:spcPts val="0"/>
                        </a:spcAft>
                      </a:pPr>
                      <a:r>
                        <a:rPr lang="en-US" sz="1200">
                          <a:effectLst/>
                          <a:latin typeface="Cambria"/>
                          <a:ea typeface="MS Mincho"/>
                          <a:cs typeface="Times New Roman"/>
                        </a:rPr>
                        <a:t>Position along horizontal axis</a:t>
                      </a:r>
                      <a:endParaRPr lang="en-GB" sz="1200">
                        <a:effectLst/>
                        <a:latin typeface="Cambria"/>
                        <a:ea typeface="MS Mincho"/>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a:spcAft>
                          <a:spcPts val="0"/>
                        </a:spcAft>
                      </a:pPr>
                      <a:r>
                        <a:rPr lang="en-US" sz="1200">
                          <a:effectLst/>
                          <a:latin typeface="Cambria"/>
                          <a:ea typeface="MS Mincho"/>
                          <a:cs typeface="Times New Roman"/>
                        </a:rPr>
                        <a:t>% of population with health needs</a:t>
                      </a:r>
                      <a:endParaRPr lang="en-GB" sz="1200">
                        <a:effectLst/>
                        <a:latin typeface="Cambria"/>
                        <a:ea typeface="MS Mincho"/>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en-GB"/>
                    </a:p>
                  </a:txBody>
                  <a:tcPr/>
                </a:tc>
                <a:tc>
                  <a:txBody>
                    <a:bodyPr/>
                    <a:lstStyle/>
                    <a:p>
                      <a:pPr>
                        <a:spcAft>
                          <a:spcPts val="0"/>
                        </a:spcAft>
                      </a:pPr>
                      <a:r>
                        <a:rPr lang="en-US" sz="1200">
                          <a:effectLst/>
                          <a:latin typeface="Cambria"/>
                          <a:ea typeface="MS Mincho"/>
                          <a:cs typeface="Times New Roman"/>
                        </a:rPr>
                        <a:t>Position along vertical axis</a:t>
                      </a:r>
                      <a:endParaRPr lang="en-GB" sz="1200">
                        <a:effectLst/>
                        <a:latin typeface="Cambria"/>
                        <a:ea typeface="MS Mincho"/>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a:spcAft>
                          <a:spcPts val="0"/>
                        </a:spcAft>
                      </a:pPr>
                      <a:r>
                        <a:rPr lang="en-US" sz="1200">
                          <a:effectLst/>
                          <a:latin typeface="Cambria"/>
                          <a:ea typeface="MS Mincho"/>
                          <a:cs typeface="Times New Roman"/>
                        </a:rPr>
                        <a:t>Areal unit population</a:t>
                      </a:r>
                      <a:endParaRPr lang="en-GB" sz="1200">
                        <a:effectLst/>
                        <a:latin typeface="Cambria"/>
                        <a:ea typeface="MS Mincho"/>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en-GB"/>
                    </a:p>
                  </a:txBody>
                  <a:tcPr/>
                </a:tc>
                <a:tc>
                  <a:txBody>
                    <a:bodyPr/>
                    <a:lstStyle/>
                    <a:p>
                      <a:pPr>
                        <a:spcAft>
                          <a:spcPts val="0"/>
                        </a:spcAft>
                      </a:pPr>
                      <a:r>
                        <a:rPr lang="en-US" sz="1200">
                          <a:effectLst/>
                          <a:latin typeface="Cambria"/>
                          <a:ea typeface="MS Mincho"/>
                          <a:cs typeface="Times New Roman"/>
                        </a:rPr>
                        <a:t>Size of bubble</a:t>
                      </a:r>
                      <a:endParaRPr lang="en-GB" sz="1200">
                        <a:effectLst/>
                        <a:latin typeface="Cambria"/>
                        <a:ea typeface="MS Mincho"/>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a:spcAft>
                          <a:spcPts val="0"/>
                        </a:spcAft>
                      </a:pPr>
                      <a:r>
                        <a:rPr lang="en-US" sz="1200">
                          <a:effectLst/>
                          <a:latin typeface="Cambria"/>
                          <a:ea typeface="MS Mincho"/>
                          <a:cs typeface="Times New Roman"/>
                        </a:rPr>
                        <a:t>Geographical location (North or south)</a:t>
                      </a:r>
                      <a:endParaRPr lang="en-GB" sz="1200">
                        <a:effectLst/>
                        <a:latin typeface="Cambria"/>
                        <a:ea typeface="MS Mincho"/>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en-GB"/>
                    </a:p>
                  </a:txBody>
                  <a:tcPr/>
                </a:tc>
                <a:tc>
                  <a:txBody>
                    <a:bodyPr/>
                    <a:lstStyle/>
                    <a:p>
                      <a:pPr>
                        <a:spcAft>
                          <a:spcPts val="0"/>
                        </a:spcAft>
                      </a:pPr>
                      <a:r>
                        <a:rPr lang="en-US" sz="1200" dirty="0" err="1">
                          <a:effectLst/>
                          <a:latin typeface="Cambria"/>
                          <a:ea typeface="MS Mincho"/>
                          <a:cs typeface="Times New Roman"/>
                        </a:rPr>
                        <a:t>Colour</a:t>
                      </a:r>
                      <a:r>
                        <a:rPr lang="en-US" sz="1200" dirty="0">
                          <a:effectLst/>
                          <a:latin typeface="Cambria"/>
                          <a:ea typeface="MS Mincho"/>
                          <a:cs typeface="Times New Roman"/>
                        </a:rPr>
                        <a:t> of bubble</a:t>
                      </a:r>
                      <a:endParaRPr lang="en-GB" sz="1200" dirty="0">
                        <a:effectLst/>
                        <a:latin typeface="Cambria"/>
                        <a:ea typeface="MS Mincho"/>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cxnSp>
        <p:nvCxnSpPr>
          <p:cNvPr id="4" name="Straight Connector 3"/>
          <p:cNvCxnSpPr/>
          <p:nvPr/>
        </p:nvCxnSpPr>
        <p:spPr>
          <a:xfrm>
            <a:off x="3735773" y="3501131"/>
            <a:ext cx="1676400" cy="342900"/>
          </a:xfrm>
          <a:prstGeom prst="line">
            <a:avLst/>
          </a:prstGeom>
          <a:ln>
            <a:solidFill>
              <a:schemeClr val="tx2"/>
            </a:solidFill>
          </a:ln>
        </p:spPr>
        <p:style>
          <a:lnRef idx="2">
            <a:schemeClr val="accent1"/>
          </a:lnRef>
          <a:fillRef idx="0">
            <a:schemeClr val="accent1"/>
          </a:fillRef>
          <a:effectRef idx="1">
            <a:schemeClr val="accent1"/>
          </a:effectRef>
          <a:fontRef idx="minor">
            <a:schemeClr val="tx1"/>
          </a:fontRef>
        </p:style>
      </p:cxnSp>
      <p:cxnSp>
        <p:nvCxnSpPr>
          <p:cNvPr id="5" name="Straight Connector 4"/>
          <p:cNvCxnSpPr/>
          <p:nvPr/>
        </p:nvCxnSpPr>
        <p:spPr>
          <a:xfrm flipV="1">
            <a:off x="3733800" y="3543300"/>
            <a:ext cx="1676400" cy="342900"/>
          </a:xfrm>
          <a:prstGeom prst="line">
            <a:avLst/>
          </a:prstGeom>
          <a:ln>
            <a:solidFill>
              <a:schemeClr val="tx2"/>
            </a:solidFill>
          </a:ln>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p:nvCxnSpPr>
        <p:spPr>
          <a:xfrm>
            <a:off x="3733800" y="4149080"/>
            <a:ext cx="1676400" cy="0"/>
          </a:xfrm>
          <a:prstGeom prst="line">
            <a:avLst/>
          </a:prstGeom>
          <a:ln>
            <a:solidFill>
              <a:schemeClr val="tx2"/>
            </a:solidFill>
          </a:ln>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a:off x="3733800" y="4437112"/>
            <a:ext cx="1676400" cy="0"/>
          </a:xfrm>
          <a:prstGeom prst="line">
            <a:avLst/>
          </a:prstGeom>
          <a:ln>
            <a:solidFill>
              <a:schemeClr val="tx2"/>
            </a:solidFill>
          </a:ln>
        </p:spPr>
        <p:style>
          <a:lnRef idx="2">
            <a:schemeClr val="accent1"/>
          </a:lnRef>
          <a:fillRef idx="0">
            <a:schemeClr val="accent1"/>
          </a:fillRef>
          <a:effectRef idx="1">
            <a:schemeClr val="accent1"/>
          </a:effectRef>
          <a:fontRef idx="minor">
            <a:schemeClr val="tx1"/>
          </a:fontRef>
        </p:style>
      </p:cxnSp>
      <p:pic>
        <p:nvPicPr>
          <p:cNvPr id="8" name="Picture 7" descr="http://the-sra.org.uk/img/sralogo120x83.jpg"/>
          <p:cNvPicPr/>
          <p:nvPr/>
        </p:nvPicPr>
        <p:blipFill>
          <a:blip r:embed="rId2">
            <a:extLst>
              <a:ext uri="{28A0092B-C50C-407E-A947-70E740481C1C}">
                <a14:useLocalDpi xmlns:a14="http://schemas.microsoft.com/office/drawing/2010/main" val="0"/>
              </a:ext>
            </a:extLst>
          </a:blip>
          <a:srcRect/>
          <a:stretch>
            <a:fillRect/>
          </a:stretch>
        </p:blipFill>
        <p:spPr bwMode="auto">
          <a:xfrm>
            <a:off x="7436485" y="0"/>
            <a:ext cx="1707515" cy="1181100"/>
          </a:xfrm>
          <a:prstGeom prst="rect">
            <a:avLst/>
          </a:prstGeom>
          <a:noFill/>
          <a:ln>
            <a:noFill/>
          </a:ln>
        </p:spPr>
      </p:pic>
    </p:spTree>
    <p:extLst>
      <p:ext uri="{BB962C8B-B14F-4D97-AF65-F5344CB8AC3E}">
        <p14:creationId xmlns:p14="http://schemas.microsoft.com/office/powerpoint/2010/main" val="1081759228"/>
      </p:ext>
    </p:extLst>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Double-Encoding for Emphasis</a:t>
            </a:r>
            <a:endParaRPr lang="en-GB" dirty="0"/>
          </a:p>
        </p:txBody>
      </p:sp>
      <p:graphicFrame>
        <p:nvGraphicFramePr>
          <p:cNvPr id="11" name="Content Placeholder 10"/>
          <p:cNvGraphicFramePr>
            <a:graphicFrameLocks noGrp="1"/>
          </p:cNvGraphicFramePr>
          <p:nvPr>
            <p:ph idx="1"/>
            <p:extLst>
              <p:ext uri="{D42A27DB-BD31-4B8C-83A1-F6EECF244321}">
                <p14:modId xmlns:p14="http://schemas.microsoft.com/office/powerpoint/2010/main" val="3815061218"/>
              </p:ext>
            </p:extLst>
          </p:nvPr>
        </p:nvGraphicFramePr>
        <p:xfrm>
          <a:off x="1907704" y="3140968"/>
          <a:ext cx="5407660" cy="1463040"/>
        </p:xfrm>
        <a:graphic>
          <a:graphicData uri="http://schemas.openxmlformats.org/drawingml/2006/table">
            <a:tbl>
              <a:tblPr firstRow="1" firstCol="1" bandRow="1"/>
              <a:tblGrid>
                <a:gridCol w="1802130"/>
                <a:gridCol w="1687195"/>
                <a:gridCol w="1918335"/>
              </a:tblGrid>
              <a:tr h="0">
                <a:tc>
                  <a:txBody>
                    <a:bodyPr/>
                    <a:lstStyle/>
                    <a:p>
                      <a:pPr>
                        <a:spcAft>
                          <a:spcPts val="0"/>
                        </a:spcAft>
                      </a:pPr>
                      <a:r>
                        <a:rPr lang="en-US" sz="1200" b="1">
                          <a:effectLst/>
                          <a:latin typeface="Cambria"/>
                          <a:ea typeface="MS Mincho"/>
                          <a:cs typeface="Times New Roman"/>
                        </a:rPr>
                        <a:t>Data Variable</a:t>
                      </a:r>
                      <a:endParaRPr lang="en-GB" sz="1200">
                        <a:effectLst/>
                        <a:latin typeface="Cambria"/>
                        <a:ea typeface="MS Mincho"/>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5">
                  <a:txBody>
                    <a:bodyPr/>
                    <a:lstStyle/>
                    <a:p>
                      <a:pPr>
                        <a:spcAft>
                          <a:spcPts val="0"/>
                        </a:spcAft>
                      </a:pPr>
                      <a:r>
                        <a:rPr lang="en-US" sz="1200">
                          <a:effectLst/>
                          <a:latin typeface="Cambria"/>
                          <a:ea typeface="MS Mincho"/>
                          <a:cs typeface="Times New Roman"/>
                        </a:rPr>
                        <a:t> </a:t>
                      </a:r>
                      <a:endParaRPr lang="en-GB" sz="1200">
                        <a:effectLst/>
                        <a:latin typeface="Cambria"/>
                        <a:ea typeface="MS Mincho"/>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200" b="1">
                          <a:effectLst/>
                          <a:latin typeface="Cambria"/>
                          <a:ea typeface="MS Mincho"/>
                          <a:cs typeface="Times New Roman"/>
                        </a:rPr>
                        <a:t>Graphical Aesthetic</a:t>
                      </a:r>
                      <a:endParaRPr lang="en-GB" sz="1200">
                        <a:effectLst/>
                        <a:latin typeface="Cambria"/>
                        <a:ea typeface="MS Mincho"/>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a:spcAft>
                          <a:spcPts val="0"/>
                        </a:spcAft>
                      </a:pPr>
                      <a:r>
                        <a:rPr lang="en-US" sz="1200">
                          <a:effectLst/>
                          <a:latin typeface="Cambria"/>
                          <a:ea typeface="MS Mincho"/>
                          <a:cs typeface="Times New Roman"/>
                        </a:rPr>
                        <a:t>% of population providing free care</a:t>
                      </a:r>
                      <a:endParaRPr lang="en-GB" sz="1200">
                        <a:effectLst/>
                        <a:latin typeface="Cambria"/>
                        <a:ea typeface="MS Mincho"/>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en-GB"/>
                    </a:p>
                  </a:txBody>
                  <a:tcPr/>
                </a:tc>
                <a:tc>
                  <a:txBody>
                    <a:bodyPr/>
                    <a:lstStyle/>
                    <a:p>
                      <a:pPr>
                        <a:spcAft>
                          <a:spcPts val="0"/>
                        </a:spcAft>
                      </a:pPr>
                      <a:r>
                        <a:rPr lang="en-US" sz="1200">
                          <a:effectLst/>
                          <a:latin typeface="Cambria"/>
                          <a:ea typeface="MS Mincho"/>
                          <a:cs typeface="Times New Roman"/>
                        </a:rPr>
                        <a:t>Position along horizontal axis</a:t>
                      </a:r>
                      <a:endParaRPr lang="en-GB" sz="1200">
                        <a:effectLst/>
                        <a:latin typeface="Cambria"/>
                        <a:ea typeface="MS Mincho"/>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a:spcAft>
                          <a:spcPts val="0"/>
                        </a:spcAft>
                      </a:pPr>
                      <a:r>
                        <a:rPr lang="en-US" sz="1200">
                          <a:effectLst/>
                          <a:latin typeface="Cambria"/>
                          <a:ea typeface="MS Mincho"/>
                          <a:cs typeface="Times New Roman"/>
                        </a:rPr>
                        <a:t>% of population with health needs</a:t>
                      </a:r>
                      <a:endParaRPr lang="en-GB" sz="1200">
                        <a:effectLst/>
                        <a:latin typeface="Cambria"/>
                        <a:ea typeface="MS Mincho"/>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en-GB"/>
                    </a:p>
                  </a:txBody>
                  <a:tcPr/>
                </a:tc>
                <a:tc>
                  <a:txBody>
                    <a:bodyPr/>
                    <a:lstStyle/>
                    <a:p>
                      <a:pPr>
                        <a:spcAft>
                          <a:spcPts val="0"/>
                        </a:spcAft>
                      </a:pPr>
                      <a:r>
                        <a:rPr lang="en-US" sz="1200">
                          <a:effectLst/>
                          <a:latin typeface="Cambria"/>
                          <a:ea typeface="MS Mincho"/>
                          <a:cs typeface="Times New Roman"/>
                        </a:rPr>
                        <a:t>Position along vertical axis</a:t>
                      </a:r>
                      <a:endParaRPr lang="en-GB" sz="1200">
                        <a:effectLst/>
                        <a:latin typeface="Cambria"/>
                        <a:ea typeface="MS Mincho"/>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a:spcAft>
                          <a:spcPts val="0"/>
                        </a:spcAft>
                      </a:pPr>
                      <a:r>
                        <a:rPr lang="en-US" sz="1200">
                          <a:effectLst/>
                          <a:latin typeface="Cambria"/>
                          <a:ea typeface="MS Mincho"/>
                          <a:cs typeface="Times New Roman"/>
                        </a:rPr>
                        <a:t>Areal unit population</a:t>
                      </a:r>
                      <a:endParaRPr lang="en-GB" sz="1200">
                        <a:effectLst/>
                        <a:latin typeface="Cambria"/>
                        <a:ea typeface="MS Mincho"/>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en-GB"/>
                    </a:p>
                  </a:txBody>
                  <a:tcPr/>
                </a:tc>
                <a:tc>
                  <a:txBody>
                    <a:bodyPr/>
                    <a:lstStyle/>
                    <a:p>
                      <a:pPr>
                        <a:spcAft>
                          <a:spcPts val="0"/>
                        </a:spcAft>
                      </a:pPr>
                      <a:r>
                        <a:rPr lang="en-US" sz="1200">
                          <a:effectLst/>
                          <a:latin typeface="Cambria"/>
                          <a:ea typeface="MS Mincho"/>
                          <a:cs typeface="Times New Roman"/>
                        </a:rPr>
                        <a:t>Size of bubble</a:t>
                      </a:r>
                      <a:endParaRPr lang="en-GB" sz="1200">
                        <a:effectLst/>
                        <a:latin typeface="Cambria"/>
                        <a:ea typeface="MS Mincho"/>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a:spcAft>
                          <a:spcPts val="0"/>
                        </a:spcAft>
                      </a:pPr>
                      <a:r>
                        <a:rPr lang="en-US" sz="1200">
                          <a:effectLst/>
                          <a:latin typeface="Cambria"/>
                          <a:ea typeface="MS Mincho"/>
                          <a:cs typeface="Times New Roman"/>
                        </a:rPr>
                        <a:t>Geographical location (North or south)</a:t>
                      </a:r>
                      <a:endParaRPr lang="en-GB" sz="1200">
                        <a:effectLst/>
                        <a:latin typeface="Cambria"/>
                        <a:ea typeface="MS Mincho"/>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en-GB"/>
                    </a:p>
                  </a:txBody>
                  <a:tcPr/>
                </a:tc>
                <a:tc>
                  <a:txBody>
                    <a:bodyPr/>
                    <a:lstStyle/>
                    <a:p>
                      <a:pPr>
                        <a:spcAft>
                          <a:spcPts val="0"/>
                        </a:spcAft>
                      </a:pPr>
                      <a:r>
                        <a:rPr lang="en-US" sz="1200" dirty="0" err="1">
                          <a:effectLst/>
                          <a:latin typeface="Cambria"/>
                          <a:ea typeface="MS Mincho"/>
                          <a:cs typeface="Times New Roman"/>
                        </a:rPr>
                        <a:t>Colour</a:t>
                      </a:r>
                      <a:r>
                        <a:rPr lang="en-US" sz="1200" dirty="0">
                          <a:effectLst/>
                          <a:latin typeface="Cambria"/>
                          <a:ea typeface="MS Mincho"/>
                          <a:cs typeface="Times New Roman"/>
                        </a:rPr>
                        <a:t> of bubble</a:t>
                      </a:r>
                      <a:endParaRPr lang="en-GB" sz="1200" dirty="0">
                        <a:effectLst/>
                        <a:latin typeface="Cambria"/>
                        <a:ea typeface="MS Mincho"/>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cxnSp>
        <p:nvCxnSpPr>
          <p:cNvPr id="4" name="Straight Connector 3"/>
          <p:cNvCxnSpPr/>
          <p:nvPr/>
        </p:nvCxnSpPr>
        <p:spPr>
          <a:xfrm>
            <a:off x="3735773" y="3501131"/>
            <a:ext cx="1676400" cy="342900"/>
          </a:xfrm>
          <a:prstGeom prst="line">
            <a:avLst/>
          </a:prstGeom>
          <a:ln>
            <a:solidFill>
              <a:schemeClr val="tx2"/>
            </a:solidFill>
          </a:ln>
        </p:spPr>
        <p:style>
          <a:lnRef idx="2">
            <a:schemeClr val="accent1"/>
          </a:lnRef>
          <a:fillRef idx="0">
            <a:schemeClr val="accent1"/>
          </a:fillRef>
          <a:effectRef idx="1">
            <a:schemeClr val="accent1"/>
          </a:effectRef>
          <a:fontRef idx="minor">
            <a:schemeClr val="tx1"/>
          </a:fontRef>
        </p:style>
      </p:cxnSp>
      <p:cxnSp>
        <p:nvCxnSpPr>
          <p:cNvPr id="5" name="Straight Connector 4"/>
          <p:cNvCxnSpPr/>
          <p:nvPr/>
        </p:nvCxnSpPr>
        <p:spPr>
          <a:xfrm flipV="1">
            <a:off x="3733800" y="3543300"/>
            <a:ext cx="1676400" cy="342900"/>
          </a:xfrm>
          <a:prstGeom prst="line">
            <a:avLst/>
          </a:prstGeom>
          <a:ln>
            <a:solidFill>
              <a:schemeClr val="tx2"/>
            </a:solidFill>
          </a:ln>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p:nvCxnSpPr>
        <p:spPr>
          <a:xfrm>
            <a:off x="3733800" y="4149080"/>
            <a:ext cx="1676400" cy="0"/>
          </a:xfrm>
          <a:prstGeom prst="line">
            <a:avLst/>
          </a:prstGeom>
          <a:ln>
            <a:solidFill>
              <a:schemeClr val="tx2"/>
            </a:solidFill>
          </a:ln>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a:off x="3735773" y="4149080"/>
            <a:ext cx="1674427" cy="288032"/>
          </a:xfrm>
          <a:prstGeom prst="line">
            <a:avLst/>
          </a:prstGeom>
          <a:ln>
            <a:solidFill>
              <a:schemeClr val="tx2"/>
            </a:solidFill>
          </a:ln>
        </p:spPr>
        <p:style>
          <a:lnRef idx="2">
            <a:schemeClr val="accent1"/>
          </a:lnRef>
          <a:fillRef idx="0">
            <a:schemeClr val="accent1"/>
          </a:fillRef>
          <a:effectRef idx="1">
            <a:schemeClr val="accent1"/>
          </a:effectRef>
          <a:fontRef idx="minor">
            <a:schemeClr val="tx1"/>
          </a:fontRef>
        </p:style>
      </p:cxnSp>
      <p:pic>
        <p:nvPicPr>
          <p:cNvPr id="8" name="Picture 7" descr="http://the-sra.org.uk/img/sralogo120x83.jpg"/>
          <p:cNvPicPr/>
          <p:nvPr/>
        </p:nvPicPr>
        <p:blipFill>
          <a:blip r:embed="rId2">
            <a:extLst>
              <a:ext uri="{28A0092B-C50C-407E-A947-70E740481C1C}">
                <a14:useLocalDpi xmlns:a14="http://schemas.microsoft.com/office/drawing/2010/main" val="0"/>
              </a:ext>
            </a:extLst>
          </a:blip>
          <a:srcRect/>
          <a:stretch>
            <a:fillRect/>
          </a:stretch>
        </p:blipFill>
        <p:spPr bwMode="auto">
          <a:xfrm>
            <a:off x="7436485" y="0"/>
            <a:ext cx="1707515" cy="1181100"/>
          </a:xfrm>
          <a:prstGeom prst="rect">
            <a:avLst/>
          </a:prstGeom>
          <a:noFill/>
          <a:ln>
            <a:noFill/>
          </a:ln>
        </p:spPr>
      </p:pic>
    </p:spTree>
    <p:extLst>
      <p:ext uri="{BB962C8B-B14F-4D97-AF65-F5344CB8AC3E}">
        <p14:creationId xmlns:p14="http://schemas.microsoft.com/office/powerpoint/2010/main" val="2706184107"/>
      </p:ext>
    </p:extLst>
  </p:cSld>
  <p:clrMapOvr>
    <a:masterClrMapping/>
  </p:clrMapOvr>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An Exercise</a:t>
            </a:r>
            <a:endParaRPr lang="en-GB" dirty="0"/>
          </a:p>
        </p:txBody>
      </p:sp>
      <p:sp>
        <p:nvSpPr>
          <p:cNvPr id="3" name="Content Placeholder 2"/>
          <p:cNvSpPr>
            <a:spLocks noGrp="1"/>
          </p:cNvSpPr>
          <p:nvPr>
            <p:ph idx="1"/>
          </p:nvPr>
        </p:nvSpPr>
        <p:spPr/>
        <p:txBody>
          <a:bodyPr/>
          <a:lstStyle/>
          <a:p>
            <a:r>
              <a:rPr lang="en-GB" dirty="0" smtClean="0"/>
              <a:t>Find a data visualisation and ‘wire the boxes’</a:t>
            </a:r>
          </a:p>
          <a:p>
            <a:r>
              <a:rPr lang="en-GB" dirty="0" smtClean="0"/>
              <a:t>Data Variables on the left hand side</a:t>
            </a:r>
          </a:p>
          <a:p>
            <a:r>
              <a:rPr lang="en-GB" dirty="0" smtClean="0"/>
              <a:t>Graphical Aesthetics on the right hand side</a:t>
            </a:r>
          </a:p>
          <a:p>
            <a:r>
              <a:rPr lang="en-GB" dirty="0" smtClean="0"/>
              <a:t>Draw ‘wires’ connecting them</a:t>
            </a:r>
          </a:p>
          <a:p>
            <a:endParaRPr lang="en-GB" dirty="0"/>
          </a:p>
          <a:p>
            <a:r>
              <a:rPr lang="en-GB" dirty="0" smtClean="0"/>
              <a:t>Time: 10-15 minutes?</a:t>
            </a:r>
            <a:endParaRPr lang="en-GB" dirty="0"/>
          </a:p>
        </p:txBody>
      </p:sp>
      <p:pic>
        <p:nvPicPr>
          <p:cNvPr id="4" name="Picture 3" descr="http://the-sra.org.uk/img/sralogo120x83.jpg"/>
          <p:cNvPicPr/>
          <p:nvPr/>
        </p:nvPicPr>
        <p:blipFill>
          <a:blip r:embed="rId2">
            <a:extLst>
              <a:ext uri="{28A0092B-C50C-407E-A947-70E740481C1C}">
                <a14:useLocalDpi xmlns:a14="http://schemas.microsoft.com/office/drawing/2010/main" val="0"/>
              </a:ext>
            </a:extLst>
          </a:blip>
          <a:srcRect/>
          <a:stretch>
            <a:fillRect/>
          </a:stretch>
        </p:blipFill>
        <p:spPr bwMode="auto">
          <a:xfrm>
            <a:off x="7436485" y="0"/>
            <a:ext cx="1707515" cy="1181100"/>
          </a:xfrm>
          <a:prstGeom prst="rect">
            <a:avLst/>
          </a:prstGeom>
          <a:noFill/>
          <a:ln>
            <a:noFill/>
          </a:ln>
        </p:spPr>
      </p:pic>
    </p:spTree>
    <p:extLst>
      <p:ext uri="{BB962C8B-B14F-4D97-AF65-F5344CB8AC3E}">
        <p14:creationId xmlns:p14="http://schemas.microsoft.com/office/powerpoint/2010/main" val="596063986"/>
      </p:ext>
    </p:extLst>
  </p:cSld>
  <p:clrMapOvr>
    <a:masterClrMapping/>
  </p:clrMapOvr>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Layers of Data Visualisation</a:t>
            </a:r>
            <a:endParaRPr lang="en-GB" dirty="0"/>
          </a:p>
        </p:txBody>
      </p:sp>
      <p:sp>
        <p:nvSpPr>
          <p:cNvPr id="3" name="Content Placeholder 2"/>
          <p:cNvSpPr>
            <a:spLocks noGrp="1"/>
          </p:cNvSpPr>
          <p:nvPr>
            <p:ph idx="1"/>
          </p:nvPr>
        </p:nvSpPr>
        <p:spPr/>
        <p:txBody>
          <a:bodyPr>
            <a:normAutofit fontScale="77500" lnSpcReduction="20000"/>
          </a:bodyPr>
          <a:lstStyle/>
          <a:p>
            <a:r>
              <a:rPr lang="en-GB" dirty="0" smtClean="0"/>
              <a:t>The Guide Layer</a:t>
            </a:r>
          </a:p>
          <a:p>
            <a:pPr lvl="1"/>
            <a:r>
              <a:rPr lang="en-GB" dirty="0" smtClean="0"/>
              <a:t>Scales</a:t>
            </a:r>
          </a:p>
          <a:p>
            <a:pPr lvl="1"/>
            <a:r>
              <a:rPr lang="en-GB" dirty="0" smtClean="0"/>
              <a:t>Coordinate Systems</a:t>
            </a:r>
          </a:p>
          <a:p>
            <a:pPr lvl="1"/>
            <a:r>
              <a:rPr lang="en-GB" dirty="0" smtClean="0"/>
              <a:t>Legends</a:t>
            </a:r>
          </a:p>
          <a:p>
            <a:endParaRPr lang="en-GB" dirty="0" smtClean="0"/>
          </a:p>
          <a:p>
            <a:r>
              <a:rPr lang="en-GB" dirty="0" smtClean="0"/>
              <a:t>The Data Layer</a:t>
            </a:r>
          </a:p>
          <a:p>
            <a:pPr lvl="1"/>
            <a:r>
              <a:rPr lang="en-GB" dirty="0" smtClean="0"/>
              <a:t>Transformations</a:t>
            </a:r>
          </a:p>
          <a:p>
            <a:pPr lvl="1"/>
            <a:r>
              <a:rPr lang="en-GB" dirty="0" smtClean="0"/>
              <a:t>Aesthetics</a:t>
            </a:r>
          </a:p>
          <a:p>
            <a:pPr lvl="1"/>
            <a:r>
              <a:rPr lang="en-GB" dirty="0" smtClean="0"/>
              <a:t>Geometrics</a:t>
            </a:r>
          </a:p>
          <a:p>
            <a:endParaRPr lang="en-GB" dirty="0" smtClean="0"/>
          </a:p>
          <a:p>
            <a:r>
              <a:rPr lang="en-GB" dirty="0" smtClean="0"/>
              <a:t>The Annotation Layer</a:t>
            </a:r>
          </a:p>
          <a:p>
            <a:pPr lvl="1"/>
            <a:r>
              <a:rPr lang="en-GB" dirty="0" smtClean="0"/>
              <a:t>Everything else</a:t>
            </a:r>
          </a:p>
          <a:p>
            <a:endParaRPr lang="en-GB" dirty="0"/>
          </a:p>
        </p:txBody>
      </p:sp>
      <p:pic>
        <p:nvPicPr>
          <p:cNvPr id="4" name="Picture 3" descr="http://the-sra.org.uk/img/sralogo120x83.jpg"/>
          <p:cNvPicPr/>
          <p:nvPr/>
        </p:nvPicPr>
        <p:blipFill>
          <a:blip r:embed="rId2">
            <a:extLst>
              <a:ext uri="{28A0092B-C50C-407E-A947-70E740481C1C}">
                <a14:useLocalDpi xmlns:a14="http://schemas.microsoft.com/office/drawing/2010/main" val="0"/>
              </a:ext>
            </a:extLst>
          </a:blip>
          <a:srcRect/>
          <a:stretch>
            <a:fillRect/>
          </a:stretch>
        </p:blipFill>
        <p:spPr bwMode="auto">
          <a:xfrm>
            <a:off x="7436485" y="0"/>
            <a:ext cx="1707515" cy="1181100"/>
          </a:xfrm>
          <a:prstGeom prst="rect">
            <a:avLst/>
          </a:prstGeom>
          <a:noFill/>
          <a:ln>
            <a:noFill/>
          </a:ln>
        </p:spPr>
      </p:pic>
    </p:spTree>
    <p:extLst>
      <p:ext uri="{BB962C8B-B14F-4D97-AF65-F5344CB8AC3E}">
        <p14:creationId xmlns:p14="http://schemas.microsoft.com/office/powerpoint/2010/main" val="4004835194"/>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My position</a:t>
            </a:r>
            <a:endParaRPr lang="en-GB" dirty="0"/>
          </a:p>
        </p:txBody>
      </p:sp>
      <p:sp>
        <p:nvSpPr>
          <p:cNvPr id="3" name="Content Placeholder 2"/>
          <p:cNvSpPr>
            <a:spLocks noGrp="1"/>
          </p:cNvSpPr>
          <p:nvPr>
            <p:ph idx="1"/>
          </p:nvPr>
        </p:nvSpPr>
        <p:spPr>
          <a:xfrm>
            <a:off x="467544" y="1583784"/>
            <a:ext cx="5112568" cy="4525963"/>
          </a:xfrm>
        </p:spPr>
        <p:txBody>
          <a:bodyPr>
            <a:normAutofit fontScale="62500" lnSpcReduction="20000"/>
          </a:bodyPr>
          <a:lstStyle/>
          <a:p>
            <a:r>
              <a:rPr lang="en-GB" dirty="0" smtClean="0"/>
              <a:t>I agree (mostly)</a:t>
            </a:r>
          </a:p>
          <a:p>
            <a:r>
              <a:rPr lang="en-GB" dirty="0" smtClean="0"/>
              <a:t>But you’re using the wrong term.</a:t>
            </a:r>
          </a:p>
          <a:p>
            <a:r>
              <a:rPr lang="en-GB" dirty="0" smtClean="0"/>
              <a:t>You’re talking mainly about ‘infographics’ rather than data visualisations</a:t>
            </a:r>
          </a:p>
          <a:p>
            <a:r>
              <a:rPr lang="en-GB" dirty="0" smtClean="0"/>
              <a:t>Infographics are NOT data visualisations</a:t>
            </a:r>
          </a:p>
          <a:p>
            <a:pPr lvl="1"/>
            <a:r>
              <a:rPr lang="en-GB" dirty="0" smtClean="0"/>
              <a:t>Infographics are information visualisations</a:t>
            </a:r>
          </a:p>
          <a:p>
            <a:pPr lvl="1"/>
            <a:r>
              <a:rPr lang="en-GB" dirty="0" smtClean="0"/>
              <a:t>Data visualisations are information visualisations</a:t>
            </a:r>
          </a:p>
          <a:p>
            <a:pPr lvl="1"/>
            <a:r>
              <a:rPr lang="en-GB" dirty="0" smtClean="0"/>
              <a:t>But (most) infographics are not data visualisations</a:t>
            </a:r>
          </a:p>
          <a:p>
            <a:r>
              <a:rPr lang="en-GB" dirty="0" smtClean="0"/>
              <a:t>So, what makes a data visualisation a data visualisation rather than some other kind of information visualisation?</a:t>
            </a:r>
            <a:endParaRPr lang="en-GB" dirty="0"/>
          </a:p>
        </p:txBody>
      </p:sp>
      <p:pic>
        <p:nvPicPr>
          <p:cNvPr id="1026" name="Picture 2" descr="Tim Harfor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34243" y="1916832"/>
            <a:ext cx="2190750" cy="226695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http://the-sra.org.uk/img/sralogo120x83.jpg"/>
          <p:cNvPicPr/>
          <p:nvPr/>
        </p:nvPicPr>
        <p:blipFill>
          <a:blip r:embed="rId3">
            <a:extLst>
              <a:ext uri="{28A0092B-C50C-407E-A947-70E740481C1C}">
                <a14:useLocalDpi xmlns:a14="http://schemas.microsoft.com/office/drawing/2010/main" val="0"/>
              </a:ext>
            </a:extLst>
          </a:blip>
          <a:srcRect/>
          <a:stretch>
            <a:fillRect/>
          </a:stretch>
        </p:blipFill>
        <p:spPr bwMode="auto">
          <a:xfrm>
            <a:off x="7436485" y="0"/>
            <a:ext cx="1707515" cy="1181100"/>
          </a:xfrm>
          <a:prstGeom prst="rect">
            <a:avLst/>
          </a:prstGeom>
          <a:noFill/>
          <a:ln>
            <a:noFill/>
          </a:ln>
        </p:spPr>
      </p:pic>
    </p:spTree>
    <p:extLst>
      <p:ext uri="{BB962C8B-B14F-4D97-AF65-F5344CB8AC3E}">
        <p14:creationId xmlns:p14="http://schemas.microsoft.com/office/powerpoint/2010/main" val="1394907802"/>
      </p:ext>
    </p:extLst>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The Guide Layer: Excel Default</a:t>
            </a:r>
            <a:endParaRPr lang="en-GB" dirty="0"/>
          </a:p>
        </p:txBody>
      </p:sp>
      <p:graphicFrame>
        <p:nvGraphicFramePr>
          <p:cNvPr id="5" name="Chart 4"/>
          <p:cNvGraphicFramePr/>
          <p:nvPr>
            <p:extLst>
              <p:ext uri="{D42A27DB-BD31-4B8C-83A1-F6EECF244321}">
                <p14:modId xmlns:p14="http://schemas.microsoft.com/office/powerpoint/2010/main" val="4177976445"/>
              </p:ext>
            </p:extLst>
          </p:nvPr>
        </p:nvGraphicFramePr>
        <p:xfrm>
          <a:off x="2195736" y="1772816"/>
          <a:ext cx="5000625" cy="3629025"/>
        </p:xfrm>
        <a:graphic>
          <a:graphicData uri="http://schemas.openxmlformats.org/drawingml/2006/chart">
            <c:chart xmlns:c="http://schemas.openxmlformats.org/drawingml/2006/chart" xmlns:r="http://schemas.openxmlformats.org/officeDocument/2006/relationships" r:id="rId2"/>
          </a:graphicData>
        </a:graphic>
      </p:graphicFrame>
      <p:pic>
        <p:nvPicPr>
          <p:cNvPr id="4" name="Picture 3" descr="http://the-sra.org.uk/img/sralogo120x83.jpg"/>
          <p:cNvPicPr/>
          <p:nvPr/>
        </p:nvPicPr>
        <p:blipFill>
          <a:blip r:embed="rId3">
            <a:extLst>
              <a:ext uri="{28A0092B-C50C-407E-A947-70E740481C1C}">
                <a14:useLocalDpi xmlns:a14="http://schemas.microsoft.com/office/drawing/2010/main" val="0"/>
              </a:ext>
            </a:extLst>
          </a:blip>
          <a:srcRect/>
          <a:stretch>
            <a:fillRect/>
          </a:stretch>
        </p:blipFill>
        <p:spPr bwMode="auto">
          <a:xfrm>
            <a:off x="7436485" y="0"/>
            <a:ext cx="1707515" cy="1181100"/>
          </a:xfrm>
          <a:prstGeom prst="rect">
            <a:avLst/>
          </a:prstGeom>
          <a:noFill/>
          <a:ln>
            <a:noFill/>
          </a:ln>
        </p:spPr>
      </p:pic>
    </p:spTree>
    <p:extLst>
      <p:ext uri="{BB962C8B-B14F-4D97-AF65-F5344CB8AC3E}">
        <p14:creationId xmlns:p14="http://schemas.microsoft.com/office/powerpoint/2010/main" val="293793426"/>
      </p:ext>
    </p:extLst>
  </p:cSld>
  <p:clrMapOvr>
    <a:masterClrMapping/>
  </p:clrMapOvr>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The Guide Layer: Major Gridlines</a:t>
            </a:r>
            <a:endParaRPr lang="en-GB" dirty="0"/>
          </a:p>
        </p:txBody>
      </p:sp>
      <p:graphicFrame>
        <p:nvGraphicFramePr>
          <p:cNvPr id="5" name="Chart 4"/>
          <p:cNvGraphicFramePr/>
          <p:nvPr>
            <p:extLst>
              <p:ext uri="{D42A27DB-BD31-4B8C-83A1-F6EECF244321}">
                <p14:modId xmlns:p14="http://schemas.microsoft.com/office/powerpoint/2010/main" val="3284289376"/>
              </p:ext>
            </p:extLst>
          </p:nvPr>
        </p:nvGraphicFramePr>
        <p:xfrm>
          <a:off x="2195736" y="1772816"/>
          <a:ext cx="5000625" cy="3629025"/>
        </p:xfrm>
        <a:graphic>
          <a:graphicData uri="http://schemas.openxmlformats.org/drawingml/2006/chart">
            <c:chart xmlns:c="http://schemas.openxmlformats.org/drawingml/2006/chart" xmlns:r="http://schemas.openxmlformats.org/officeDocument/2006/relationships" r:id="rId2"/>
          </a:graphicData>
        </a:graphic>
      </p:graphicFrame>
      <p:pic>
        <p:nvPicPr>
          <p:cNvPr id="4" name="Picture 3" descr="http://the-sra.org.uk/img/sralogo120x83.jpg"/>
          <p:cNvPicPr/>
          <p:nvPr/>
        </p:nvPicPr>
        <p:blipFill>
          <a:blip r:embed="rId3">
            <a:extLst>
              <a:ext uri="{28A0092B-C50C-407E-A947-70E740481C1C}">
                <a14:useLocalDpi xmlns:a14="http://schemas.microsoft.com/office/drawing/2010/main" val="0"/>
              </a:ext>
            </a:extLst>
          </a:blip>
          <a:srcRect/>
          <a:stretch>
            <a:fillRect/>
          </a:stretch>
        </p:blipFill>
        <p:spPr bwMode="auto">
          <a:xfrm>
            <a:off x="7436485" y="0"/>
            <a:ext cx="1707515" cy="1181100"/>
          </a:xfrm>
          <a:prstGeom prst="rect">
            <a:avLst/>
          </a:prstGeom>
          <a:noFill/>
          <a:ln>
            <a:noFill/>
          </a:ln>
        </p:spPr>
      </p:pic>
    </p:spTree>
    <p:extLst>
      <p:ext uri="{BB962C8B-B14F-4D97-AF65-F5344CB8AC3E}">
        <p14:creationId xmlns:p14="http://schemas.microsoft.com/office/powerpoint/2010/main" val="1778414162"/>
      </p:ext>
    </p:extLst>
  </p:cSld>
  <p:clrMapOvr>
    <a:masterClrMapping/>
  </p:clrMapOvr>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The Guide Layer: </a:t>
            </a:r>
            <a:br>
              <a:rPr lang="en-GB" dirty="0" smtClean="0"/>
            </a:br>
            <a:r>
              <a:rPr lang="en-GB" dirty="0" smtClean="0"/>
              <a:t>Major and Minor Gridlines</a:t>
            </a:r>
            <a:endParaRPr lang="en-GB" dirty="0"/>
          </a:p>
        </p:txBody>
      </p:sp>
      <p:graphicFrame>
        <p:nvGraphicFramePr>
          <p:cNvPr id="5" name="Chart 4"/>
          <p:cNvGraphicFramePr/>
          <p:nvPr>
            <p:extLst>
              <p:ext uri="{D42A27DB-BD31-4B8C-83A1-F6EECF244321}">
                <p14:modId xmlns:p14="http://schemas.microsoft.com/office/powerpoint/2010/main" val="2397543119"/>
              </p:ext>
            </p:extLst>
          </p:nvPr>
        </p:nvGraphicFramePr>
        <p:xfrm>
          <a:off x="2195736" y="1772816"/>
          <a:ext cx="5000625" cy="3629025"/>
        </p:xfrm>
        <a:graphic>
          <a:graphicData uri="http://schemas.openxmlformats.org/drawingml/2006/chart">
            <c:chart xmlns:c="http://schemas.openxmlformats.org/drawingml/2006/chart" xmlns:r="http://schemas.openxmlformats.org/officeDocument/2006/relationships" r:id="rId2"/>
          </a:graphicData>
        </a:graphic>
      </p:graphicFrame>
      <p:pic>
        <p:nvPicPr>
          <p:cNvPr id="4" name="Picture 3" descr="http://the-sra.org.uk/img/sralogo120x83.jpg"/>
          <p:cNvPicPr/>
          <p:nvPr/>
        </p:nvPicPr>
        <p:blipFill>
          <a:blip r:embed="rId3">
            <a:extLst>
              <a:ext uri="{28A0092B-C50C-407E-A947-70E740481C1C}">
                <a14:useLocalDpi xmlns:a14="http://schemas.microsoft.com/office/drawing/2010/main" val="0"/>
              </a:ext>
            </a:extLst>
          </a:blip>
          <a:srcRect/>
          <a:stretch>
            <a:fillRect/>
          </a:stretch>
        </p:blipFill>
        <p:spPr bwMode="auto">
          <a:xfrm>
            <a:off x="7436485" y="0"/>
            <a:ext cx="1707515" cy="1181100"/>
          </a:xfrm>
          <a:prstGeom prst="rect">
            <a:avLst/>
          </a:prstGeom>
          <a:noFill/>
          <a:ln>
            <a:noFill/>
          </a:ln>
        </p:spPr>
      </p:pic>
    </p:spTree>
    <p:extLst>
      <p:ext uri="{BB962C8B-B14F-4D97-AF65-F5344CB8AC3E}">
        <p14:creationId xmlns:p14="http://schemas.microsoft.com/office/powerpoint/2010/main" val="874491316"/>
      </p:ext>
    </p:extLst>
  </p:cSld>
  <p:clrMapOvr>
    <a:masterClrMapping/>
  </p:clrMapOvr>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The Guide Layer: </a:t>
            </a:r>
            <a:br>
              <a:rPr lang="en-GB" dirty="0" smtClean="0"/>
            </a:br>
            <a:r>
              <a:rPr lang="en-GB" dirty="0" smtClean="0"/>
              <a:t>Major and Minor Gridlines</a:t>
            </a:r>
            <a:endParaRPr lang="en-GB" dirty="0"/>
          </a:p>
        </p:txBody>
      </p:sp>
      <p:graphicFrame>
        <p:nvGraphicFramePr>
          <p:cNvPr id="5" name="Chart 4"/>
          <p:cNvGraphicFramePr/>
          <p:nvPr>
            <p:extLst>
              <p:ext uri="{D42A27DB-BD31-4B8C-83A1-F6EECF244321}">
                <p14:modId xmlns:p14="http://schemas.microsoft.com/office/powerpoint/2010/main" val="2805737458"/>
              </p:ext>
            </p:extLst>
          </p:nvPr>
        </p:nvGraphicFramePr>
        <p:xfrm>
          <a:off x="2195736" y="1772816"/>
          <a:ext cx="5000625" cy="3629025"/>
        </p:xfrm>
        <a:graphic>
          <a:graphicData uri="http://schemas.openxmlformats.org/drawingml/2006/chart">
            <c:chart xmlns:c="http://schemas.openxmlformats.org/drawingml/2006/chart" xmlns:r="http://schemas.openxmlformats.org/officeDocument/2006/relationships" r:id="rId2"/>
          </a:graphicData>
        </a:graphic>
      </p:graphicFrame>
      <p:pic>
        <p:nvPicPr>
          <p:cNvPr id="4" name="Picture 3" descr="http://the-sra.org.uk/img/sralogo120x83.jpg"/>
          <p:cNvPicPr/>
          <p:nvPr/>
        </p:nvPicPr>
        <p:blipFill>
          <a:blip r:embed="rId3">
            <a:extLst>
              <a:ext uri="{28A0092B-C50C-407E-A947-70E740481C1C}">
                <a14:useLocalDpi xmlns:a14="http://schemas.microsoft.com/office/drawing/2010/main" val="0"/>
              </a:ext>
            </a:extLst>
          </a:blip>
          <a:srcRect/>
          <a:stretch>
            <a:fillRect/>
          </a:stretch>
        </p:blipFill>
        <p:spPr bwMode="auto">
          <a:xfrm>
            <a:off x="7436485" y="0"/>
            <a:ext cx="1707515" cy="1181100"/>
          </a:xfrm>
          <a:prstGeom prst="rect">
            <a:avLst/>
          </a:prstGeom>
          <a:noFill/>
          <a:ln>
            <a:noFill/>
          </a:ln>
        </p:spPr>
      </p:pic>
    </p:spTree>
    <p:extLst>
      <p:ext uri="{BB962C8B-B14F-4D97-AF65-F5344CB8AC3E}">
        <p14:creationId xmlns:p14="http://schemas.microsoft.com/office/powerpoint/2010/main" val="3802317243"/>
      </p:ext>
    </p:extLst>
  </p:cSld>
  <p:clrMapOvr>
    <a:masterClrMapping/>
  </p:clrMapOvr>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The Guide Layer: </a:t>
            </a:r>
            <a:br>
              <a:rPr lang="en-GB" dirty="0" smtClean="0"/>
            </a:br>
            <a:r>
              <a:rPr lang="en-GB" dirty="0" smtClean="0"/>
              <a:t>Gridlines Removed</a:t>
            </a:r>
            <a:endParaRPr lang="en-GB" dirty="0"/>
          </a:p>
        </p:txBody>
      </p:sp>
      <p:graphicFrame>
        <p:nvGraphicFramePr>
          <p:cNvPr id="5" name="Chart 4"/>
          <p:cNvGraphicFramePr/>
          <p:nvPr>
            <p:extLst>
              <p:ext uri="{D42A27DB-BD31-4B8C-83A1-F6EECF244321}">
                <p14:modId xmlns:p14="http://schemas.microsoft.com/office/powerpoint/2010/main" val="222949191"/>
              </p:ext>
            </p:extLst>
          </p:nvPr>
        </p:nvGraphicFramePr>
        <p:xfrm>
          <a:off x="2195736" y="1772816"/>
          <a:ext cx="5000625" cy="3629025"/>
        </p:xfrm>
        <a:graphic>
          <a:graphicData uri="http://schemas.openxmlformats.org/drawingml/2006/chart">
            <c:chart xmlns:c="http://schemas.openxmlformats.org/drawingml/2006/chart" xmlns:r="http://schemas.openxmlformats.org/officeDocument/2006/relationships" r:id="rId2"/>
          </a:graphicData>
        </a:graphic>
      </p:graphicFrame>
      <p:pic>
        <p:nvPicPr>
          <p:cNvPr id="4" name="Picture 3" descr="http://the-sra.org.uk/img/sralogo120x83.jpg"/>
          <p:cNvPicPr/>
          <p:nvPr/>
        </p:nvPicPr>
        <p:blipFill>
          <a:blip r:embed="rId3">
            <a:extLst>
              <a:ext uri="{28A0092B-C50C-407E-A947-70E740481C1C}">
                <a14:useLocalDpi xmlns:a14="http://schemas.microsoft.com/office/drawing/2010/main" val="0"/>
              </a:ext>
            </a:extLst>
          </a:blip>
          <a:srcRect/>
          <a:stretch>
            <a:fillRect/>
          </a:stretch>
        </p:blipFill>
        <p:spPr bwMode="auto">
          <a:xfrm>
            <a:off x="7436485" y="0"/>
            <a:ext cx="1707515" cy="1181100"/>
          </a:xfrm>
          <a:prstGeom prst="rect">
            <a:avLst/>
          </a:prstGeom>
          <a:noFill/>
          <a:ln>
            <a:noFill/>
          </a:ln>
        </p:spPr>
      </p:pic>
    </p:spTree>
    <p:extLst>
      <p:ext uri="{BB962C8B-B14F-4D97-AF65-F5344CB8AC3E}">
        <p14:creationId xmlns:p14="http://schemas.microsoft.com/office/powerpoint/2010/main" val="645767914"/>
      </p:ext>
    </p:extLst>
  </p:cSld>
  <p:clrMapOvr>
    <a:masterClrMapping/>
  </p:clrMapOvr>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The Guide Layer: </a:t>
            </a:r>
            <a:br>
              <a:rPr lang="en-GB" dirty="0" smtClean="0"/>
            </a:br>
            <a:r>
              <a:rPr lang="en-GB" dirty="0" smtClean="0"/>
              <a:t>Unit interval </a:t>
            </a:r>
            <a:r>
              <a:rPr lang="en-GB" dirty="0" err="1" smtClean="0"/>
              <a:t>tickmarks</a:t>
            </a:r>
            <a:endParaRPr lang="en-GB" dirty="0"/>
          </a:p>
        </p:txBody>
      </p:sp>
      <p:graphicFrame>
        <p:nvGraphicFramePr>
          <p:cNvPr id="5" name="Chart 4"/>
          <p:cNvGraphicFramePr/>
          <p:nvPr>
            <p:extLst>
              <p:ext uri="{D42A27DB-BD31-4B8C-83A1-F6EECF244321}">
                <p14:modId xmlns:p14="http://schemas.microsoft.com/office/powerpoint/2010/main" val="1120072709"/>
              </p:ext>
            </p:extLst>
          </p:nvPr>
        </p:nvGraphicFramePr>
        <p:xfrm>
          <a:off x="2195736" y="1772816"/>
          <a:ext cx="5000625" cy="3629025"/>
        </p:xfrm>
        <a:graphic>
          <a:graphicData uri="http://schemas.openxmlformats.org/drawingml/2006/chart">
            <c:chart xmlns:c="http://schemas.openxmlformats.org/drawingml/2006/chart" xmlns:r="http://schemas.openxmlformats.org/officeDocument/2006/relationships" r:id="rId2"/>
          </a:graphicData>
        </a:graphic>
      </p:graphicFrame>
      <p:pic>
        <p:nvPicPr>
          <p:cNvPr id="4" name="Picture 3" descr="http://the-sra.org.uk/img/sralogo120x83.jpg"/>
          <p:cNvPicPr/>
          <p:nvPr/>
        </p:nvPicPr>
        <p:blipFill>
          <a:blip r:embed="rId3">
            <a:extLst>
              <a:ext uri="{28A0092B-C50C-407E-A947-70E740481C1C}">
                <a14:useLocalDpi xmlns:a14="http://schemas.microsoft.com/office/drawing/2010/main" val="0"/>
              </a:ext>
            </a:extLst>
          </a:blip>
          <a:srcRect/>
          <a:stretch>
            <a:fillRect/>
          </a:stretch>
        </p:blipFill>
        <p:spPr bwMode="auto">
          <a:xfrm>
            <a:off x="7436485" y="0"/>
            <a:ext cx="1707515" cy="1181100"/>
          </a:xfrm>
          <a:prstGeom prst="rect">
            <a:avLst/>
          </a:prstGeom>
          <a:noFill/>
          <a:ln>
            <a:noFill/>
          </a:ln>
        </p:spPr>
      </p:pic>
    </p:spTree>
    <p:extLst>
      <p:ext uri="{BB962C8B-B14F-4D97-AF65-F5344CB8AC3E}">
        <p14:creationId xmlns:p14="http://schemas.microsoft.com/office/powerpoint/2010/main" val="1386435674"/>
      </p:ext>
    </p:extLst>
  </p:cSld>
  <p:clrMapOvr>
    <a:masterClrMapping/>
  </p:clrMapOvr>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The Guide Layer: </a:t>
            </a:r>
            <a:r>
              <a:rPr lang="en-GB" dirty="0"/>
              <a:t/>
            </a:r>
            <a:br>
              <a:rPr lang="en-GB" dirty="0"/>
            </a:br>
            <a:r>
              <a:rPr lang="en-GB" dirty="0" smtClean="0"/>
              <a:t>1:1 Ratio</a:t>
            </a:r>
            <a:endParaRPr lang="en-GB" dirty="0"/>
          </a:p>
        </p:txBody>
      </p:sp>
      <p:graphicFrame>
        <p:nvGraphicFramePr>
          <p:cNvPr id="5" name="Chart 4"/>
          <p:cNvGraphicFramePr/>
          <p:nvPr>
            <p:extLst>
              <p:ext uri="{D42A27DB-BD31-4B8C-83A1-F6EECF244321}">
                <p14:modId xmlns:p14="http://schemas.microsoft.com/office/powerpoint/2010/main" val="498884863"/>
              </p:ext>
            </p:extLst>
          </p:nvPr>
        </p:nvGraphicFramePr>
        <p:xfrm>
          <a:off x="2555776" y="1916831"/>
          <a:ext cx="3960000" cy="3815983"/>
        </p:xfrm>
        <a:graphic>
          <a:graphicData uri="http://schemas.openxmlformats.org/drawingml/2006/chart">
            <c:chart xmlns:c="http://schemas.openxmlformats.org/drawingml/2006/chart" xmlns:r="http://schemas.openxmlformats.org/officeDocument/2006/relationships" r:id="rId2"/>
          </a:graphicData>
        </a:graphic>
      </p:graphicFrame>
      <p:pic>
        <p:nvPicPr>
          <p:cNvPr id="4" name="Picture 3" descr="http://the-sra.org.uk/img/sralogo120x83.jpg"/>
          <p:cNvPicPr/>
          <p:nvPr/>
        </p:nvPicPr>
        <p:blipFill>
          <a:blip r:embed="rId3">
            <a:extLst>
              <a:ext uri="{28A0092B-C50C-407E-A947-70E740481C1C}">
                <a14:useLocalDpi xmlns:a14="http://schemas.microsoft.com/office/drawing/2010/main" val="0"/>
              </a:ext>
            </a:extLst>
          </a:blip>
          <a:srcRect/>
          <a:stretch>
            <a:fillRect/>
          </a:stretch>
        </p:blipFill>
        <p:spPr bwMode="auto">
          <a:xfrm>
            <a:off x="7436485" y="0"/>
            <a:ext cx="1707515" cy="1181100"/>
          </a:xfrm>
          <a:prstGeom prst="rect">
            <a:avLst/>
          </a:prstGeom>
          <a:noFill/>
          <a:ln>
            <a:noFill/>
          </a:ln>
        </p:spPr>
      </p:pic>
    </p:spTree>
    <p:extLst>
      <p:ext uri="{BB962C8B-B14F-4D97-AF65-F5344CB8AC3E}">
        <p14:creationId xmlns:p14="http://schemas.microsoft.com/office/powerpoint/2010/main" val="933787228"/>
      </p:ext>
    </p:extLst>
  </p:cSld>
  <p:clrMapOvr>
    <a:masterClrMapping/>
  </p:clrMapOvr>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The Support Layer: Excel Default</a:t>
            </a:r>
            <a:endParaRPr lang="en-GB" dirty="0"/>
          </a:p>
        </p:txBody>
      </p:sp>
      <p:graphicFrame>
        <p:nvGraphicFramePr>
          <p:cNvPr id="5" name="Chart 4"/>
          <p:cNvGraphicFramePr/>
          <p:nvPr>
            <p:extLst>
              <p:ext uri="{D42A27DB-BD31-4B8C-83A1-F6EECF244321}">
                <p14:modId xmlns:p14="http://schemas.microsoft.com/office/powerpoint/2010/main" val="1439595786"/>
              </p:ext>
            </p:extLst>
          </p:nvPr>
        </p:nvGraphicFramePr>
        <p:xfrm>
          <a:off x="2195736" y="1772816"/>
          <a:ext cx="5000625" cy="3629025"/>
        </p:xfrm>
        <a:graphic>
          <a:graphicData uri="http://schemas.openxmlformats.org/drawingml/2006/chart">
            <c:chart xmlns:c="http://schemas.openxmlformats.org/drawingml/2006/chart" xmlns:r="http://schemas.openxmlformats.org/officeDocument/2006/relationships" r:id="rId2"/>
          </a:graphicData>
        </a:graphic>
      </p:graphicFrame>
      <p:pic>
        <p:nvPicPr>
          <p:cNvPr id="4" name="Picture 3" descr="http://the-sra.org.uk/img/sralogo120x83.jpg"/>
          <p:cNvPicPr/>
          <p:nvPr/>
        </p:nvPicPr>
        <p:blipFill>
          <a:blip r:embed="rId3">
            <a:extLst>
              <a:ext uri="{28A0092B-C50C-407E-A947-70E740481C1C}">
                <a14:useLocalDpi xmlns:a14="http://schemas.microsoft.com/office/drawing/2010/main" val="0"/>
              </a:ext>
            </a:extLst>
          </a:blip>
          <a:srcRect/>
          <a:stretch>
            <a:fillRect/>
          </a:stretch>
        </p:blipFill>
        <p:spPr bwMode="auto">
          <a:xfrm>
            <a:off x="7436485" y="0"/>
            <a:ext cx="1707515" cy="1181100"/>
          </a:xfrm>
          <a:prstGeom prst="rect">
            <a:avLst/>
          </a:prstGeom>
          <a:noFill/>
          <a:ln>
            <a:noFill/>
          </a:ln>
        </p:spPr>
      </p:pic>
    </p:spTree>
    <p:extLst>
      <p:ext uri="{BB962C8B-B14F-4D97-AF65-F5344CB8AC3E}">
        <p14:creationId xmlns:p14="http://schemas.microsoft.com/office/powerpoint/2010/main" val="2170412456"/>
      </p:ext>
    </p:extLst>
  </p:cSld>
  <p:clrMapOvr>
    <a:masterClrMapping/>
  </p:clrMapOvr>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The </a:t>
            </a:r>
            <a:r>
              <a:rPr lang="en-GB" dirty="0" err="1" smtClean="0"/>
              <a:t>Geom</a:t>
            </a:r>
            <a:r>
              <a:rPr lang="en-GB" dirty="0" smtClean="0"/>
              <a:t>: Points</a:t>
            </a:r>
            <a:endParaRPr lang="en-GB" dirty="0"/>
          </a:p>
        </p:txBody>
      </p:sp>
      <p:graphicFrame>
        <p:nvGraphicFramePr>
          <p:cNvPr id="5" name="Chart 4"/>
          <p:cNvGraphicFramePr/>
          <p:nvPr>
            <p:extLst>
              <p:ext uri="{D42A27DB-BD31-4B8C-83A1-F6EECF244321}">
                <p14:modId xmlns:p14="http://schemas.microsoft.com/office/powerpoint/2010/main" val="3828624251"/>
              </p:ext>
            </p:extLst>
          </p:nvPr>
        </p:nvGraphicFramePr>
        <p:xfrm>
          <a:off x="2195736" y="1772816"/>
          <a:ext cx="5000625" cy="3629025"/>
        </p:xfrm>
        <a:graphic>
          <a:graphicData uri="http://schemas.openxmlformats.org/drawingml/2006/chart">
            <c:chart xmlns:c="http://schemas.openxmlformats.org/drawingml/2006/chart" xmlns:r="http://schemas.openxmlformats.org/officeDocument/2006/relationships" r:id="rId2"/>
          </a:graphicData>
        </a:graphic>
      </p:graphicFrame>
      <p:pic>
        <p:nvPicPr>
          <p:cNvPr id="4" name="Picture 3" descr="http://the-sra.org.uk/img/sralogo120x83.jpg"/>
          <p:cNvPicPr/>
          <p:nvPr/>
        </p:nvPicPr>
        <p:blipFill>
          <a:blip r:embed="rId3">
            <a:extLst>
              <a:ext uri="{28A0092B-C50C-407E-A947-70E740481C1C}">
                <a14:useLocalDpi xmlns:a14="http://schemas.microsoft.com/office/drawing/2010/main" val="0"/>
              </a:ext>
            </a:extLst>
          </a:blip>
          <a:srcRect/>
          <a:stretch>
            <a:fillRect/>
          </a:stretch>
        </p:blipFill>
        <p:spPr bwMode="auto">
          <a:xfrm>
            <a:off x="7436485" y="0"/>
            <a:ext cx="1707515" cy="1181100"/>
          </a:xfrm>
          <a:prstGeom prst="rect">
            <a:avLst/>
          </a:prstGeom>
          <a:noFill/>
          <a:ln>
            <a:noFill/>
          </a:ln>
        </p:spPr>
      </p:pic>
    </p:spTree>
    <p:extLst>
      <p:ext uri="{BB962C8B-B14F-4D97-AF65-F5344CB8AC3E}">
        <p14:creationId xmlns:p14="http://schemas.microsoft.com/office/powerpoint/2010/main" val="518049511"/>
      </p:ext>
    </p:extLst>
  </p:cSld>
  <p:clrMapOvr>
    <a:masterClrMapping/>
  </p:clrMapOvr>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The </a:t>
            </a:r>
            <a:r>
              <a:rPr lang="en-GB" dirty="0" err="1" smtClean="0"/>
              <a:t>Geom</a:t>
            </a:r>
            <a:r>
              <a:rPr lang="en-GB" dirty="0" smtClean="0"/>
              <a:t>: Lines</a:t>
            </a:r>
            <a:endParaRPr lang="en-GB" dirty="0"/>
          </a:p>
        </p:txBody>
      </p:sp>
      <p:graphicFrame>
        <p:nvGraphicFramePr>
          <p:cNvPr id="5" name="Chart 4"/>
          <p:cNvGraphicFramePr/>
          <p:nvPr>
            <p:extLst>
              <p:ext uri="{D42A27DB-BD31-4B8C-83A1-F6EECF244321}">
                <p14:modId xmlns:p14="http://schemas.microsoft.com/office/powerpoint/2010/main" val="2004824146"/>
              </p:ext>
            </p:extLst>
          </p:nvPr>
        </p:nvGraphicFramePr>
        <p:xfrm>
          <a:off x="2195736" y="1772816"/>
          <a:ext cx="5000625" cy="3629025"/>
        </p:xfrm>
        <a:graphic>
          <a:graphicData uri="http://schemas.openxmlformats.org/drawingml/2006/chart">
            <c:chart xmlns:c="http://schemas.openxmlformats.org/drawingml/2006/chart" xmlns:r="http://schemas.openxmlformats.org/officeDocument/2006/relationships" r:id="rId2"/>
          </a:graphicData>
        </a:graphic>
      </p:graphicFrame>
      <p:pic>
        <p:nvPicPr>
          <p:cNvPr id="4" name="Picture 3" descr="http://the-sra.org.uk/img/sralogo120x83.jpg"/>
          <p:cNvPicPr/>
          <p:nvPr/>
        </p:nvPicPr>
        <p:blipFill>
          <a:blip r:embed="rId3">
            <a:extLst>
              <a:ext uri="{28A0092B-C50C-407E-A947-70E740481C1C}">
                <a14:useLocalDpi xmlns:a14="http://schemas.microsoft.com/office/drawing/2010/main" val="0"/>
              </a:ext>
            </a:extLst>
          </a:blip>
          <a:srcRect/>
          <a:stretch>
            <a:fillRect/>
          </a:stretch>
        </p:blipFill>
        <p:spPr bwMode="auto">
          <a:xfrm>
            <a:off x="7436485" y="0"/>
            <a:ext cx="1707515" cy="1181100"/>
          </a:xfrm>
          <a:prstGeom prst="rect">
            <a:avLst/>
          </a:prstGeom>
          <a:noFill/>
          <a:ln>
            <a:noFill/>
          </a:ln>
        </p:spPr>
      </p:pic>
    </p:spTree>
    <p:extLst>
      <p:ext uri="{BB962C8B-B14F-4D97-AF65-F5344CB8AC3E}">
        <p14:creationId xmlns:p14="http://schemas.microsoft.com/office/powerpoint/2010/main" val="959605931"/>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0375" y="260648"/>
            <a:ext cx="8229600" cy="1143000"/>
          </a:xfrm>
        </p:spPr>
        <p:txBody>
          <a:bodyPr>
            <a:normAutofit/>
          </a:bodyPr>
          <a:lstStyle/>
          <a:p>
            <a:r>
              <a:rPr lang="en-GB" dirty="0" smtClean="0"/>
              <a:t>Thought is Visual</a:t>
            </a:r>
            <a:endParaRPr lang="en-GB" dirty="0"/>
          </a:p>
        </p:txBody>
      </p:sp>
      <p:pic>
        <p:nvPicPr>
          <p:cNvPr id="2050" name="Picture 2" descr="http://www.news.harvard.edu/gazette/wp-content/uploads/2008/04/03-dean.jpg"/>
          <p:cNvPicPr>
            <a:picLocks noChangeAspect="1" noChangeArrowheads="1"/>
          </p:cNvPicPr>
          <p:nvPr/>
        </p:nvPicPr>
        <p:blipFill>
          <a:blip r:embed="rId2" cstate="print"/>
          <a:srcRect/>
          <a:stretch>
            <a:fillRect/>
          </a:stretch>
        </p:blipFill>
        <p:spPr bwMode="auto">
          <a:xfrm>
            <a:off x="1907704" y="1700808"/>
            <a:ext cx="1296144" cy="1879409"/>
          </a:xfrm>
          <a:prstGeom prst="rect">
            <a:avLst/>
          </a:prstGeom>
          <a:noFill/>
        </p:spPr>
      </p:pic>
      <p:sp>
        <p:nvSpPr>
          <p:cNvPr id="16" name="TextBox 15"/>
          <p:cNvSpPr txBox="1"/>
          <p:nvPr/>
        </p:nvSpPr>
        <p:spPr>
          <a:xfrm>
            <a:off x="1907704" y="3573016"/>
            <a:ext cx="1296144" cy="523220"/>
          </a:xfrm>
          <a:prstGeom prst="rect">
            <a:avLst/>
          </a:prstGeom>
          <a:noFill/>
        </p:spPr>
        <p:txBody>
          <a:bodyPr wrap="square" rtlCol="0">
            <a:spAutoFit/>
          </a:bodyPr>
          <a:lstStyle/>
          <a:p>
            <a:pPr algn="ctr"/>
            <a:r>
              <a:rPr lang="en-GB" sz="1400" i="1" dirty="0" smtClean="0"/>
              <a:t>Stephen</a:t>
            </a:r>
          </a:p>
          <a:p>
            <a:pPr algn="ctr"/>
            <a:r>
              <a:rPr lang="en-GB" sz="1400" i="1" dirty="0" err="1" smtClean="0"/>
              <a:t>Kosslyn</a:t>
            </a:r>
            <a:endParaRPr lang="en-GB" sz="1400" i="1" dirty="0"/>
          </a:p>
        </p:txBody>
      </p:sp>
      <p:pic>
        <p:nvPicPr>
          <p:cNvPr id="2056" name="Picture 8" descr="http://www.radioopensource.org/wp-content/georgelakoff.jpg">
            <a:hlinkClick r:id="rId3"/>
          </p:cNvPr>
          <p:cNvPicPr>
            <a:picLocks noChangeAspect="1" noChangeArrowheads="1"/>
          </p:cNvPicPr>
          <p:nvPr/>
        </p:nvPicPr>
        <p:blipFill>
          <a:blip r:embed="rId4" cstate="print"/>
          <a:srcRect l="7143" r="10715"/>
          <a:stretch>
            <a:fillRect/>
          </a:stretch>
        </p:blipFill>
        <p:spPr bwMode="auto">
          <a:xfrm>
            <a:off x="6084168" y="1700808"/>
            <a:ext cx="1296144" cy="1895082"/>
          </a:xfrm>
          <a:prstGeom prst="rect">
            <a:avLst/>
          </a:prstGeom>
          <a:noFill/>
        </p:spPr>
      </p:pic>
      <p:sp>
        <p:nvSpPr>
          <p:cNvPr id="19" name="TextBox 18"/>
          <p:cNvSpPr txBox="1"/>
          <p:nvPr/>
        </p:nvSpPr>
        <p:spPr>
          <a:xfrm>
            <a:off x="6372200" y="3645024"/>
            <a:ext cx="713657" cy="523220"/>
          </a:xfrm>
          <a:prstGeom prst="rect">
            <a:avLst/>
          </a:prstGeom>
          <a:noFill/>
        </p:spPr>
        <p:txBody>
          <a:bodyPr wrap="none" rtlCol="0">
            <a:spAutoFit/>
          </a:bodyPr>
          <a:lstStyle/>
          <a:p>
            <a:r>
              <a:rPr lang="en-GB" sz="1400" i="1" dirty="0" smtClean="0"/>
              <a:t>George</a:t>
            </a:r>
          </a:p>
          <a:p>
            <a:pPr algn="ctr"/>
            <a:r>
              <a:rPr lang="en-GB" sz="1400" i="1" dirty="0" err="1" smtClean="0"/>
              <a:t>Lakoff</a:t>
            </a:r>
            <a:endParaRPr lang="en-GB" sz="1400" i="1" dirty="0"/>
          </a:p>
        </p:txBody>
      </p:sp>
      <p:pic>
        <p:nvPicPr>
          <p:cNvPr id="2058" name="Picture 10" descr="Front Cover">
            <a:hlinkClick r:id="rId5"/>
          </p:cNvPr>
          <p:cNvPicPr>
            <a:picLocks noChangeAspect="1" noChangeArrowheads="1"/>
          </p:cNvPicPr>
          <p:nvPr/>
        </p:nvPicPr>
        <p:blipFill>
          <a:blip r:embed="rId6" cstate="print"/>
          <a:srcRect/>
          <a:stretch>
            <a:fillRect/>
          </a:stretch>
        </p:blipFill>
        <p:spPr bwMode="auto">
          <a:xfrm>
            <a:off x="6156176" y="4365104"/>
            <a:ext cx="1219200" cy="1943101"/>
          </a:xfrm>
          <a:prstGeom prst="rect">
            <a:avLst/>
          </a:prstGeom>
          <a:noFill/>
        </p:spPr>
      </p:pic>
      <p:sp>
        <p:nvSpPr>
          <p:cNvPr id="2060" name="AutoShape 12" descr="data:image/jpeg;base64,/9j/4AAQSkZJRgABAQAAAQABAAD/2wCEAAkGBwgHBgkIBwgKCgkLDRYPDQwMDRsUFRAWIB0iIiAdHx8kKDQsJCYxJx8fLT0tMTU3Ojo6Iys/RD84QzQ5OjcBCgoKDQwNGg8PGjclHyU3Nzc3Nzc3Nzc3Nzc3Nzc3Nzc3Nzc3Nzc3Nzc3Nzc3Nzc3Nzc3Nzc3Nzc3Nzc3Nzc3N//AABEIAKAAaAMBIgACEQEDEQH/xAAcAAABBQEBAQAAAAAAAAAAAAAFAQIDBAYABwj/xAA6EAABAwIEAwUGBAQHAAAAAAABAAIDBBEFEiExBkFREyJhcYEUIzJCkaEHFVKxwdHh8BYlNGKSsvH/xAAZAQACAwEAAAAAAAAAAAAAAAAAAQIDBAX/xAAhEQACAgIBBQEBAAAAAAAAAAAAAQIRAyExBBITIkFRQv/aAAwDAQACEQMRAD8Aw4C6ydZcAriAgCclAslIDdXaAcykMbZcrVBSOrp2w05a5zjpqCSEap+Gc4tJLI1/MZLWVbyRRNY5MzaQ6LTO4fpaeQNqZ5D1yt0+v/iifgMTnOMVSw3vlaAf79UvNAfikZ7ZKArFZTGmkLHXuNyq4CsTsg9HbJOaVcgQi5LZKgYtl1uicBdKACQP3TIlzD8MqsQv2DO6N3HQeilPDWISTvaWB+VwDcpvfx20/vRRMqnsyQtJd4bD+q2vD9WZIBESZHm4c4fLfkOnL6LJPI2aoQSB+FULKOMCWOLKRc5/mtzA8+QVr28sDmtLWsOgAJIH1P8ABWq3C3y37NxIDjmIJsVTGCytcMlwT8ZZpf02+yos0KDIaeCSqzBlbFlduxzgLjy2/ZRV1FJRgkgStO+twLeQViPhqubM8RyZ2/E0PGnp0QzEsD4hz2Iu0m3csBZOw7GCcTrA9zYpMgHyvYTY+B10KHHunRWMZ4fxSgg7WoEmp3Bu1D6V7nh8b7XZbbotWGXwy5oVsmJul0Tbiy52h02V5QLc3SppOgK5AFiya42aSTawOqkKY9pc0gc0SWiKey1QRtfIM5JcDbfmt3hEcccIF+Q5BYbCyyN7QCHOB3Ovotbh08rA0Ou5x1sFhkb4KzVwywPjAjaD1HJE6RsQkByNB8kHoWSBt3jV3IBE6cBhuTc+Cp+mpcBCdsZAORv0Q+oO9v2VuSaFzMoeLgXtdU8wN8xsApsI8ALGGCaNzLZmkagrymvpBSYvUsYLNdqL/wB+K9ermRlrh8x5rzDikdni0IaNJGO18k8L9yvqVeMFnayaRZPtvfRNOy6BzBPEpF3JIgC8dERwWmZKZJ5KY1IjLQIy8tFzfUka8lRkZZ2hutDwbMzNWUb7ZpIxIw+LN/sUs1qDon0yi8q7gPLTuoquTs4jGA64jOuX1O62nDYD4g/MHSXtrvbwUWI4VPPikzzlNMyMjKeZuNVJhUXYNEAADeXiVzXLVHU8dO0GcRnMNPmbMIi3dztLeazmI4nhRYGT446GoJsMgd3vtqtZBGBFkexr8w1D9Qldhb5We7njLNwyWBsmXyvqkthRgKWuEUoFJXNqGl2W7XEEHoQVq8QfXUmEur5XDIxmZwvyRGHBqSEmaYRPkd83ZtaB5BOrYDU4XNTgNcGt0G4ITokeU1mPSYnU2mnnjjO3Zwuf+wsqFYGmZjoZXvjaLd8EG5HQr0kYU6Zt6eufAzYxta02P8FmuK6MU8TG5nSHNd0j7Fx9VZjfuinNB9jZljqkI7qeW9NVzttl0DlEBXJzhquQMI5bnMNlYwqt/LMWp6sszMa7vC24OhULjZQvaXW6bqco2qIRl2uz1B9VSVGGtkhewuHwZXcjbTxVRhs4HnbksXw+32YtN/iJJPqtQ2p1AJ0K481To7kJd0bNB7WA0ZjsFVqceZSxPe0m4HI6qhUB0sdmvIvvZAsQNRTVrrUlRUxx2LWRMuT4pRfwfAeZXYjHF+ZVtOamF21Mz4mDkbHRUhxxS0jpSaeaBhb3o5bAhV6fizMOz9gqcw0LMtiNL2sfBZ7iWahrJe0moJ2St6sVqItsKUvEkks0lfC0tpnvykO5eJCq8Q4qyqysablxQjCRV1wNPS05igOhMnzeQSV1EKOv9nEheYRlJJ521/dOCXkRXlm/GxiablP2TSei6RyBCNFyTcalKkMIOBvZQVD+yjJvy0Hip3ytjF+fRUJz2l3FOc60EIdwXwdv+TOmZmJbI4G/Jw71voQfQq46tGVrgdeiD8MYrDh9e6nr9cPqwI5zzjPyyDxbf6Eq5jmGVGFVbqaXVjhnikb8MjTsQudkx7s6eLJqg9Q4g2dmQusSLA3RvCJTOyzx7xndN+a80pa6Sml6WWnoOIY4csg0uO8FQ40WqaZrZ3TROPuWzNI2e0H0QbE5ZLG1DBHmHyMAROl4ko5YwXlubkUPxTGaR+Y52ADUa2U7ZNNGcbUvw5r6uRoEhuY2eOw/ms9E90pdK8k5zcHr1Pr/ACVvGK38zq2tiN6eMWc4fMeihI5DZa+nx/0zn9Vlv1Q1NKeU2y1GMbbVcnWSIAeS7MXHU76qAP1y/pNtVLITa2wQ17yypG1n6b8+X8VmNZLOwZrhbjgnFqPF6YcM48M8Z/0UpNnMP6QeR6fTosMXg89EhcWhrmOcHNNw4GxB5EIA1vFvClVhLnPIMtP8lQ0beDuh+x+yyIqezeYpxkdycNivceC8XZxPw219RlfVw+5qQR8Rtv5EW+6yPGnATJGvnw5ojeNey+U+XRQcPwsWS9M88mleB3JreqoufNLKIzI51z1Uc8U0EjoZmua9hsWuFiETwGgfNnqC3ugFrfE81FIG9FuhqqWWJrISGnkw6KyQsg0uikkhOhjeW/Q2RGkxOWKweRI3x3C1Ryfpklj+oO2SWUVPVxVIOR1nfpKmtZWaZVtcjbLkpXIArvII7yHztdIx2TR41b4EK643KrNFnHxWY2FanqC/uTNLJR8vUeCnc7S23io54e0AbbW+h5jxTeZ1uP3TA134ccQfknEMTJ35aOsIhmP6Sfhd6E/Qle6VdLnYWuC+Xr3BC+g/w04iGP8AC8YqHZq2itBMTu6w7rvUW9QUITMV+JnD9HBQHEXQ3qO0bGxrX5c9zt9LkD05oTgJjnhNC+nbDURRB7Az4ZIzs4fsR1RT8Z/bquWnZRsL6ShOeoA3Lza3oBb/AJLN0wmp8OwOthp5PaqaokjnjiBcRA4u35kAAC/goS00SVsx2PQGmxusZa1pSfrqqrXAu8Vp/wAQqVkWMxysNxPAHAjnYnX6ELLMUiJO2QsOhseRRejxO4DJ+nxoKbEJWOsFJSaIyinyaskctlyH4VUdpEYnHVguPJcr07VmZqnQ8v0Oqgae8lY8bJpOUrObBKnPkc6I9/cKrFIHtDhfXl0PRWibtN0PkvDLn+V3xefVIRY2Wq/DjiP/AA9xJFJM4ijqh2NQP+jvR1vQlZMG6QnQgpge84wynosNq5sWqvZW1b7STtZnLXOvewseQFtF51NBHX1ckj+LXOwZpbHmldlmLQLgEWHMn67I07ikVX4dQ1dRTQ1s9LKKaeOfUXsQ1+o3sWlAqniSBzYqifB8PniY7L23sejWXABF3DW4eMpttodVCUJS4LITjFbBPEroa+GmdhFNOcOw9hi9olJ72Yi2+trj77BZa2q0tfjFXjIqHVE7PZ2OtGxvumtAPNjdNuZuL6LOOFnKSi0tkG03o47LmrjskB11QIt4bP2VUwk2F8rvI/1suVNrrOJ8FynGVIrlC2XxLkdqdFLLK17WuaqNY2405KGjkNnMOwUCwKh3duoJSDe4Fiua4FqaSD5IAiicWO7N1+rfEf0UpKY5uZttiDcHoU1r73vo4aEIAIUdc5mGYhh5daOpaxwvsHscD925h9ExpdLLE6R8D29oO0qJA4te4973h3NtR6G191S2IPNXIakPgkHumvbcgGLNmu1+/Im7gATq2wI2U0IfO73kTIRII3RtJZK9obIy4IbdvV2bf/bqhj9bGwHkrVFM6N5ZSQzyukjyvY2/edc9Nxsf5KCeN0RdG9uRzHFrmfpIOyTdjpoiJ0TCnHZNOyiA0my5I7ZIgTP/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GB"/>
          </a:p>
        </p:txBody>
      </p:sp>
      <p:pic>
        <p:nvPicPr>
          <p:cNvPr id="2066" name="Picture 18" descr="Ten cube assemblages">
            <a:hlinkClick r:id="rId7"/>
          </p:cNvPr>
          <p:cNvPicPr>
            <a:picLocks noChangeAspect="1" noChangeArrowheads="1"/>
          </p:cNvPicPr>
          <p:nvPr/>
        </p:nvPicPr>
        <p:blipFill>
          <a:blip r:embed="rId8" cstate="print"/>
          <a:srcRect/>
          <a:stretch>
            <a:fillRect/>
          </a:stretch>
        </p:blipFill>
        <p:spPr bwMode="auto">
          <a:xfrm>
            <a:off x="1657794" y="4149080"/>
            <a:ext cx="1906094" cy="2592288"/>
          </a:xfrm>
          <a:prstGeom prst="rect">
            <a:avLst/>
          </a:prstGeom>
          <a:noFill/>
        </p:spPr>
      </p:pic>
      <p:pic>
        <p:nvPicPr>
          <p:cNvPr id="10" name="Picture 9" descr="http://the-sra.org.uk/img/sralogo120x83.jpg"/>
          <p:cNvPicPr/>
          <p:nvPr/>
        </p:nvPicPr>
        <p:blipFill>
          <a:blip r:embed="rId9">
            <a:extLst>
              <a:ext uri="{28A0092B-C50C-407E-A947-70E740481C1C}">
                <a14:useLocalDpi xmlns:a14="http://schemas.microsoft.com/office/drawing/2010/main" val="0"/>
              </a:ext>
            </a:extLst>
          </a:blip>
          <a:srcRect/>
          <a:stretch>
            <a:fillRect/>
          </a:stretch>
        </p:blipFill>
        <p:spPr bwMode="auto">
          <a:xfrm>
            <a:off x="7436485" y="0"/>
            <a:ext cx="1707515" cy="1181100"/>
          </a:xfrm>
          <a:prstGeom prst="rect">
            <a:avLst/>
          </a:prstGeom>
          <a:noFill/>
          <a:ln>
            <a:noFill/>
          </a:ln>
        </p:spPr>
      </p:pic>
    </p:spTree>
    <p:extLst>
      <p:ext uri="{BB962C8B-B14F-4D97-AF65-F5344CB8AC3E}">
        <p14:creationId xmlns:p14="http://schemas.microsoft.com/office/powerpoint/2010/main" val="3656169641"/>
      </p:ext>
    </p:extLst>
  </p:cSld>
  <p:clrMapOvr>
    <a:masterClrMapping/>
  </p:clrMapOvr>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The </a:t>
            </a:r>
            <a:r>
              <a:rPr lang="en-GB" dirty="0" err="1" smtClean="0"/>
              <a:t>Geom</a:t>
            </a:r>
            <a:r>
              <a:rPr lang="en-GB" dirty="0" smtClean="0"/>
              <a:t>: Bars</a:t>
            </a:r>
            <a:endParaRPr lang="en-GB" dirty="0"/>
          </a:p>
        </p:txBody>
      </p:sp>
      <p:graphicFrame>
        <p:nvGraphicFramePr>
          <p:cNvPr id="5" name="Chart 4"/>
          <p:cNvGraphicFramePr/>
          <p:nvPr>
            <p:extLst>
              <p:ext uri="{D42A27DB-BD31-4B8C-83A1-F6EECF244321}">
                <p14:modId xmlns:p14="http://schemas.microsoft.com/office/powerpoint/2010/main" val="2550674398"/>
              </p:ext>
            </p:extLst>
          </p:nvPr>
        </p:nvGraphicFramePr>
        <p:xfrm>
          <a:off x="2195736" y="1772816"/>
          <a:ext cx="5000625" cy="3629025"/>
        </p:xfrm>
        <a:graphic>
          <a:graphicData uri="http://schemas.openxmlformats.org/drawingml/2006/chart">
            <c:chart xmlns:c="http://schemas.openxmlformats.org/drawingml/2006/chart" xmlns:r="http://schemas.openxmlformats.org/officeDocument/2006/relationships" r:id="rId2"/>
          </a:graphicData>
        </a:graphic>
      </p:graphicFrame>
      <p:pic>
        <p:nvPicPr>
          <p:cNvPr id="4" name="Picture 3" descr="http://the-sra.org.uk/img/sralogo120x83.jpg"/>
          <p:cNvPicPr/>
          <p:nvPr/>
        </p:nvPicPr>
        <p:blipFill>
          <a:blip r:embed="rId3">
            <a:extLst>
              <a:ext uri="{28A0092B-C50C-407E-A947-70E740481C1C}">
                <a14:useLocalDpi xmlns:a14="http://schemas.microsoft.com/office/drawing/2010/main" val="0"/>
              </a:ext>
            </a:extLst>
          </a:blip>
          <a:srcRect/>
          <a:stretch>
            <a:fillRect/>
          </a:stretch>
        </p:blipFill>
        <p:spPr bwMode="auto">
          <a:xfrm>
            <a:off x="7436485" y="0"/>
            <a:ext cx="1707515" cy="1181100"/>
          </a:xfrm>
          <a:prstGeom prst="rect">
            <a:avLst/>
          </a:prstGeom>
          <a:noFill/>
          <a:ln>
            <a:noFill/>
          </a:ln>
        </p:spPr>
      </p:pic>
    </p:spTree>
    <p:extLst>
      <p:ext uri="{BB962C8B-B14F-4D97-AF65-F5344CB8AC3E}">
        <p14:creationId xmlns:p14="http://schemas.microsoft.com/office/powerpoint/2010/main" val="284788787"/>
      </p:ext>
    </p:extLst>
  </p:cSld>
  <p:clrMapOvr>
    <a:masterClrMapping/>
  </p:clrMapOvr>
  <p:timing>
    <p:tnLst>
      <p:par>
        <p:cTn xmlns:p14="http://schemas.microsoft.com/office/powerpoint/2010/mai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The </a:t>
            </a:r>
            <a:r>
              <a:rPr lang="en-GB" dirty="0" err="1" smtClean="0"/>
              <a:t>Geom</a:t>
            </a:r>
            <a:r>
              <a:rPr lang="en-GB" dirty="0" smtClean="0"/>
              <a:t>: Area </a:t>
            </a:r>
            <a:endParaRPr lang="en-GB" dirty="0"/>
          </a:p>
        </p:txBody>
      </p:sp>
      <p:graphicFrame>
        <p:nvGraphicFramePr>
          <p:cNvPr id="5" name="Chart 4"/>
          <p:cNvGraphicFramePr/>
          <p:nvPr>
            <p:extLst>
              <p:ext uri="{D42A27DB-BD31-4B8C-83A1-F6EECF244321}">
                <p14:modId xmlns:p14="http://schemas.microsoft.com/office/powerpoint/2010/main" val="1811282562"/>
              </p:ext>
            </p:extLst>
          </p:nvPr>
        </p:nvGraphicFramePr>
        <p:xfrm>
          <a:off x="2195736" y="1772816"/>
          <a:ext cx="5000625" cy="3629025"/>
        </p:xfrm>
        <a:graphic>
          <a:graphicData uri="http://schemas.openxmlformats.org/drawingml/2006/chart">
            <c:chart xmlns:c="http://schemas.openxmlformats.org/drawingml/2006/chart" xmlns:r="http://schemas.openxmlformats.org/officeDocument/2006/relationships" r:id="rId2"/>
          </a:graphicData>
        </a:graphic>
      </p:graphicFrame>
      <p:pic>
        <p:nvPicPr>
          <p:cNvPr id="4" name="Picture 3" descr="http://the-sra.org.uk/img/sralogo120x83.jpg"/>
          <p:cNvPicPr/>
          <p:nvPr/>
        </p:nvPicPr>
        <p:blipFill>
          <a:blip r:embed="rId3">
            <a:extLst>
              <a:ext uri="{28A0092B-C50C-407E-A947-70E740481C1C}">
                <a14:useLocalDpi xmlns:a14="http://schemas.microsoft.com/office/drawing/2010/main" val="0"/>
              </a:ext>
            </a:extLst>
          </a:blip>
          <a:srcRect/>
          <a:stretch>
            <a:fillRect/>
          </a:stretch>
        </p:blipFill>
        <p:spPr bwMode="auto">
          <a:xfrm>
            <a:off x="7436485" y="0"/>
            <a:ext cx="1707515" cy="1181100"/>
          </a:xfrm>
          <a:prstGeom prst="rect">
            <a:avLst/>
          </a:prstGeom>
          <a:noFill/>
          <a:ln>
            <a:noFill/>
          </a:ln>
        </p:spPr>
      </p:pic>
    </p:spTree>
    <p:extLst>
      <p:ext uri="{BB962C8B-B14F-4D97-AF65-F5344CB8AC3E}">
        <p14:creationId xmlns:p14="http://schemas.microsoft.com/office/powerpoint/2010/main" val="3818543230"/>
      </p:ext>
    </p:extLst>
  </p:cSld>
  <p:clrMapOvr>
    <a:masterClrMapping/>
  </p:clrMapOvr>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The Annotation Layer</a:t>
            </a:r>
            <a:endParaRPr lang="en-GB" dirty="0"/>
          </a:p>
        </p:txBody>
      </p:sp>
      <p:graphicFrame>
        <p:nvGraphicFramePr>
          <p:cNvPr id="5" name="Chart 4"/>
          <p:cNvGraphicFramePr/>
          <p:nvPr/>
        </p:nvGraphicFramePr>
        <p:xfrm>
          <a:off x="2195736" y="1772816"/>
          <a:ext cx="5000625" cy="3629025"/>
        </p:xfrm>
        <a:graphic>
          <a:graphicData uri="http://schemas.openxmlformats.org/drawingml/2006/chart">
            <c:chart xmlns:c="http://schemas.openxmlformats.org/drawingml/2006/chart" xmlns:r="http://schemas.openxmlformats.org/officeDocument/2006/relationships" r:id="rId2"/>
          </a:graphicData>
        </a:graphic>
      </p:graphicFrame>
      <p:pic>
        <p:nvPicPr>
          <p:cNvPr id="4" name="Picture 3" descr="http://the-sra.org.uk/img/sralogo120x83.jpg"/>
          <p:cNvPicPr/>
          <p:nvPr/>
        </p:nvPicPr>
        <p:blipFill>
          <a:blip r:embed="rId3">
            <a:extLst>
              <a:ext uri="{28A0092B-C50C-407E-A947-70E740481C1C}">
                <a14:useLocalDpi xmlns:a14="http://schemas.microsoft.com/office/drawing/2010/main" val="0"/>
              </a:ext>
            </a:extLst>
          </a:blip>
          <a:srcRect/>
          <a:stretch>
            <a:fillRect/>
          </a:stretch>
        </p:blipFill>
        <p:spPr bwMode="auto">
          <a:xfrm>
            <a:off x="7436485" y="0"/>
            <a:ext cx="1707515" cy="1181100"/>
          </a:xfrm>
          <a:prstGeom prst="rect">
            <a:avLst/>
          </a:prstGeom>
          <a:noFill/>
          <a:ln>
            <a:noFill/>
          </a:ln>
        </p:spPr>
      </p:pic>
    </p:spTree>
    <p:extLst>
      <p:ext uri="{BB962C8B-B14F-4D97-AF65-F5344CB8AC3E}">
        <p14:creationId xmlns:p14="http://schemas.microsoft.com/office/powerpoint/2010/main" val="1849393817"/>
      </p:ext>
    </p:extLst>
  </p:cSld>
  <p:clrMapOvr>
    <a:masterClrMapping/>
  </p:clrMapOvr>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The Annotation Layer</a:t>
            </a:r>
            <a:endParaRPr lang="en-GB" dirty="0"/>
          </a:p>
        </p:txBody>
      </p:sp>
      <p:graphicFrame>
        <p:nvGraphicFramePr>
          <p:cNvPr id="4" name="Chart 3"/>
          <p:cNvGraphicFramePr/>
          <p:nvPr/>
        </p:nvGraphicFramePr>
        <p:xfrm>
          <a:off x="2195736" y="1988840"/>
          <a:ext cx="5000625" cy="3629025"/>
        </p:xfrm>
        <a:graphic>
          <a:graphicData uri="http://schemas.openxmlformats.org/drawingml/2006/chart">
            <c:chart xmlns:c="http://schemas.openxmlformats.org/drawingml/2006/chart" xmlns:r="http://schemas.openxmlformats.org/officeDocument/2006/relationships" r:id="rId2"/>
          </a:graphicData>
        </a:graphic>
      </p:graphicFrame>
      <p:pic>
        <p:nvPicPr>
          <p:cNvPr id="5" name="Picture 4" descr="http://the-sra.org.uk/img/sralogo120x83.jpg"/>
          <p:cNvPicPr/>
          <p:nvPr/>
        </p:nvPicPr>
        <p:blipFill>
          <a:blip r:embed="rId3">
            <a:extLst>
              <a:ext uri="{28A0092B-C50C-407E-A947-70E740481C1C}">
                <a14:useLocalDpi xmlns:a14="http://schemas.microsoft.com/office/drawing/2010/main" val="0"/>
              </a:ext>
            </a:extLst>
          </a:blip>
          <a:srcRect/>
          <a:stretch>
            <a:fillRect/>
          </a:stretch>
        </p:blipFill>
        <p:spPr bwMode="auto">
          <a:xfrm>
            <a:off x="7436485" y="0"/>
            <a:ext cx="1707515" cy="1181100"/>
          </a:xfrm>
          <a:prstGeom prst="rect">
            <a:avLst/>
          </a:prstGeom>
          <a:noFill/>
          <a:ln>
            <a:noFill/>
          </a:ln>
        </p:spPr>
      </p:pic>
    </p:spTree>
    <p:extLst>
      <p:ext uri="{BB962C8B-B14F-4D97-AF65-F5344CB8AC3E}">
        <p14:creationId xmlns:p14="http://schemas.microsoft.com/office/powerpoint/2010/main" val="77113785"/>
      </p:ext>
    </p:extLst>
  </p:cSld>
  <p:clrMapOvr>
    <a:masterClrMapping/>
  </p:clrMapOvr>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The Annotation Layer</a:t>
            </a:r>
            <a:endParaRPr lang="en-GB" dirty="0"/>
          </a:p>
        </p:txBody>
      </p:sp>
      <p:graphicFrame>
        <p:nvGraphicFramePr>
          <p:cNvPr id="4" name="Chart 3"/>
          <p:cNvGraphicFramePr/>
          <p:nvPr/>
        </p:nvGraphicFramePr>
        <p:xfrm>
          <a:off x="2195736" y="1988840"/>
          <a:ext cx="5000625" cy="3629025"/>
        </p:xfrm>
        <a:graphic>
          <a:graphicData uri="http://schemas.openxmlformats.org/drawingml/2006/chart">
            <c:chart xmlns:c="http://schemas.openxmlformats.org/drawingml/2006/chart" xmlns:r="http://schemas.openxmlformats.org/officeDocument/2006/relationships" r:id="rId2"/>
          </a:graphicData>
        </a:graphic>
      </p:graphicFrame>
      <p:sp>
        <p:nvSpPr>
          <p:cNvPr id="5" name="TextBox 4"/>
          <p:cNvSpPr txBox="1"/>
          <p:nvPr/>
        </p:nvSpPr>
        <p:spPr>
          <a:xfrm>
            <a:off x="2339752" y="5589240"/>
            <a:ext cx="4752528" cy="1061829"/>
          </a:xfrm>
          <a:prstGeom prst="rect">
            <a:avLst/>
          </a:prstGeom>
          <a:noFill/>
        </p:spPr>
        <p:txBody>
          <a:bodyPr wrap="square" rtlCol="0">
            <a:spAutoFit/>
          </a:bodyPr>
          <a:lstStyle/>
          <a:p>
            <a:pPr algn="just"/>
            <a:r>
              <a:rPr lang="en-GB" sz="900" b="1" dirty="0" smtClean="0"/>
              <a:t>Fig XXX</a:t>
            </a:r>
            <a:r>
              <a:rPr lang="en-GB" sz="900" dirty="0" smtClean="0"/>
              <a:t>: A plot of y against x. Y represents... X represents... Note the ...</a:t>
            </a:r>
            <a:r>
              <a:rPr lang="en-GB" sz="900" dirty="0" err="1" smtClean="0"/>
              <a:t>Sed</a:t>
            </a:r>
            <a:r>
              <a:rPr lang="en-GB" sz="900" dirty="0" smtClean="0"/>
              <a:t> </a:t>
            </a:r>
            <a:r>
              <a:rPr lang="en-GB" sz="900" dirty="0" err="1" smtClean="0"/>
              <a:t>consequat</a:t>
            </a:r>
            <a:r>
              <a:rPr lang="en-GB" sz="900" dirty="0" smtClean="0"/>
              <a:t> </a:t>
            </a:r>
            <a:r>
              <a:rPr lang="en-GB" sz="900" dirty="0" err="1" smtClean="0"/>
              <a:t>dolor</a:t>
            </a:r>
            <a:r>
              <a:rPr lang="en-GB" sz="900" dirty="0" smtClean="0"/>
              <a:t> a </a:t>
            </a:r>
            <a:r>
              <a:rPr lang="en-GB" sz="900" dirty="0" err="1" smtClean="0"/>
              <a:t>purus</a:t>
            </a:r>
            <a:r>
              <a:rPr lang="en-GB" sz="900" dirty="0" smtClean="0"/>
              <a:t> </a:t>
            </a:r>
            <a:r>
              <a:rPr lang="en-GB" sz="900" dirty="0" err="1" smtClean="0"/>
              <a:t>molestie</a:t>
            </a:r>
            <a:r>
              <a:rPr lang="en-GB" sz="900" dirty="0" smtClean="0"/>
              <a:t> </a:t>
            </a:r>
            <a:r>
              <a:rPr lang="en-GB" sz="900" dirty="0" err="1" smtClean="0"/>
              <a:t>aliquet</a:t>
            </a:r>
            <a:r>
              <a:rPr lang="en-GB" sz="900" dirty="0" smtClean="0"/>
              <a:t>. Maecenas </a:t>
            </a:r>
            <a:r>
              <a:rPr lang="en-GB" sz="900" dirty="0" err="1" smtClean="0"/>
              <a:t>dignissim</a:t>
            </a:r>
            <a:r>
              <a:rPr lang="en-GB" sz="900" dirty="0" smtClean="0"/>
              <a:t>, </a:t>
            </a:r>
            <a:r>
              <a:rPr lang="en-GB" sz="900" dirty="0" err="1" smtClean="0"/>
              <a:t>urna</a:t>
            </a:r>
            <a:r>
              <a:rPr lang="en-GB" sz="900" dirty="0" smtClean="0"/>
              <a:t> </a:t>
            </a:r>
            <a:r>
              <a:rPr lang="en-GB" sz="900" dirty="0" err="1" smtClean="0"/>
              <a:t>nec</a:t>
            </a:r>
            <a:r>
              <a:rPr lang="en-GB" sz="900" dirty="0" smtClean="0"/>
              <a:t> </a:t>
            </a:r>
            <a:r>
              <a:rPr lang="en-GB" sz="900" dirty="0" err="1" smtClean="0"/>
              <a:t>condimentum</a:t>
            </a:r>
            <a:r>
              <a:rPr lang="en-GB" sz="900" dirty="0" smtClean="0"/>
              <a:t> </a:t>
            </a:r>
            <a:r>
              <a:rPr lang="en-GB" sz="900" dirty="0" err="1" smtClean="0"/>
              <a:t>egestas</a:t>
            </a:r>
            <a:r>
              <a:rPr lang="en-GB" sz="900" dirty="0" smtClean="0"/>
              <a:t>, </a:t>
            </a:r>
            <a:r>
              <a:rPr lang="en-GB" sz="900" dirty="0" err="1" smtClean="0"/>
              <a:t>lectus</a:t>
            </a:r>
            <a:r>
              <a:rPr lang="en-GB" sz="900" dirty="0" smtClean="0"/>
              <a:t> </a:t>
            </a:r>
            <a:r>
              <a:rPr lang="en-GB" sz="900" dirty="0" err="1" smtClean="0"/>
              <a:t>tellus</a:t>
            </a:r>
            <a:r>
              <a:rPr lang="en-GB" sz="900" dirty="0" smtClean="0"/>
              <a:t> </a:t>
            </a:r>
            <a:r>
              <a:rPr lang="en-GB" sz="900" dirty="0" err="1" smtClean="0"/>
              <a:t>interdum</a:t>
            </a:r>
            <a:r>
              <a:rPr lang="en-GB" sz="900" dirty="0" smtClean="0"/>
              <a:t> </a:t>
            </a:r>
            <a:r>
              <a:rPr lang="en-GB" sz="900" dirty="0" err="1" smtClean="0"/>
              <a:t>enim</a:t>
            </a:r>
            <a:r>
              <a:rPr lang="en-GB" sz="900" dirty="0" smtClean="0"/>
              <a:t>, </a:t>
            </a:r>
            <a:r>
              <a:rPr lang="en-GB" sz="900" dirty="0" err="1" smtClean="0"/>
              <a:t>vel</a:t>
            </a:r>
            <a:r>
              <a:rPr lang="en-GB" sz="900" dirty="0" smtClean="0"/>
              <a:t> </a:t>
            </a:r>
            <a:r>
              <a:rPr lang="en-GB" sz="900" dirty="0" err="1" smtClean="0"/>
              <a:t>viverra</a:t>
            </a:r>
            <a:r>
              <a:rPr lang="en-GB" sz="900" dirty="0" smtClean="0"/>
              <a:t> </a:t>
            </a:r>
            <a:r>
              <a:rPr lang="en-GB" sz="900" dirty="0" err="1" smtClean="0"/>
              <a:t>felis</a:t>
            </a:r>
            <a:r>
              <a:rPr lang="en-GB" sz="900" dirty="0" smtClean="0"/>
              <a:t> </a:t>
            </a:r>
            <a:r>
              <a:rPr lang="en-GB" sz="900" dirty="0" err="1" smtClean="0"/>
              <a:t>arcu</a:t>
            </a:r>
            <a:r>
              <a:rPr lang="en-GB" sz="900" dirty="0" smtClean="0"/>
              <a:t> </a:t>
            </a:r>
            <a:r>
              <a:rPr lang="en-GB" sz="900" dirty="0" err="1" smtClean="0"/>
              <a:t>eget</a:t>
            </a:r>
            <a:r>
              <a:rPr lang="en-GB" sz="900" dirty="0" smtClean="0"/>
              <a:t> </a:t>
            </a:r>
            <a:r>
              <a:rPr lang="en-GB" sz="900" dirty="0" err="1" smtClean="0"/>
              <a:t>odio</a:t>
            </a:r>
            <a:r>
              <a:rPr lang="en-GB" sz="900" dirty="0" smtClean="0"/>
              <a:t>. Nam </a:t>
            </a:r>
            <a:r>
              <a:rPr lang="en-GB" sz="900" dirty="0" err="1" smtClean="0"/>
              <a:t>placerat</a:t>
            </a:r>
            <a:r>
              <a:rPr lang="en-GB" sz="900" dirty="0" smtClean="0"/>
              <a:t> </a:t>
            </a:r>
            <a:r>
              <a:rPr lang="en-GB" sz="900" dirty="0" err="1" smtClean="0"/>
              <a:t>faucibus</a:t>
            </a:r>
            <a:r>
              <a:rPr lang="en-GB" sz="900" dirty="0" smtClean="0"/>
              <a:t> </a:t>
            </a:r>
            <a:r>
              <a:rPr lang="en-GB" sz="900" dirty="0" err="1" smtClean="0"/>
              <a:t>sem</a:t>
            </a:r>
            <a:r>
              <a:rPr lang="en-GB" sz="900" dirty="0" smtClean="0"/>
              <a:t> </a:t>
            </a:r>
            <a:r>
              <a:rPr lang="en-GB" sz="900" dirty="0" err="1" smtClean="0"/>
              <a:t>ut</a:t>
            </a:r>
            <a:r>
              <a:rPr lang="en-GB" sz="900" dirty="0" smtClean="0"/>
              <a:t> </a:t>
            </a:r>
            <a:r>
              <a:rPr lang="en-GB" sz="900" dirty="0" err="1" smtClean="0"/>
              <a:t>ornare</a:t>
            </a:r>
            <a:r>
              <a:rPr lang="en-GB" sz="900" dirty="0" smtClean="0"/>
              <a:t>. </a:t>
            </a:r>
            <a:r>
              <a:rPr lang="en-GB" sz="900" dirty="0" err="1" smtClean="0"/>
              <a:t>Etiam</a:t>
            </a:r>
            <a:r>
              <a:rPr lang="en-GB" sz="900" dirty="0" smtClean="0"/>
              <a:t> et </a:t>
            </a:r>
            <a:r>
              <a:rPr lang="en-GB" sz="900" dirty="0" err="1" smtClean="0"/>
              <a:t>nulla</a:t>
            </a:r>
            <a:r>
              <a:rPr lang="en-GB" sz="900" dirty="0" smtClean="0"/>
              <a:t> quam. </a:t>
            </a:r>
            <a:r>
              <a:rPr lang="en-GB" sz="900" dirty="0" err="1" smtClean="0"/>
              <a:t>Suspendisse</a:t>
            </a:r>
            <a:r>
              <a:rPr lang="en-GB" sz="900" dirty="0" smtClean="0"/>
              <a:t> </a:t>
            </a:r>
            <a:r>
              <a:rPr lang="en-GB" sz="900" dirty="0" err="1" smtClean="0"/>
              <a:t>dolor</a:t>
            </a:r>
            <a:r>
              <a:rPr lang="en-GB" sz="900" dirty="0" smtClean="0"/>
              <a:t> </a:t>
            </a:r>
            <a:r>
              <a:rPr lang="en-GB" sz="900" dirty="0" err="1" smtClean="0"/>
              <a:t>diam</a:t>
            </a:r>
            <a:r>
              <a:rPr lang="en-GB" sz="900" dirty="0" smtClean="0"/>
              <a:t>, </a:t>
            </a:r>
            <a:r>
              <a:rPr lang="en-GB" sz="900" dirty="0" err="1" smtClean="0"/>
              <a:t>feugiat</a:t>
            </a:r>
            <a:r>
              <a:rPr lang="en-GB" sz="900" dirty="0" smtClean="0"/>
              <a:t> sit </a:t>
            </a:r>
            <a:r>
              <a:rPr lang="en-GB" sz="900" dirty="0" err="1" smtClean="0"/>
              <a:t>amet</a:t>
            </a:r>
            <a:r>
              <a:rPr lang="en-GB" sz="900" dirty="0" smtClean="0"/>
              <a:t> </a:t>
            </a:r>
            <a:r>
              <a:rPr lang="en-GB" sz="900" dirty="0" err="1" smtClean="0"/>
              <a:t>erat</a:t>
            </a:r>
            <a:r>
              <a:rPr lang="en-GB" sz="900" dirty="0" smtClean="0"/>
              <a:t> </a:t>
            </a:r>
            <a:r>
              <a:rPr lang="en-GB" sz="900" dirty="0" err="1" smtClean="0"/>
              <a:t>sed</a:t>
            </a:r>
            <a:r>
              <a:rPr lang="en-GB" sz="900" dirty="0" smtClean="0"/>
              <a:t>, </a:t>
            </a:r>
            <a:r>
              <a:rPr lang="en-GB" sz="900" dirty="0" err="1" smtClean="0"/>
              <a:t>accumsan</a:t>
            </a:r>
            <a:r>
              <a:rPr lang="en-GB" sz="900" dirty="0" smtClean="0"/>
              <a:t> </a:t>
            </a:r>
            <a:r>
              <a:rPr lang="en-GB" sz="900" dirty="0" err="1" smtClean="0"/>
              <a:t>hendrerit</a:t>
            </a:r>
            <a:r>
              <a:rPr lang="en-GB" sz="900" dirty="0" smtClean="0"/>
              <a:t> </a:t>
            </a:r>
            <a:r>
              <a:rPr lang="en-GB" sz="900" dirty="0" err="1" smtClean="0"/>
              <a:t>erat</a:t>
            </a:r>
            <a:r>
              <a:rPr lang="en-GB" sz="900" dirty="0" smtClean="0"/>
              <a:t>. </a:t>
            </a:r>
            <a:r>
              <a:rPr lang="en-GB" sz="900" dirty="0" err="1" smtClean="0"/>
              <a:t>Aenean</a:t>
            </a:r>
            <a:r>
              <a:rPr lang="en-GB" sz="900" dirty="0" smtClean="0"/>
              <a:t> dictum </a:t>
            </a:r>
            <a:r>
              <a:rPr lang="en-GB" sz="900" dirty="0" err="1" smtClean="0"/>
              <a:t>vulputate</a:t>
            </a:r>
            <a:r>
              <a:rPr lang="en-GB" sz="900" dirty="0" smtClean="0"/>
              <a:t> </a:t>
            </a:r>
            <a:r>
              <a:rPr lang="en-GB" sz="900" dirty="0" err="1" smtClean="0"/>
              <a:t>eros</a:t>
            </a:r>
            <a:r>
              <a:rPr lang="en-GB" sz="900" dirty="0" smtClean="0"/>
              <a:t>, </a:t>
            </a:r>
            <a:r>
              <a:rPr lang="en-GB" sz="900" dirty="0" err="1" smtClean="0"/>
              <a:t>sed</a:t>
            </a:r>
            <a:r>
              <a:rPr lang="en-GB" sz="900" dirty="0" smtClean="0"/>
              <a:t> </a:t>
            </a:r>
            <a:r>
              <a:rPr lang="en-GB" sz="900" dirty="0" err="1" smtClean="0"/>
              <a:t>adipiscing</a:t>
            </a:r>
            <a:r>
              <a:rPr lang="en-GB" sz="900" dirty="0" smtClean="0"/>
              <a:t> </a:t>
            </a:r>
            <a:r>
              <a:rPr lang="en-GB" sz="900" dirty="0" err="1" smtClean="0"/>
              <a:t>erat</a:t>
            </a:r>
            <a:r>
              <a:rPr lang="en-GB" sz="900" dirty="0" smtClean="0"/>
              <a:t> </a:t>
            </a:r>
            <a:r>
              <a:rPr lang="en-GB" sz="900" dirty="0" err="1" smtClean="0"/>
              <a:t>pulvinar</a:t>
            </a:r>
            <a:r>
              <a:rPr lang="en-GB" sz="900" dirty="0" smtClean="0"/>
              <a:t> a. </a:t>
            </a:r>
            <a:r>
              <a:rPr lang="en-GB" sz="900" dirty="0" err="1" smtClean="0"/>
              <a:t>Fusce</a:t>
            </a:r>
            <a:r>
              <a:rPr lang="en-GB" sz="900" dirty="0" smtClean="0"/>
              <a:t> </a:t>
            </a:r>
            <a:r>
              <a:rPr lang="en-GB" sz="900" dirty="0" err="1" smtClean="0"/>
              <a:t>mattis</a:t>
            </a:r>
            <a:r>
              <a:rPr lang="en-GB" sz="900" dirty="0" smtClean="0"/>
              <a:t> </a:t>
            </a:r>
            <a:r>
              <a:rPr lang="en-GB" sz="900" dirty="0" err="1" smtClean="0"/>
              <a:t>convallis</a:t>
            </a:r>
            <a:r>
              <a:rPr lang="en-GB" sz="900" dirty="0" smtClean="0"/>
              <a:t> </a:t>
            </a:r>
            <a:r>
              <a:rPr lang="en-GB" sz="900" dirty="0" err="1" smtClean="0"/>
              <a:t>metus</a:t>
            </a:r>
            <a:r>
              <a:rPr lang="en-GB" sz="900" dirty="0" smtClean="0"/>
              <a:t>, </a:t>
            </a:r>
            <a:r>
              <a:rPr lang="en-GB" sz="900" dirty="0" err="1" smtClean="0"/>
              <a:t>quis</a:t>
            </a:r>
            <a:r>
              <a:rPr lang="en-GB" sz="900" dirty="0" smtClean="0"/>
              <a:t> </a:t>
            </a:r>
            <a:r>
              <a:rPr lang="en-GB" sz="900" dirty="0" err="1" smtClean="0"/>
              <a:t>te</a:t>
            </a:r>
            <a:r>
              <a:rPr lang="en-GB" sz="900" dirty="0" smtClean="0"/>
              <a:t>.</a:t>
            </a:r>
          </a:p>
          <a:p>
            <a:pPr algn="just"/>
            <a:r>
              <a:rPr lang="en-GB" sz="900" b="1" dirty="0" smtClean="0"/>
              <a:t>Data source</a:t>
            </a:r>
            <a:r>
              <a:rPr lang="en-GB" sz="900" dirty="0" smtClean="0"/>
              <a:t>:...</a:t>
            </a:r>
          </a:p>
          <a:p>
            <a:endParaRPr lang="en-GB" sz="900" dirty="0" smtClean="0"/>
          </a:p>
        </p:txBody>
      </p:sp>
      <p:pic>
        <p:nvPicPr>
          <p:cNvPr id="6" name="Picture 5" descr="http://the-sra.org.uk/img/sralogo120x83.jpg"/>
          <p:cNvPicPr/>
          <p:nvPr/>
        </p:nvPicPr>
        <p:blipFill>
          <a:blip r:embed="rId3">
            <a:extLst>
              <a:ext uri="{28A0092B-C50C-407E-A947-70E740481C1C}">
                <a14:useLocalDpi xmlns:a14="http://schemas.microsoft.com/office/drawing/2010/main" val="0"/>
              </a:ext>
            </a:extLst>
          </a:blip>
          <a:srcRect/>
          <a:stretch>
            <a:fillRect/>
          </a:stretch>
        </p:blipFill>
        <p:spPr bwMode="auto">
          <a:xfrm>
            <a:off x="7436485" y="0"/>
            <a:ext cx="1707515" cy="1181100"/>
          </a:xfrm>
          <a:prstGeom prst="rect">
            <a:avLst/>
          </a:prstGeom>
          <a:noFill/>
          <a:ln>
            <a:noFill/>
          </a:ln>
        </p:spPr>
      </p:pic>
    </p:spTree>
    <p:extLst>
      <p:ext uri="{BB962C8B-B14F-4D97-AF65-F5344CB8AC3E}">
        <p14:creationId xmlns:p14="http://schemas.microsoft.com/office/powerpoint/2010/main" val="2808041749"/>
      </p:ext>
    </p:extLst>
  </p:cSld>
  <p:clrMapOvr>
    <a:masterClrMapping/>
  </p:clrMapOvr>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The Annotation Layer</a:t>
            </a:r>
            <a:endParaRPr lang="en-GB" dirty="0"/>
          </a:p>
        </p:txBody>
      </p:sp>
      <p:graphicFrame>
        <p:nvGraphicFramePr>
          <p:cNvPr id="4" name="Chart 3"/>
          <p:cNvGraphicFramePr/>
          <p:nvPr/>
        </p:nvGraphicFramePr>
        <p:xfrm>
          <a:off x="2195736" y="1988840"/>
          <a:ext cx="5000625" cy="3629025"/>
        </p:xfrm>
        <a:graphic>
          <a:graphicData uri="http://schemas.openxmlformats.org/drawingml/2006/chart">
            <c:chart xmlns:c="http://schemas.openxmlformats.org/drawingml/2006/chart" xmlns:r="http://schemas.openxmlformats.org/officeDocument/2006/relationships" r:id="rId3"/>
          </a:graphicData>
        </a:graphic>
      </p:graphicFrame>
      <p:sp>
        <p:nvSpPr>
          <p:cNvPr id="5" name="TextBox 4"/>
          <p:cNvSpPr txBox="1"/>
          <p:nvPr/>
        </p:nvSpPr>
        <p:spPr>
          <a:xfrm>
            <a:off x="2339752" y="5589240"/>
            <a:ext cx="4752528" cy="369332"/>
          </a:xfrm>
          <a:prstGeom prst="rect">
            <a:avLst/>
          </a:prstGeom>
          <a:noFill/>
        </p:spPr>
        <p:txBody>
          <a:bodyPr wrap="square" rtlCol="0">
            <a:spAutoFit/>
          </a:bodyPr>
          <a:lstStyle/>
          <a:p>
            <a:pPr algn="just"/>
            <a:r>
              <a:rPr lang="en-GB" sz="900" b="1" dirty="0" smtClean="0"/>
              <a:t>Data source</a:t>
            </a:r>
            <a:r>
              <a:rPr lang="en-GB" sz="900" dirty="0" smtClean="0"/>
              <a:t>:...</a:t>
            </a:r>
          </a:p>
          <a:p>
            <a:endParaRPr lang="en-GB" sz="900" dirty="0" smtClean="0"/>
          </a:p>
        </p:txBody>
      </p:sp>
      <p:sp>
        <p:nvSpPr>
          <p:cNvPr id="6" name="TextBox 5"/>
          <p:cNvSpPr txBox="1"/>
          <p:nvPr/>
        </p:nvSpPr>
        <p:spPr>
          <a:xfrm>
            <a:off x="2771800" y="1700808"/>
            <a:ext cx="3744416" cy="307777"/>
          </a:xfrm>
          <a:prstGeom prst="rect">
            <a:avLst/>
          </a:prstGeom>
          <a:noFill/>
        </p:spPr>
        <p:txBody>
          <a:bodyPr wrap="square" rtlCol="0">
            <a:spAutoFit/>
          </a:bodyPr>
          <a:lstStyle/>
          <a:p>
            <a:pPr algn="just"/>
            <a:r>
              <a:rPr lang="en-GB" sz="1400" b="1" dirty="0" err="1" smtClean="0">
                <a:solidFill>
                  <a:schemeClr val="tx1">
                    <a:lumMod val="75000"/>
                    <a:lumOff val="25000"/>
                  </a:schemeClr>
                </a:solidFill>
              </a:rPr>
              <a:t>Sed</a:t>
            </a:r>
            <a:r>
              <a:rPr lang="en-GB" sz="1400" b="1" dirty="0" smtClean="0">
                <a:solidFill>
                  <a:schemeClr val="tx1">
                    <a:lumMod val="75000"/>
                    <a:lumOff val="25000"/>
                  </a:schemeClr>
                </a:solidFill>
              </a:rPr>
              <a:t> at dui at </a:t>
            </a:r>
            <a:r>
              <a:rPr lang="en-GB" sz="1400" b="1" dirty="0" err="1" smtClean="0">
                <a:solidFill>
                  <a:schemeClr val="tx1">
                    <a:lumMod val="75000"/>
                    <a:lumOff val="25000"/>
                  </a:schemeClr>
                </a:solidFill>
              </a:rPr>
              <a:t>urna</a:t>
            </a:r>
            <a:r>
              <a:rPr lang="en-GB" sz="1400" b="1" dirty="0" smtClean="0">
                <a:solidFill>
                  <a:schemeClr val="tx1">
                    <a:lumMod val="75000"/>
                    <a:lumOff val="25000"/>
                  </a:schemeClr>
                </a:solidFill>
              </a:rPr>
              <a:t> </a:t>
            </a:r>
            <a:r>
              <a:rPr lang="en-GB" sz="1400" b="1" dirty="0" err="1" smtClean="0">
                <a:solidFill>
                  <a:schemeClr val="tx1">
                    <a:lumMod val="75000"/>
                    <a:lumOff val="25000"/>
                  </a:schemeClr>
                </a:solidFill>
              </a:rPr>
              <a:t>ullamcorper</a:t>
            </a:r>
            <a:r>
              <a:rPr lang="en-GB" sz="1400" b="1" dirty="0" smtClean="0">
                <a:solidFill>
                  <a:schemeClr val="tx1">
                    <a:lumMod val="75000"/>
                    <a:lumOff val="25000"/>
                  </a:schemeClr>
                </a:solidFill>
              </a:rPr>
              <a:t> </a:t>
            </a:r>
            <a:r>
              <a:rPr lang="en-GB" sz="1400" b="1" dirty="0" err="1" smtClean="0">
                <a:solidFill>
                  <a:schemeClr val="tx1">
                    <a:lumMod val="75000"/>
                    <a:lumOff val="25000"/>
                  </a:schemeClr>
                </a:solidFill>
              </a:rPr>
              <a:t>cursus</a:t>
            </a:r>
            <a:r>
              <a:rPr lang="en-GB" sz="900" dirty="0" smtClean="0">
                <a:solidFill>
                  <a:srgbClr val="002060"/>
                </a:solidFill>
              </a:rPr>
              <a:t>.</a:t>
            </a:r>
          </a:p>
        </p:txBody>
      </p:sp>
      <p:sp>
        <p:nvSpPr>
          <p:cNvPr id="8" name="TextBox 7"/>
          <p:cNvSpPr txBox="1"/>
          <p:nvPr/>
        </p:nvSpPr>
        <p:spPr>
          <a:xfrm>
            <a:off x="4860032" y="4293096"/>
            <a:ext cx="1296144" cy="923330"/>
          </a:xfrm>
          <a:prstGeom prst="rect">
            <a:avLst/>
          </a:prstGeom>
          <a:noFill/>
        </p:spPr>
        <p:txBody>
          <a:bodyPr wrap="square" rtlCol="0">
            <a:spAutoFit/>
          </a:bodyPr>
          <a:lstStyle/>
          <a:p>
            <a:pPr algn="just"/>
            <a:r>
              <a:rPr lang="en-GB" sz="900" i="1" dirty="0" err="1" smtClean="0">
                <a:solidFill>
                  <a:schemeClr val="tx1">
                    <a:lumMod val="75000"/>
                    <a:lumOff val="25000"/>
                  </a:schemeClr>
                </a:solidFill>
              </a:rPr>
              <a:t>Aenean</a:t>
            </a:r>
            <a:r>
              <a:rPr lang="en-GB" sz="900" i="1" dirty="0" smtClean="0">
                <a:solidFill>
                  <a:schemeClr val="tx1">
                    <a:lumMod val="75000"/>
                    <a:lumOff val="25000"/>
                  </a:schemeClr>
                </a:solidFill>
              </a:rPr>
              <a:t> </a:t>
            </a:r>
            <a:r>
              <a:rPr lang="en-GB" sz="900" i="1" dirty="0" err="1" smtClean="0">
                <a:solidFill>
                  <a:schemeClr val="tx1">
                    <a:lumMod val="75000"/>
                    <a:lumOff val="25000"/>
                  </a:schemeClr>
                </a:solidFill>
              </a:rPr>
              <a:t>suscipit</a:t>
            </a:r>
            <a:r>
              <a:rPr lang="en-GB" sz="900" i="1" dirty="0" smtClean="0">
                <a:solidFill>
                  <a:schemeClr val="tx1">
                    <a:lumMod val="75000"/>
                    <a:lumOff val="25000"/>
                  </a:schemeClr>
                </a:solidFill>
              </a:rPr>
              <a:t> </a:t>
            </a:r>
            <a:r>
              <a:rPr lang="en-GB" sz="900" i="1" dirty="0" err="1" smtClean="0">
                <a:solidFill>
                  <a:schemeClr val="tx1">
                    <a:lumMod val="75000"/>
                    <a:lumOff val="25000"/>
                  </a:schemeClr>
                </a:solidFill>
              </a:rPr>
              <a:t>semper</a:t>
            </a:r>
            <a:r>
              <a:rPr lang="en-GB" sz="900" i="1" dirty="0" smtClean="0">
                <a:solidFill>
                  <a:schemeClr val="tx1">
                    <a:lumMod val="75000"/>
                    <a:lumOff val="25000"/>
                  </a:schemeClr>
                </a:solidFill>
              </a:rPr>
              <a:t> </a:t>
            </a:r>
            <a:r>
              <a:rPr lang="en-GB" sz="900" i="1" dirty="0" err="1" smtClean="0">
                <a:solidFill>
                  <a:schemeClr val="tx1">
                    <a:lumMod val="75000"/>
                    <a:lumOff val="25000"/>
                  </a:schemeClr>
                </a:solidFill>
              </a:rPr>
              <a:t>tortor</a:t>
            </a:r>
            <a:r>
              <a:rPr lang="en-GB" sz="900" i="1" dirty="0" smtClean="0">
                <a:solidFill>
                  <a:schemeClr val="tx1">
                    <a:lumMod val="75000"/>
                    <a:lumOff val="25000"/>
                  </a:schemeClr>
                </a:solidFill>
              </a:rPr>
              <a:t> </a:t>
            </a:r>
            <a:r>
              <a:rPr lang="en-GB" sz="900" i="1" dirty="0" err="1" smtClean="0">
                <a:solidFill>
                  <a:schemeClr val="tx1">
                    <a:lumMod val="75000"/>
                    <a:lumOff val="25000"/>
                  </a:schemeClr>
                </a:solidFill>
              </a:rPr>
              <a:t>eu</a:t>
            </a:r>
            <a:r>
              <a:rPr lang="en-GB" sz="900" i="1" dirty="0" smtClean="0">
                <a:solidFill>
                  <a:schemeClr val="tx1">
                    <a:lumMod val="75000"/>
                    <a:lumOff val="25000"/>
                  </a:schemeClr>
                </a:solidFill>
              </a:rPr>
              <a:t> </a:t>
            </a:r>
            <a:r>
              <a:rPr lang="en-GB" sz="900" i="1" dirty="0" err="1" smtClean="0">
                <a:solidFill>
                  <a:schemeClr val="tx1">
                    <a:lumMod val="75000"/>
                    <a:lumOff val="25000"/>
                  </a:schemeClr>
                </a:solidFill>
              </a:rPr>
              <a:t>suscipit</a:t>
            </a:r>
            <a:r>
              <a:rPr lang="en-GB" sz="900" i="1" dirty="0" smtClean="0">
                <a:solidFill>
                  <a:schemeClr val="tx1">
                    <a:lumMod val="75000"/>
                    <a:lumOff val="25000"/>
                  </a:schemeClr>
                </a:solidFill>
              </a:rPr>
              <a:t>. </a:t>
            </a:r>
            <a:r>
              <a:rPr lang="en-GB" sz="900" i="1" dirty="0" err="1" smtClean="0">
                <a:solidFill>
                  <a:schemeClr val="tx1">
                    <a:lumMod val="75000"/>
                    <a:lumOff val="25000"/>
                  </a:schemeClr>
                </a:solidFill>
              </a:rPr>
              <a:t>Vestibulum</a:t>
            </a:r>
            <a:r>
              <a:rPr lang="en-GB" sz="900" i="1" dirty="0" smtClean="0">
                <a:solidFill>
                  <a:schemeClr val="tx1">
                    <a:lumMod val="75000"/>
                    <a:lumOff val="25000"/>
                  </a:schemeClr>
                </a:solidFill>
              </a:rPr>
              <a:t> ante </a:t>
            </a:r>
            <a:r>
              <a:rPr lang="en-GB" sz="900" i="1" dirty="0" err="1" smtClean="0">
                <a:solidFill>
                  <a:schemeClr val="tx1">
                    <a:lumMod val="75000"/>
                    <a:lumOff val="25000"/>
                  </a:schemeClr>
                </a:solidFill>
              </a:rPr>
              <a:t>ipsum</a:t>
            </a:r>
            <a:r>
              <a:rPr lang="en-GB" sz="900" i="1" dirty="0" smtClean="0">
                <a:solidFill>
                  <a:schemeClr val="tx1">
                    <a:lumMod val="75000"/>
                    <a:lumOff val="25000"/>
                  </a:schemeClr>
                </a:solidFill>
              </a:rPr>
              <a:t> </a:t>
            </a:r>
            <a:r>
              <a:rPr lang="en-GB" sz="900" i="1" dirty="0" err="1" smtClean="0">
                <a:solidFill>
                  <a:schemeClr val="tx1">
                    <a:lumMod val="75000"/>
                    <a:lumOff val="25000"/>
                  </a:schemeClr>
                </a:solidFill>
              </a:rPr>
              <a:t>primis</a:t>
            </a:r>
            <a:r>
              <a:rPr lang="en-GB" sz="900" i="1" dirty="0" smtClean="0">
                <a:solidFill>
                  <a:schemeClr val="tx1">
                    <a:lumMod val="75000"/>
                    <a:lumOff val="25000"/>
                  </a:schemeClr>
                </a:solidFill>
              </a:rPr>
              <a:t> in </a:t>
            </a:r>
            <a:r>
              <a:rPr lang="en-GB" sz="900" i="1" dirty="0" err="1" smtClean="0">
                <a:solidFill>
                  <a:schemeClr val="tx1">
                    <a:lumMod val="75000"/>
                    <a:lumOff val="25000"/>
                  </a:schemeClr>
                </a:solidFill>
              </a:rPr>
              <a:t>faucibus</a:t>
            </a:r>
            <a:r>
              <a:rPr lang="en-GB" sz="900" i="1" dirty="0" smtClean="0">
                <a:solidFill>
                  <a:schemeClr val="tx1">
                    <a:lumMod val="75000"/>
                    <a:lumOff val="25000"/>
                  </a:schemeClr>
                </a:solidFill>
              </a:rPr>
              <a:t> </a:t>
            </a:r>
            <a:r>
              <a:rPr lang="en-GB" sz="900" i="1" dirty="0" err="1" smtClean="0">
                <a:solidFill>
                  <a:schemeClr val="tx1">
                    <a:lumMod val="75000"/>
                    <a:lumOff val="25000"/>
                  </a:schemeClr>
                </a:solidFill>
              </a:rPr>
              <a:t>orci</a:t>
            </a:r>
            <a:r>
              <a:rPr lang="en-GB" sz="900" i="1" dirty="0" smtClean="0">
                <a:solidFill>
                  <a:schemeClr val="tx1">
                    <a:lumMod val="75000"/>
                    <a:lumOff val="25000"/>
                  </a:schemeClr>
                </a:solidFill>
              </a:rPr>
              <a:t> </a:t>
            </a:r>
            <a:r>
              <a:rPr lang="en-GB" sz="900" i="1" dirty="0" err="1" smtClean="0">
                <a:solidFill>
                  <a:schemeClr val="tx1">
                    <a:lumMod val="75000"/>
                    <a:lumOff val="25000"/>
                  </a:schemeClr>
                </a:solidFill>
              </a:rPr>
              <a:t>luctus</a:t>
            </a:r>
            <a:r>
              <a:rPr lang="en-GB" sz="900" i="1" dirty="0" smtClean="0">
                <a:solidFill>
                  <a:schemeClr val="tx1">
                    <a:lumMod val="75000"/>
                    <a:lumOff val="25000"/>
                  </a:schemeClr>
                </a:solidFill>
              </a:rPr>
              <a:t> et </a:t>
            </a:r>
            <a:r>
              <a:rPr lang="en-GB" sz="900" i="1" dirty="0" err="1" smtClean="0">
                <a:solidFill>
                  <a:schemeClr val="tx1">
                    <a:lumMod val="75000"/>
                    <a:lumOff val="25000"/>
                  </a:schemeClr>
                </a:solidFill>
              </a:rPr>
              <a:t>ultrices</a:t>
            </a:r>
            <a:r>
              <a:rPr lang="en-GB" sz="900" i="1" dirty="0" smtClean="0">
                <a:solidFill>
                  <a:schemeClr val="tx1">
                    <a:lumMod val="75000"/>
                    <a:lumOff val="25000"/>
                  </a:schemeClr>
                </a:solidFill>
              </a:rPr>
              <a:t> </a:t>
            </a:r>
            <a:r>
              <a:rPr lang="en-GB" sz="900" i="1" dirty="0" err="1" smtClean="0">
                <a:solidFill>
                  <a:schemeClr val="tx1">
                    <a:lumMod val="75000"/>
                    <a:lumOff val="25000"/>
                  </a:schemeClr>
                </a:solidFill>
              </a:rPr>
              <a:t>posuere</a:t>
            </a:r>
            <a:r>
              <a:rPr lang="en-GB" sz="900" i="1" dirty="0" smtClean="0">
                <a:solidFill>
                  <a:schemeClr val="tx1">
                    <a:lumMod val="75000"/>
                    <a:lumOff val="25000"/>
                  </a:schemeClr>
                </a:solidFill>
              </a:rPr>
              <a:t> </a:t>
            </a:r>
            <a:r>
              <a:rPr lang="en-GB" sz="900" i="1" dirty="0" err="1" smtClean="0">
                <a:solidFill>
                  <a:schemeClr val="tx1">
                    <a:lumMod val="75000"/>
                    <a:lumOff val="25000"/>
                  </a:schemeClr>
                </a:solidFill>
              </a:rPr>
              <a:t>cubilia</a:t>
            </a:r>
            <a:r>
              <a:rPr lang="en-GB" sz="900" i="1" dirty="0" smtClean="0">
                <a:solidFill>
                  <a:schemeClr val="tx1">
                    <a:lumMod val="75000"/>
                    <a:lumOff val="25000"/>
                  </a:schemeClr>
                </a:solidFill>
              </a:rPr>
              <a:t> </a:t>
            </a:r>
            <a:r>
              <a:rPr lang="en-GB" sz="900" i="1" dirty="0" err="1" smtClean="0">
                <a:solidFill>
                  <a:schemeClr val="tx1">
                    <a:lumMod val="75000"/>
                    <a:lumOff val="25000"/>
                  </a:schemeClr>
                </a:solidFill>
              </a:rPr>
              <a:t>Curae</a:t>
            </a:r>
            <a:endParaRPr lang="en-GB" sz="400" i="1" dirty="0" smtClean="0">
              <a:solidFill>
                <a:schemeClr val="tx1">
                  <a:lumMod val="75000"/>
                  <a:lumOff val="25000"/>
                </a:schemeClr>
              </a:solidFill>
            </a:endParaRPr>
          </a:p>
        </p:txBody>
      </p:sp>
      <p:cxnSp>
        <p:nvCxnSpPr>
          <p:cNvPr id="27" name="Straight Arrow Connector 26"/>
          <p:cNvCxnSpPr/>
          <p:nvPr/>
        </p:nvCxnSpPr>
        <p:spPr>
          <a:xfrm>
            <a:off x="6012160" y="2348880"/>
            <a:ext cx="504056" cy="72008"/>
          </a:xfrm>
          <a:prstGeom prst="straightConnector1">
            <a:avLst/>
          </a:prstGeom>
          <a:ln w="19050">
            <a:solidFill>
              <a:schemeClr val="tx1">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flipH="1">
            <a:off x="3203848" y="4725144"/>
            <a:ext cx="1512168" cy="0"/>
          </a:xfrm>
          <a:prstGeom prst="straightConnector1">
            <a:avLst/>
          </a:prstGeom>
          <a:ln w="19050">
            <a:solidFill>
              <a:schemeClr val="tx1">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4067944" y="2780928"/>
            <a:ext cx="576064" cy="369332"/>
          </a:xfrm>
          <a:prstGeom prst="rect">
            <a:avLst/>
          </a:prstGeom>
          <a:noFill/>
        </p:spPr>
        <p:txBody>
          <a:bodyPr wrap="square" rtlCol="0">
            <a:spAutoFit/>
          </a:bodyPr>
          <a:lstStyle/>
          <a:p>
            <a:pPr algn="just"/>
            <a:r>
              <a:rPr lang="en-GB" sz="900" i="1" dirty="0" err="1" smtClean="0">
                <a:solidFill>
                  <a:schemeClr val="tx1">
                    <a:lumMod val="75000"/>
                    <a:lumOff val="25000"/>
                  </a:schemeClr>
                </a:solidFill>
              </a:rPr>
              <a:t>Aenean</a:t>
            </a:r>
            <a:r>
              <a:rPr lang="en-GB" sz="900" i="1" dirty="0" smtClean="0">
                <a:solidFill>
                  <a:schemeClr val="tx1">
                    <a:lumMod val="75000"/>
                    <a:lumOff val="25000"/>
                  </a:schemeClr>
                </a:solidFill>
              </a:rPr>
              <a:t> </a:t>
            </a:r>
            <a:r>
              <a:rPr lang="en-GB" sz="900" i="1" dirty="0" err="1" smtClean="0">
                <a:solidFill>
                  <a:schemeClr val="tx1">
                    <a:lumMod val="75000"/>
                    <a:lumOff val="25000"/>
                  </a:schemeClr>
                </a:solidFill>
              </a:rPr>
              <a:t>suscipit</a:t>
            </a:r>
            <a:endParaRPr lang="en-GB" sz="400" i="1" dirty="0" smtClean="0">
              <a:solidFill>
                <a:schemeClr val="tx1">
                  <a:lumMod val="75000"/>
                  <a:lumOff val="25000"/>
                </a:schemeClr>
              </a:solidFill>
            </a:endParaRPr>
          </a:p>
        </p:txBody>
      </p:sp>
      <p:sp>
        <p:nvSpPr>
          <p:cNvPr id="49" name="TextBox 48"/>
          <p:cNvSpPr txBox="1"/>
          <p:nvPr/>
        </p:nvSpPr>
        <p:spPr>
          <a:xfrm>
            <a:off x="5508104" y="3717032"/>
            <a:ext cx="576064" cy="369332"/>
          </a:xfrm>
          <a:prstGeom prst="rect">
            <a:avLst/>
          </a:prstGeom>
          <a:noFill/>
        </p:spPr>
        <p:txBody>
          <a:bodyPr wrap="square" rtlCol="0">
            <a:spAutoFit/>
          </a:bodyPr>
          <a:lstStyle/>
          <a:p>
            <a:pPr algn="just"/>
            <a:r>
              <a:rPr lang="en-GB" sz="900" i="1" dirty="0" err="1" smtClean="0">
                <a:solidFill>
                  <a:schemeClr val="tx1">
                    <a:lumMod val="75000"/>
                    <a:lumOff val="25000"/>
                  </a:schemeClr>
                </a:solidFill>
              </a:rPr>
              <a:t>Aenean</a:t>
            </a:r>
            <a:r>
              <a:rPr lang="en-GB" sz="900" i="1" dirty="0" smtClean="0">
                <a:solidFill>
                  <a:schemeClr val="tx1">
                    <a:lumMod val="75000"/>
                    <a:lumOff val="25000"/>
                  </a:schemeClr>
                </a:solidFill>
              </a:rPr>
              <a:t> </a:t>
            </a:r>
            <a:r>
              <a:rPr lang="en-GB" sz="900" i="1" dirty="0" err="1" smtClean="0">
                <a:solidFill>
                  <a:schemeClr val="tx1">
                    <a:lumMod val="75000"/>
                    <a:lumOff val="25000"/>
                  </a:schemeClr>
                </a:solidFill>
              </a:rPr>
              <a:t>suscipit</a:t>
            </a:r>
            <a:endParaRPr lang="en-GB" sz="400" i="1" dirty="0" smtClean="0">
              <a:solidFill>
                <a:schemeClr val="tx1">
                  <a:lumMod val="75000"/>
                  <a:lumOff val="25000"/>
                </a:schemeClr>
              </a:solidFill>
            </a:endParaRPr>
          </a:p>
        </p:txBody>
      </p:sp>
      <p:pic>
        <p:nvPicPr>
          <p:cNvPr id="11" name="Picture 10" descr="http://the-sra.org.uk/img/sralogo120x83.jpg"/>
          <p:cNvPicPr/>
          <p:nvPr/>
        </p:nvPicPr>
        <p:blipFill>
          <a:blip r:embed="rId4">
            <a:extLst>
              <a:ext uri="{28A0092B-C50C-407E-A947-70E740481C1C}">
                <a14:useLocalDpi xmlns:a14="http://schemas.microsoft.com/office/drawing/2010/main" val="0"/>
              </a:ext>
            </a:extLst>
          </a:blip>
          <a:srcRect/>
          <a:stretch>
            <a:fillRect/>
          </a:stretch>
        </p:blipFill>
        <p:spPr bwMode="auto">
          <a:xfrm>
            <a:off x="7436485" y="0"/>
            <a:ext cx="1707515" cy="1181100"/>
          </a:xfrm>
          <a:prstGeom prst="rect">
            <a:avLst/>
          </a:prstGeom>
          <a:noFill/>
          <a:ln>
            <a:noFill/>
          </a:ln>
        </p:spPr>
      </p:pic>
    </p:spTree>
    <p:extLst>
      <p:ext uri="{BB962C8B-B14F-4D97-AF65-F5344CB8AC3E}">
        <p14:creationId xmlns:p14="http://schemas.microsoft.com/office/powerpoint/2010/main" val="3284172805"/>
      </p:ext>
    </p:extLst>
  </p:cSld>
  <p:clrMapOvr>
    <a:masterClrMapping/>
  </p:clrMapOvr>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Practical Exercise:</a:t>
            </a:r>
            <a:br>
              <a:rPr lang="en-GB" dirty="0" smtClean="0"/>
            </a:br>
            <a:r>
              <a:rPr lang="en-GB" dirty="0" smtClean="0"/>
              <a:t>Decomposition</a:t>
            </a:r>
            <a:endParaRPr lang="en-GB" dirty="0"/>
          </a:p>
        </p:txBody>
      </p:sp>
      <p:sp>
        <p:nvSpPr>
          <p:cNvPr id="3" name="Content Placeholder 2"/>
          <p:cNvSpPr>
            <a:spLocks noGrp="1"/>
          </p:cNvSpPr>
          <p:nvPr>
            <p:ph idx="1"/>
          </p:nvPr>
        </p:nvSpPr>
        <p:spPr/>
        <p:txBody>
          <a:bodyPr>
            <a:normAutofit fontScale="70000" lnSpcReduction="20000"/>
          </a:bodyPr>
          <a:lstStyle/>
          <a:p>
            <a:r>
              <a:rPr lang="en-GB" dirty="0" smtClean="0"/>
              <a:t>An important skill for thinking analytically about data visualisations</a:t>
            </a:r>
          </a:p>
          <a:p>
            <a:endParaRPr lang="en-GB" dirty="0"/>
          </a:p>
          <a:p>
            <a:r>
              <a:rPr lang="en-GB" dirty="0" smtClean="0"/>
              <a:t>Find a data visualisation you like (or hate!), and write down:</a:t>
            </a:r>
          </a:p>
          <a:p>
            <a:pPr lvl="1"/>
            <a:r>
              <a:rPr lang="en-GB" dirty="0" smtClean="0"/>
              <a:t>The contents of each layer</a:t>
            </a:r>
          </a:p>
          <a:p>
            <a:pPr lvl="1"/>
            <a:r>
              <a:rPr lang="en-GB" dirty="0" smtClean="0"/>
              <a:t>The choices made in producing each layer</a:t>
            </a:r>
          </a:p>
          <a:p>
            <a:pPr lvl="1"/>
            <a:r>
              <a:rPr lang="en-GB" dirty="0" smtClean="0"/>
              <a:t>The data variables used</a:t>
            </a:r>
          </a:p>
          <a:p>
            <a:pPr lvl="1"/>
            <a:r>
              <a:rPr lang="en-GB" dirty="0" smtClean="0"/>
              <a:t>The aesthetic mappings performed</a:t>
            </a:r>
          </a:p>
          <a:p>
            <a:pPr lvl="1"/>
            <a:r>
              <a:rPr lang="en-GB" dirty="0" smtClean="0"/>
              <a:t>An alternative ‘recipe’ for producing a data visualisation using the same data, and what effect changing the recipe would have on the viewer’s impression of the data</a:t>
            </a:r>
          </a:p>
          <a:p>
            <a:endParaRPr lang="en-GB" dirty="0"/>
          </a:p>
          <a:p>
            <a:r>
              <a:rPr lang="en-GB" dirty="0" smtClean="0"/>
              <a:t>Time: 20-30 minutes</a:t>
            </a:r>
          </a:p>
        </p:txBody>
      </p:sp>
      <p:pic>
        <p:nvPicPr>
          <p:cNvPr id="4" name="Picture 3" descr="http://the-sra.org.uk/img/sralogo120x83.jpg"/>
          <p:cNvPicPr/>
          <p:nvPr/>
        </p:nvPicPr>
        <p:blipFill>
          <a:blip r:embed="rId2">
            <a:extLst>
              <a:ext uri="{28A0092B-C50C-407E-A947-70E740481C1C}">
                <a14:useLocalDpi xmlns:a14="http://schemas.microsoft.com/office/drawing/2010/main" val="0"/>
              </a:ext>
            </a:extLst>
          </a:blip>
          <a:srcRect/>
          <a:stretch>
            <a:fillRect/>
          </a:stretch>
        </p:blipFill>
        <p:spPr bwMode="auto">
          <a:xfrm>
            <a:off x="7436485" y="0"/>
            <a:ext cx="1707515" cy="1181100"/>
          </a:xfrm>
          <a:prstGeom prst="rect">
            <a:avLst/>
          </a:prstGeom>
          <a:noFill/>
          <a:ln>
            <a:noFill/>
          </a:ln>
        </p:spPr>
      </p:pic>
    </p:spTree>
    <p:extLst>
      <p:ext uri="{BB962C8B-B14F-4D97-AF65-F5344CB8AC3E}">
        <p14:creationId xmlns:p14="http://schemas.microsoft.com/office/powerpoint/2010/main" val="4041860547"/>
      </p:ext>
    </p:extLst>
  </p:cSld>
  <p:clrMapOvr>
    <a:masterClrMapping/>
  </p:clrMapOvr>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Practical Exercise:</a:t>
            </a:r>
            <a:br>
              <a:rPr lang="en-GB" dirty="0" smtClean="0"/>
            </a:br>
            <a:r>
              <a:rPr lang="en-GB" dirty="0" smtClean="0"/>
              <a:t>Decomposition</a:t>
            </a:r>
            <a:endParaRPr lang="en-GB" dirty="0"/>
          </a:p>
        </p:txBody>
      </p:sp>
      <p:sp>
        <p:nvSpPr>
          <p:cNvPr id="3" name="Content Placeholder 2"/>
          <p:cNvSpPr>
            <a:spLocks noGrp="1"/>
          </p:cNvSpPr>
          <p:nvPr>
            <p:ph idx="1"/>
          </p:nvPr>
        </p:nvSpPr>
        <p:spPr/>
        <p:txBody>
          <a:bodyPr/>
          <a:lstStyle/>
          <a:p>
            <a:r>
              <a:rPr lang="en-GB" dirty="0" smtClean="0"/>
              <a:t>Findings</a:t>
            </a:r>
            <a:endParaRPr lang="en-GB" dirty="0"/>
          </a:p>
        </p:txBody>
      </p:sp>
      <p:pic>
        <p:nvPicPr>
          <p:cNvPr id="4" name="Picture 3" descr="http://the-sra.org.uk/img/sralogo120x83.jpg"/>
          <p:cNvPicPr/>
          <p:nvPr/>
        </p:nvPicPr>
        <p:blipFill>
          <a:blip r:embed="rId2">
            <a:extLst>
              <a:ext uri="{28A0092B-C50C-407E-A947-70E740481C1C}">
                <a14:useLocalDpi xmlns:a14="http://schemas.microsoft.com/office/drawing/2010/main" val="0"/>
              </a:ext>
            </a:extLst>
          </a:blip>
          <a:srcRect/>
          <a:stretch>
            <a:fillRect/>
          </a:stretch>
        </p:blipFill>
        <p:spPr bwMode="auto">
          <a:xfrm>
            <a:off x="7436485" y="0"/>
            <a:ext cx="1707515" cy="1181100"/>
          </a:xfrm>
          <a:prstGeom prst="rect">
            <a:avLst/>
          </a:prstGeom>
          <a:noFill/>
          <a:ln>
            <a:noFill/>
          </a:ln>
        </p:spPr>
      </p:pic>
    </p:spTree>
    <p:extLst>
      <p:ext uri="{BB962C8B-B14F-4D97-AF65-F5344CB8AC3E}">
        <p14:creationId xmlns:p14="http://schemas.microsoft.com/office/powerpoint/2010/main" val="255850489"/>
      </p:ext>
    </p:extLst>
  </p:cSld>
  <p:clrMapOvr>
    <a:masterClrMapping/>
  </p:clrMapOvr>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Next Stages</a:t>
            </a:r>
            <a:endParaRPr lang="en-GB" dirty="0"/>
          </a:p>
        </p:txBody>
      </p:sp>
      <p:sp>
        <p:nvSpPr>
          <p:cNvPr id="3" name="Content Placeholder 2"/>
          <p:cNvSpPr>
            <a:spLocks noGrp="1"/>
          </p:cNvSpPr>
          <p:nvPr>
            <p:ph idx="1"/>
          </p:nvPr>
        </p:nvSpPr>
        <p:spPr/>
        <p:txBody>
          <a:bodyPr>
            <a:normAutofit fontScale="85000" lnSpcReduction="20000"/>
          </a:bodyPr>
          <a:lstStyle/>
          <a:p>
            <a:r>
              <a:rPr lang="en-GB" dirty="0" smtClean="0"/>
              <a:t>Depends on you</a:t>
            </a:r>
          </a:p>
          <a:p>
            <a:endParaRPr lang="en-GB" dirty="0"/>
          </a:p>
          <a:p>
            <a:r>
              <a:rPr lang="en-GB" dirty="0" smtClean="0"/>
              <a:t>Options:</a:t>
            </a:r>
          </a:p>
          <a:p>
            <a:pPr lvl="1"/>
            <a:r>
              <a:rPr lang="en-GB" dirty="0" smtClean="0"/>
              <a:t>1) An extended example of 3D visualisation of demographic data (my specialism).</a:t>
            </a:r>
          </a:p>
          <a:p>
            <a:pPr lvl="1"/>
            <a:r>
              <a:rPr lang="en-GB" dirty="0" smtClean="0"/>
              <a:t>2) Spending longer on producing and discussing visualisations in the workshop.</a:t>
            </a:r>
          </a:p>
          <a:p>
            <a:pPr lvl="1"/>
            <a:r>
              <a:rPr lang="en-GB" dirty="0" smtClean="0"/>
              <a:t>3) Talking about and sharing ‘hacks’ for getting more out of Excel (e.g. producing </a:t>
            </a:r>
            <a:r>
              <a:rPr lang="en-GB" dirty="0" err="1" smtClean="0"/>
              <a:t>heatmaps</a:t>
            </a:r>
            <a:r>
              <a:rPr lang="en-GB" dirty="0" smtClean="0"/>
              <a:t>, </a:t>
            </a:r>
            <a:r>
              <a:rPr lang="en-GB" dirty="0" err="1" smtClean="0"/>
              <a:t>sparklines</a:t>
            </a:r>
            <a:r>
              <a:rPr lang="en-GB" dirty="0" smtClean="0"/>
              <a:t>, small multiples).</a:t>
            </a:r>
          </a:p>
          <a:p>
            <a:pPr lvl="1"/>
            <a:r>
              <a:rPr lang="en-GB" dirty="0" smtClean="0"/>
              <a:t>4) A discussion about the training and project management implications of the Three Hats position.</a:t>
            </a:r>
          </a:p>
        </p:txBody>
      </p:sp>
      <p:pic>
        <p:nvPicPr>
          <p:cNvPr id="4" name="Picture 3" descr="http://the-sra.org.uk/img/sralogo120x83.jpg"/>
          <p:cNvPicPr/>
          <p:nvPr/>
        </p:nvPicPr>
        <p:blipFill>
          <a:blip r:embed="rId2">
            <a:extLst>
              <a:ext uri="{28A0092B-C50C-407E-A947-70E740481C1C}">
                <a14:useLocalDpi xmlns:a14="http://schemas.microsoft.com/office/drawing/2010/main" val="0"/>
              </a:ext>
            </a:extLst>
          </a:blip>
          <a:srcRect/>
          <a:stretch>
            <a:fillRect/>
          </a:stretch>
        </p:blipFill>
        <p:spPr bwMode="auto">
          <a:xfrm>
            <a:off x="7436485" y="0"/>
            <a:ext cx="1707515" cy="1181100"/>
          </a:xfrm>
          <a:prstGeom prst="rect">
            <a:avLst/>
          </a:prstGeom>
          <a:noFill/>
          <a:ln>
            <a:noFill/>
          </a:ln>
        </p:spPr>
      </p:pic>
    </p:spTree>
    <p:extLst>
      <p:ext uri="{BB962C8B-B14F-4D97-AF65-F5344CB8AC3E}">
        <p14:creationId xmlns:p14="http://schemas.microsoft.com/office/powerpoint/2010/main" val="3754565142"/>
      </p:ext>
    </p:extLst>
  </p:cSld>
  <p:clrMapOvr>
    <a:masterClrMapping/>
  </p:clrMapOvr>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Where next? Excel and Beyond</a:t>
            </a:r>
            <a:endParaRPr lang="en-GB" dirty="0"/>
          </a:p>
        </p:txBody>
      </p:sp>
      <p:sp>
        <p:nvSpPr>
          <p:cNvPr id="4" name="Rectangle 3"/>
          <p:cNvSpPr/>
          <p:nvPr/>
        </p:nvSpPr>
        <p:spPr>
          <a:xfrm>
            <a:off x="467544" y="3429000"/>
            <a:ext cx="1368152" cy="64807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smtClean="0">
                <a:solidFill>
                  <a:schemeClr val="tx2">
                    <a:lumMod val="75000"/>
                  </a:schemeClr>
                </a:solidFill>
              </a:rPr>
              <a:t>Excel</a:t>
            </a:r>
          </a:p>
          <a:p>
            <a:pPr algn="ctr"/>
            <a:r>
              <a:rPr lang="en-GB" sz="1400" dirty="0" smtClean="0">
                <a:solidFill>
                  <a:schemeClr val="tx2">
                    <a:lumMod val="75000"/>
                  </a:schemeClr>
                </a:solidFill>
              </a:rPr>
              <a:t>(Basic User)</a:t>
            </a:r>
            <a:endParaRPr lang="en-GB" sz="1400" dirty="0">
              <a:solidFill>
                <a:schemeClr val="tx2">
                  <a:lumMod val="75000"/>
                </a:schemeClr>
              </a:solidFill>
            </a:endParaRPr>
          </a:p>
        </p:txBody>
      </p:sp>
      <p:sp>
        <p:nvSpPr>
          <p:cNvPr id="5" name="Rectangle 4"/>
          <p:cNvSpPr/>
          <p:nvPr/>
        </p:nvSpPr>
        <p:spPr>
          <a:xfrm>
            <a:off x="2339752" y="3431219"/>
            <a:ext cx="1800200" cy="64807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smtClean="0">
                <a:solidFill>
                  <a:schemeClr val="tx2">
                    <a:lumMod val="75000"/>
                  </a:schemeClr>
                </a:solidFill>
              </a:rPr>
              <a:t>Excel</a:t>
            </a:r>
          </a:p>
          <a:p>
            <a:pPr algn="ctr"/>
            <a:r>
              <a:rPr lang="en-GB" sz="1400" dirty="0" smtClean="0">
                <a:solidFill>
                  <a:schemeClr val="tx2">
                    <a:lumMod val="75000"/>
                  </a:schemeClr>
                </a:solidFill>
              </a:rPr>
              <a:t>(Power User)</a:t>
            </a:r>
            <a:endParaRPr lang="en-GB" sz="1400" dirty="0">
              <a:solidFill>
                <a:schemeClr val="tx2">
                  <a:lumMod val="75000"/>
                </a:schemeClr>
              </a:solidFill>
            </a:endParaRPr>
          </a:p>
        </p:txBody>
      </p:sp>
      <p:sp>
        <p:nvSpPr>
          <p:cNvPr id="6" name="Rectangle 5"/>
          <p:cNvSpPr/>
          <p:nvPr/>
        </p:nvSpPr>
        <p:spPr>
          <a:xfrm>
            <a:off x="5796136" y="1916832"/>
            <a:ext cx="2880320" cy="64807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2">
                    <a:lumMod val="75000"/>
                  </a:schemeClr>
                </a:solidFill>
              </a:rPr>
              <a:t>Tableau</a:t>
            </a:r>
          </a:p>
        </p:txBody>
      </p:sp>
      <p:sp>
        <p:nvSpPr>
          <p:cNvPr id="7" name="Rectangle 6"/>
          <p:cNvSpPr/>
          <p:nvPr/>
        </p:nvSpPr>
        <p:spPr>
          <a:xfrm>
            <a:off x="5796136" y="5013176"/>
            <a:ext cx="2880320" cy="64807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2">
                    <a:lumMod val="75000"/>
                  </a:schemeClr>
                </a:solidFill>
              </a:rPr>
              <a:t>R</a:t>
            </a:r>
          </a:p>
        </p:txBody>
      </p:sp>
      <p:cxnSp>
        <p:nvCxnSpPr>
          <p:cNvPr id="9" name="Straight Connector 8"/>
          <p:cNvCxnSpPr/>
          <p:nvPr/>
        </p:nvCxnSpPr>
        <p:spPr>
          <a:xfrm>
            <a:off x="4788024" y="1556792"/>
            <a:ext cx="0" cy="4608512"/>
          </a:xfrm>
          <a:prstGeom prst="line">
            <a:avLst/>
          </a:prstGeom>
          <a:ln w="19050">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3651638" y="6149047"/>
            <a:ext cx="2144498" cy="646331"/>
          </a:xfrm>
          <a:prstGeom prst="rect">
            <a:avLst/>
          </a:prstGeom>
          <a:noFill/>
        </p:spPr>
        <p:txBody>
          <a:bodyPr wrap="none" rtlCol="0">
            <a:spAutoFit/>
          </a:bodyPr>
          <a:lstStyle/>
          <a:p>
            <a:pPr algn="ctr"/>
            <a:r>
              <a:rPr lang="en-GB" b="1" dirty="0" smtClean="0"/>
              <a:t>The Wall</a:t>
            </a:r>
          </a:p>
          <a:p>
            <a:pPr algn="ctr"/>
            <a:r>
              <a:rPr lang="en-GB" i="1" dirty="0" smtClean="0"/>
              <a:t>You must pay to pass</a:t>
            </a:r>
            <a:endParaRPr lang="en-GB" i="1" dirty="0"/>
          </a:p>
        </p:txBody>
      </p:sp>
      <p:sp>
        <p:nvSpPr>
          <p:cNvPr id="12" name="TextBox 11"/>
          <p:cNvSpPr txBox="1"/>
          <p:nvPr/>
        </p:nvSpPr>
        <p:spPr>
          <a:xfrm>
            <a:off x="1429360" y="2226808"/>
            <a:ext cx="1859805" cy="1169551"/>
          </a:xfrm>
          <a:prstGeom prst="rect">
            <a:avLst/>
          </a:prstGeom>
          <a:noFill/>
        </p:spPr>
        <p:txBody>
          <a:bodyPr wrap="none" rtlCol="0">
            <a:spAutoFit/>
          </a:bodyPr>
          <a:lstStyle/>
          <a:p>
            <a:r>
              <a:rPr lang="en-GB" sz="1400" i="1" dirty="0" smtClean="0"/>
              <a:t>Templates</a:t>
            </a:r>
          </a:p>
          <a:p>
            <a:r>
              <a:rPr lang="en-GB" sz="1400" i="1" dirty="0" smtClean="0"/>
              <a:t>VBA</a:t>
            </a:r>
          </a:p>
          <a:p>
            <a:r>
              <a:rPr lang="en-GB" sz="1400" i="1" dirty="0" smtClean="0"/>
              <a:t>Pivot-tables and charts</a:t>
            </a:r>
          </a:p>
          <a:p>
            <a:r>
              <a:rPr lang="en-GB" sz="1400" i="1" dirty="0" smtClean="0"/>
              <a:t>Add-ins macros</a:t>
            </a:r>
          </a:p>
          <a:p>
            <a:r>
              <a:rPr lang="en-GB" sz="1400" i="1" dirty="0" smtClean="0"/>
              <a:t>Database integration</a:t>
            </a:r>
          </a:p>
        </p:txBody>
      </p:sp>
      <p:sp>
        <p:nvSpPr>
          <p:cNvPr id="14" name="Right Arrow 13"/>
          <p:cNvSpPr/>
          <p:nvPr/>
        </p:nvSpPr>
        <p:spPr>
          <a:xfrm>
            <a:off x="1820892" y="3634914"/>
            <a:ext cx="795052" cy="226134"/>
          </a:xfrm>
          <a:prstGeom prst="rightArrow">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ight Arrow 14"/>
          <p:cNvSpPr/>
          <p:nvPr/>
        </p:nvSpPr>
        <p:spPr>
          <a:xfrm>
            <a:off x="3992972" y="3639969"/>
            <a:ext cx="795052" cy="226134"/>
          </a:xfrm>
          <a:prstGeom prst="rightArrow">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Bent Arrow 15"/>
          <p:cNvSpPr/>
          <p:nvPr/>
        </p:nvSpPr>
        <p:spPr>
          <a:xfrm>
            <a:off x="3651638" y="2060848"/>
            <a:ext cx="2216506" cy="1368152"/>
          </a:xfrm>
          <a:prstGeom prst="bentArrow">
            <a:avLst>
              <a:gd name="adj1" fmla="val 7628"/>
              <a:gd name="adj2" fmla="val 10870"/>
              <a:gd name="adj3" fmla="val 16034"/>
              <a:gd name="adj4" fmla="val 12608"/>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7" name="Bent Arrow 16"/>
          <p:cNvSpPr/>
          <p:nvPr/>
        </p:nvSpPr>
        <p:spPr>
          <a:xfrm flipV="1">
            <a:off x="3651638" y="4113076"/>
            <a:ext cx="2216506" cy="1368152"/>
          </a:xfrm>
          <a:prstGeom prst="bentArrow">
            <a:avLst>
              <a:gd name="adj1" fmla="val 7628"/>
              <a:gd name="adj2" fmla="val 10870"/>
              <a:gd name="adj3" fmla="val 16034"/>
              <a:gd name="adj4" fmla="val 12608"/>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8" name="TextBox 17"/>
          <p:cNvSpPr txBox="1"/>
          <p:nvPr/>
        </p:nvSpPr>
        <p:spPr>
          <a:xfrm>
            <a:off x="2690157" y="5356700"/>
            <a:ext cx="1922962" cy="400110"/>
          </a:xfrm>
          <a:prstGeom prst="rect">
            <a:avLst/>
          </a:prstGeom>
          <a:noFill/>
        </p:spPr>
        <p:txBody>
          <a:bodyPr wrap="none" rtlCol="0">
            <a:spAutoFit/>
          </a:bodyPr>
          <a:lstStyle/>
          <a:p>
            <a:r>
              <a:rPr lang="en-GB" sz="2000" b="1" i="1" dirty="0" smtClean="0">
                <a:solidFill>
                  <a:srgbClr val="FF0000"/>
                </a:solidFill>
              </a:rPr>
              <a:t>Payment in time</a:t>
            </a:r>
            <a:endParaRPr lang="en-GB" sz="2000" b="1" i="1" dirty="0">
              <a:solidFill>
                <a:srgbClr val="FF0000"/>
              </a:solidFill>
            </a:endParaRPr>
          </a:p>
        </p:txBody>
      </p:sp>
      <p:sp>
        <p:nvSpPr>
          <p:cNvPr id="19" name="TextBox 18"/>
          <p:cNvSpPr txBox="1"/>
          <p:nvPr/>
        </p:nvSpPr>
        <p:spPr>
          <a:xfrm>
            <a:off x="2479197" y="1716777"/>
            <a:ext cx="2159566" cy="400110"/>
          </a:xfrm>
          <a:prstGeom prst="rect">
            <a:avLst/>
          </a:prstGeom>
          <a:noFill/>
        </p:spPr>
        <p:txBody>
          <a:bodyPr wrap="none" rtlCol="0">
            <a:spAutoFit/>
          </a:bodyPr>
          <a:lstStyle/>
          <a:p>
            <a:r>
              <a:rPr lang="en-GB" sz="2000" b="1" i="1" dirty="0" smtClean="0">
                <a:solidFill>
                  <a:srgbClr val="FF0000"/>
                </a:solidFill>
              </a:rPr>
              <a:t>Payment in money</a:t>
            </a:r>
            <a:endParaRPr lang="en-GB" sz="2000" b="1" i="1" dirty="0">
              <a:solidFill>
                <a:srgbClr val="FF0000"/>
              </a:solidFill>
            </a:endParaRPr>
          </a:p>
        </p:txBody>
      </p:sp>
      <p:pic>
        <p:nvPicPr>
          <p:cNvPr id="20" name="Picture 19" descr="http://the-sra.org.uk/img/sralogo120x83.jpg"/>
          <p:cNvPicPr/>
          <p:nvPr/>
        </p:nvPicPr>
        <p:blipFill>
          <a:blip r:embed="rId2">
            <a:extLst>
              <a:ext uri="{28A0092B-C50C-407E-A947-70E740481C1C}">
                <a14:useLocalDpi xmlns:a14="http://schemas.microsoft.com/office/drawing/2010/main" val="0"/>
              </a:ext>
            </a:extLst>
          </a:blip>
          <a:srcRect/>
          <a:stretch>
            <a:fillRect/>
          </a:stretch>
        </p:blipFill>
        <p:spPr bwMode="auto">
          <a:xfrm>
            <a:off x="7436485" y="0"/>
            <a:ext cx="1707515" cy="1181100"/>
          </a:xfrm>
          <a:prstGeom prst="rect">
            <a:avLst/>
          </a:prstGeom>
          <a:noFill/>
          <a:ln>
            <a:noFill/>
          </a:ln>
        </p:spPr>
      </p:pic>
    </p:spTree>
    <p:extLst>
      <p:ext uri="{BB962C8B-B14F-4D97-AF65-F5344CB8AC3E}">
        <p14:creationId xmlns:p14="http://schemas.microsoft.com/office/powerpoint/2010/main" val="3709219848"/>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Examples</a:t>
            </a:r>
            <a:endParaRPr lang="en-GB" dirty="0"/>
          </a:p>
        </p:txBody>
      </p:sp>
      <p:sp>
        <p:nvSpPr>
          <p:cNvPr id="3" name="Content Placeholder 2"/>
          <p:cNvSpPr>
            <a:spLocks noGrp="1"/>
          </p:cNvSpPr>
          <p:nvPr>
            <p:ph idx="1"/>
          </p:nvPr>
        </p:nvSpPr>
        <p:spPr/>
        <p:txBody>
          <a:bodyPr>
            <a:normAutofit/>
          </a:bodyPr>
          <a:lstStyle/>
          <a:p>
            <a:endParaRPr lang="en-GB" dirty="0" smtClean="0"/>
          </a:p>
          <a:p>
            <a:endParaRPr lang="en-GB" dirty="0"/>
          </a:p>
        </p:txBody>
      </p:sp>
      <p:pic>
        <p:nvPicPr>
          <p:cNvPr id="31752" name="Picture 8" descr="http://anticap.files.wordpress.com/2011/08/kal-economist-cartoon-10-29-09-sm.jpg">
            <a:hlinkClick r:id="rId2"/>
          </p:cNvPr>
          <p:cNvPicPr>
            <a:picLocks noChangeAspect="1" noChangeArrowheads="1"/>
          </p:cNvPicPr>
          <p:nvPr/>
        </p:nvPicPr>
        <p:blipFill>
          <a:blip r:embed="rId3" cstate="print"/>
          <a:srcRect/>
          <a:stretch>
            <a:fillRect/>
          </a:stretch>
        </p:blipFill>
        <p:spPr bwMode="auto">
          <a:xfrm>
            <a:off x="179512" y="1340768"/>
            <a:ext cx="4176464" cy="2666512"/>
          </a:xfrm>
          <a:prstGeom prst="rect">
            <a:avLst/>
          </a:prstGeom>
          <a:noFill/>
        </p:spPr>
      </p:pic>
      <p:pic>
        <p:nvPicPr>
          <p:cNvPr id="31754" name="Picture 10" descr="http://balneus.files.wordpress.com/2007/08/kal_china_us_money_floodgates.jpg">
            <a:hlinkClick r:id="rId4"/>
          </p:cNvPr>
          <p:cNvPicPr>
            <a:picLocks noChangeAspect="1" noChangeArrowheads="1"/>
          </p:cNvPicPr>
          <p:nvPr/>
        </p:nvPicPr>
        <p:blipFill>
          <a:blip r:embed="rId5" cstate="print"/>
          <a:srcRect/>
          <a:stretch>
            <a:fillRect/>
          </a:stretch>
        </p:blipFill>
        <p:spPr bwMode="auto">
          <a:xfrm>
            <a:off x="4788024" y="4103799"/>
            <a:ext cx="4189463" cy="2634455"/>
          </a:xfrm>
          <a:prstGeom prst="rect">
            <a:avLst/>
          </a:prstGeom>
          <a:noFill/>
        </p:spPr>
      </p:pic>
      <p:pic>
        <p:nvPicPr>
          <p:cNvPr id="31756" name="Picture 12" descr="http://31.media.tumblr.com/tumblr_l8ul3lcv711qd65vgo1_500.jpg"/>
          <p:cNvPicPr>
            <a:picLocks noChangeAspect="1" noChangeArrowheads="1"/>
          </p:cNvPicPr>
          <p:nvPr/>
        </p:nvPicPr>
        <p:blipFill>
          <a:blip r:embed="rId6" cstate="print"/>
          <a:srcRect/>
          <a:stretch>
            <a:fillRect/>
          </a:stretch>
        </p:blipFill>
        <p:spPr bwMode="auto">
          <a:xfrm>
            <a:off x="179512" y="4102996"/>
            <a:ext cx="4176464" cy="2672938"/>
          </a:xfrm>
          <a:prstGeom prst="rect">
            <a:avLst/>
          </a:prstGeom>
          <a:noFill/>
        </p:spPr>
      </p:pic>
      <p:pic>
        <p:nvPicPr>
          <p:cNvPr id="33794" name="Picture 2" descr="http://catallaxyfiles.com/files/2012/07/The-Economist-cartoon.jpg">
            <a:hlinkClick r:id="rId7"/>
          </p:cNvPr>
          <p:cNvPicPr>
            <a:picLocks noChangeAspect="1" noChangeArrowheads="1"/>
          </p:cNvPicPr>
          <p:nvPr/>
        </p:nvPicPr>
        <p:blipFill>
          <a:blip r:embed="rId8" cstate="print"/>
          <a:srcRect/>
          <a:stretch>
            <a:fillRect/>
          </a:stretch>
        </p:blipFill>
        <p:spPr bwMode="auto">
          <a:xfrm>
            <a:off x="4691258" y="1268760"/>
            <a:ext cx="4273230" cy="2736304"/>
          </a:xfrm>
          <a:prstGeom prst="rect">
            <a:avLst/>
          </a:prstGeom>
          <a:noFill/>
        </p:spPr>
      </p:pic>
      <p:pic>
        <p:nvPicPr>
          <p:cNvPr id="8" name="Picture 7" descr="http://the-sra.org.uk/img/sralogo120x83.jpg"/>
          <p:cNvPicPr/>
          <p:nvPr/>
        </p:nvPicPr>
        <p:blipFill>
          <a:blip r:embed="rId9">
            <a:extLst>
              <a:ext uri="{28A0092B-C50C-407E-A947-70E740481C1C}">
                <a14:useLocalDpi xmlns:a14="http://schemas.microsoft.com/office/drawing/2010/main" val="0"/>
              </a:ext>
            </a:extLst>
          </a:blip>
          <a:srcRect/>
          <a:stretch>
            <a:fillRect/>
          </a:stretch>
        </p:blipFill>
        <p:spPr bwMode="auto">
          <a:xfrm>
            <a:off x="7436485" y="0"/>
            <a:ext cx="1707515" cy="1181100"/>
          </a:xfrm>
          <a:prstGeom prst="rect">
            <a:avLst/>
          </a:prstGeom>
          <a:noFill/>
          <a:ln>
            <a:noFill/>
          </a:ln>
        </p:spPr>
      </p:pic>
    </p:spTree>
    <p:extLst>
      <p:ext uri="{BB962C8B-B14F-4D97-AF65-F5344CB8AC3E}">
        <p14:creationId xmlns:p14="http://schemas.microsoft.com/office/powerpoint/2010/main" val="2821126987"/>
      </p:ext>
    </p:extLst>
  </p:cSld>
  <p:clrMapOvr>
    <a:masterClrMapping/>
  </p:clrMapOvr>
  <p:timing>
    <p:tnLst>
      <p:par>
        <p:cTn xmlns:p14="http://schemas.microsoft.com/office/powerpoint/2010/mai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Case Study: </a:t>
            </a:r>
            <a:br>
              <a:rPr lang="en-GB" dirty="0" smtClean="0"/>
            </a:br>
            <a:r>
              <a:rPr lang="en-GB" dirty="0" smtClean="0"/>
              <a:t>Three dimensional visualisation </a:t>
            </a:r>
            <a:br>
              <a:rPr lang="en-GB" dirty="0" smtClean="0"/>
            </a:br>
            <a:r>
              <a:rPr lang="en-GB" dirty="0" smtClean="0"/>
              <a:t>of demographic change </a:t>
            </a:r>
            <a:endParaRPr lang="en-GB" dirty="0"/>
          </a:p>
        </p:txBody>
      </p:sp>
      <p:sp>
        <p:nvSpPr>
          <p:cNvPr id="3" name="Content Placeholder 2"/>
          <p:cNvSpPr>
            <a:spLocks noGrp="1"/>
          </p:cNvSpPr>
          <p:nvPr>
            <p:ph idx="1"/>
          </p:nvPr>
        </p:nvSpPr>
        <p:spPr>
          <a:xfrm>
            <a:off x="457200" y="1600200"/>
            <a:ext cx="7931224" cy="4525963"/>
          </a:xfrm>
        </p:spPr>
        <p:txBody>
          <a:bodyPr>
            <a:normAutofit lnSpcReduction="10000"/>
          </a:bodyPr>
          <a:lstStyle/>
          <a:p>
            <a:r>
              <a:rPr lang="en-GB" dirty="0" smtClean="0"/>
              <a:t>My specialism</a:t>
            </a:r>
          </a:p>
          <a:p>
            <a:r>
              <a:rPr lang="en-GB" dirty="0" smtClean="0"/>
              <a:t>Information rich visualisation</a:t>
            </a:r>
          </a:p>
          <a:p>
            <a:pPr lvl="1"/>
            <a:r>
              <a:rPr lang="en-GB" dirty="0" smtClean="0"/>
              <a:t>Generally for a specialist audience; not for ‘casual’ visualisation</a:t>
            </a:r>
          </a:p>
          <a:p>
            <a:pPr lvl="1"/>
            <a:r>
              <a:rPr lang="en-GB" dirty="0" smtClean="0"/>
              <a:t>Buy-in and willingness to invest time to learn is vital</a:t>
            </a:r>
          </a:p>
          <a:p>
            <a:r>
              <a:rPr lang="en-GB" dirty="0" smtClean="0"/>
              <a:t>Illustrates something about some of the engineering, scientific, and artistic challenges involved.</a:t>
            </a:r>
            <a:endParaRPr lang="en-GB" dirty="0"/>
          </a:p>
        </p:txBody>
      </p:sp>
      <p:pic>
        <p:nvPicPr>
          <p:cNvPr id="4" name="Picture 3" descr="http://the-sra.org.uk/img/sralogo120x83.jpg"/>
          <p:cNvPicPr/>
          <p:nvPr/>
        </p:nvPicPr>
        <p:blipFill>
          <a:blip r:embed="rId3">
            <a:extLst>
              <a:ext uri="{28A0092B-C50C-407E-A947-70E740481C1C}">
                <a14:useLocalDpi xmlns:a14="http://schemas.microsoft.com/office/drawing/2010/main" val="0"/>
              </a:ext>
            </a:extLst>
          </a:blip>
          <a:srcRect/>
          <a:stretch>
            <a:fillRect/>
          </a:stretch>
        </p:blipFill>
        <p:spPr bwMode="auto">
          <a:xfrm>
            <a:off x="7436485" y="0"/>
            <a:ext cx="1707515" cy="1181100"/>
          </a:xfrm>
          <a:prstGeom prst="rect">
            <a:avLst/>
          </a:prstGeom>
          <a:noFill/>
          <a:ln>
            <a:noFill/>
          </a:ln>
        </p:spPr>
      </p:pic>
    </p:spTree>
    <p:extLst>
      <p:ext uri="{BB962C8B-B14F-4D97-AF65-F5344CB8AC3E}">
        <p14:creationId xmlns:p14="http://schemas.microsoft.com/office/powerpoint/2010/main" val="1773713234"/>
      </p:ext>
    </p:extLst>
  </p:cSld>
  <p:clrMapOvr>
    <a:masterClrMapping/>
  </p:clrMapOvr>
  <p:timing>
    <p:tnLst>
      <p:par>
        <p:cTn xmlns:p14="http://schemas.microsoft.com/office/powerpoint/2010/mai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descr="X:\1918 Cohort\RUsers Presentation\HMD.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71800" y="413786"/>
            <a:ext cx="5631269" cy="560395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539552" y="2564904"/>
            <a:ext cx="1872208" cy="1200329"/>
          </a:xfrm>
          <a:prstGeom prst="rect">
            <a:avLst/>
          </a:prstGeom>
          <a:noFill/>
        </p:spPr>
        <p:txBody>
          <a:bodyPr wrap="square" rtlCol="0">
            <a:spAutoFit/>
          </a:bodyPr>
          <a:lstStyle/>
          <a:p>
            <a:pPr algn="ctr"/>
            <a:r>
              <a:rPr lang="en-GB" sz="2400" dirty="0" smtClean="0"/>
              <a:t>The Human Mortality Database</a:t>
            </a:r>
            <a:endParaRPr lang="en-GB" sz="2400" dirty="0"/>
          </a:p>
        </p:txBody>
      </p:sp>
      <p:pic>
        <p:nvPicPr>
          <p:cNvPr id="4" name="Picture 3" descr="http://the-sra.org.uk/img/sralogo120x83.jpg"/>
          <p:cNvPicPr/>
          <p:nvPr/>
        </p:nvPicPr>
        <p:blipFill>
          <a:blip r:embed="rId4">
            <a:extLst>
              <a:ext uri="{28A0092B-C50C-407E-A947-70E740481C1C}">
                <a14:useLocalDpi xmlns:a14="http://schemas.microsoft.com/office/drawing/2010/main" val="0"/>
              </a:ext>
            </a:extLst>
          </a:blip>
          <a:srcRect/>
          <a:stretch>
            <a:fillRect/>
          </a:stretch>
        </p:blipFill>
        <p:spPr bwMode="auto">
          <a:xfrm>
            <a:off x="7436485" y="0"/>
            <a:ext cx="1707515" cy="1181100"/>
          </a:xfrm>
          <a:prstGeom prst="rect">
            <a:avLst/>
          </a:prstGeom>
          <a:noFill/>
          <a:ln>
            <a:noFill/>
          </a:ln>
        </p:spPr>
      </p:pic>
    </p:spTree>
    <p:extLst>
      <p:ext uri="{BB962C8B-B14F-4D97-AF65-F5344CB8AC3E}">
        <p14:creationId xmlns:p14="http://schemas.microsoft.com/office/powerpoint/2010/main" val="3018245021"/>
      </p:ext>
    </p:extLst>
  </p:cSld>
  <p:clrMapOvr>
    <a:masterClrMapping/>
  </p:clrMapOvr>
  <p:timing>
    <p:tnLst>
      <p:par>
        <p:cTn xmlns:p14="http://schemas.microsoft.com/office/powerpoint/2010/mai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descr="X:\1918 Cohort\RUsers Presentation\HMD Files Used.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59632" y="1628800"/>
            <a:ext cx="7241010" cy="4384679"/>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http://the-sra.org.uk/img/sralogo120x83.jpg"/>
          <p:cNvPicPr/>
          <p:nvPr/>
        </p:nvPicPr>
        <p:blipFill>
          <a:blip r:embed="rId4">
            <a:extLst>
              <a:ext uri="{28A0092B-C50C-407E-A947-70E740481C1C}">
                <a14:useLocalDpi xmlns:a14="http://schemas.microsoft.com/office/drawing/2010/main" val="0"/>
              </a:ext>
            </a:extLst>
          </a:blip>
          <a:srcRect/>
          <a:stretch>
            <a:fillRect/>
          </a:stretch>
        </p:blipFill>
        <p:spPr bwMode="auto">
          <a:xfrm>
            <a:off x="7436485" y="0"/>
            <a:ext cx="1707515" cy="1181100"/>
          </a:xfrm>
          <a:prstGeom prst="rect">
            <a:avLst/>
          </a:prstGeom>
          <a:noFill/>
          <a:ln>
            <a:noFill/>
          </a:ln>
        </p:spPr>
      </p:pic>
    </p:spTree>
    <p:extLst>
      <p:ext uri="{BB962C8B-B14F-4D97-AF65-F5344CB8AC3E}">
        <p14:creationId xmlns:p14="http://schemas.microsoft.com/office/powerpoint/2010/main" val="2081210328"/>
      </p:ext>
    </p:extLst>
  </p:cSld>
  <p:clrMapOvr>
    <a:masterClrMapping/>
  </p:clrMapOvr>
  <p:timing>
    <p:tnLst>
      <p:par>
        <p:cTn xmlns:p14="http://schemas.microsoft.com/office/powerpoint/2010/mai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7" name="Picture 3" descr="X:\1918 Cohort\RUsers Presentation\Populati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35696" y="553853"/>
            <a:ext cx="2597134" cy="5778278"/>
          </a:xfrm>
          <a:prstGeom prst="rect">
            <a:avLst/>
          </a:prstGeom>
          <a:noFill/>
          <a:extLst>
            <a:ext uri="{909E8E84-426E-40dd-AFC4-6F175D3DCCD1}">
              <a14:hiddenFill xmlns:a14="http://schemas.microsoft.com/office/drawing/2010/main">
                <a:solidFill>
                  <a:srgbClr val="FFFFFF"/>
                </a:solidFill>
              </a14:hiddenFill>
            </a:ext>
          </a:extLst>
        </p:spPr>
      </p:pic>
      <p:pic>
        <p:nvPicPr>
          <p:cNvPr id="16388" name="Picture 4" descr="X:\1918 Cohort\RUsers Presentation\Deaths.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20072" y="548680"/>
            <a:ext cx="2627057" cy="581201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http://the-sra.org.uk/img/sralogo120x83.jpg"/>
          <p:cNvPicPr/>
          <p:nvPr/>
        </p:nvPicPr>
        <p:blipFill>
          <a:blip r:embed="rId5">
            <a:extLst>
              <a:ext uri="{28A0092B-C50C-407E-A947-70E740481C1C}">
                <a14:useLocalDpi xmlns:a14="http://schemas.microsoft.com/office/drawing/2010/main" val="0"/>
              </a:ext>
            </a:extLst>
          </a:blip>
          <a:srcRect/>
          <a:stretch>
            <a:fillRect/>
          </a:stretch>
        </p:blipFill>
        <p:spPr bwMode="auto">
          <a:xfrm>
            <a:off x="7436485" y="0"/>
            <a:ext cx="1707515" cy="1181100"/>
          </a:xfrm>
          <a:prstGeom prst="rect">
            <a:avLst/>
          </a:prstGeom>
          <a:noFill/>
          <a:ln>
            <a:noFill/>
          </a:ln>
        </p:spPr>
      </p:pic>
    </p:spTree>
    <p:extLst>
      <p:ext uri="{BB962C8B-B14F-4D97-AF65-F5344CB8AC3E}">
        <p14:creationId xmlns:p14="http://schemas.microsoft.com/office/powerpoint/2010/main" val="4096512317"/>
      </p:ext>
    </p:extLst>
  </p:cSld>
  <p:clrMapOvr>
    <a:masterClrMapping/>
  </p:clrMapOvr>
  <p:timing>
    <p:tnLst>
      <p:par>
        <p:cTn xmlns:p14="http://schemas.microsoft.com/office/powerpoint/2010/mai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X:\1918 Cohort\RUsers Presentation\Country Codes.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39752" y="332656"/>
            <a:ext cx="4392488" cy="620382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http://the-sra.org.uk/img/sralogo120x83.jpg"/>
          <p:cNvPicPr/>
          <p:nvPr/>
        </p:nvPicPr>
        <p:blipFill>
          <a:blip r:embed="rId4">
            <a:extLst>
              <a:ext uri="{28A0092B-C50C-407E-A947-70E740481C1C}">
                <a14:useLocalDpi xmlns:a14="http://schemas.microsoft.com/office/drawing/2010/main" val="0"/>
              </a:ext>
            </a:extLst>
          </a:blip>
          <a:srcRect/>
          <a:stretch>
            <a:fillRect/>
          </a:stretch>
        </p:blipFill>
        <p:spPr bwMode="auto">
          <a:xfrm>
            <a:off x="7436485" y="0"/>
            <a:ext cx="1707515" cy="1181100"/>
          </a:xfrm>
          <a:prstGeom prst="rect">
            <a:avLst/>
          </a:prstGeom>
          <a:noFill/>
          <a:ln>
            <a:noFill/>
          </a:ln>
        </p:spPr>
      </p:pic>
    </p:spTree>
    <p:extLst>
      <p:ext uri="{BB962C8B-B14F-4D97-AF65-F5344CB8AC3E}">
        <p14:creationId xmlns:p14="http://schemas.microsoft.com/office/powerpoint/2010/main" val="491231393"/>
      </p:ext>
    </p:extLst>
  </p:cSld>
  <p:clrMapOvr>
    <a:masterClrMapping/>
  </p:clrMapOvr>
  <p:timing>
    <p:tnLst>
      <p:par>
        <p:cTn xmlns:p14="http://schemas.microsoft.com/office/powerpoint/2010/mai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descr="X:\1918 Cohort\1918\main\Data\contourPlotsCOL\total\100\DR_Total_100_GBRTENW.ti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03648" y="128947"/>
            <a:ext cx="6696744" cy="669674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http://the-sra.org.uk/img/sralogo120x83.jpg"/>
          <p:cNvPicPr/>
          <p:nvPr/>
        </p:nvPicPr>
        <p:blipFill>
          <a:blip r:embed="rId3">
            <a:extLst>
              <a:ext uri="{28A0092B-C50C-407E-A947-70E740481C1C}">
                <a14:useLocalDpi xmlns:a14="http://schemas.microsoft.com/office/drawing/2010/main" val="0"/>
              </a:ext>
            </a:extLst>
          </a:blip>
          <a:srcRect/>
          <a:stretch>
            <a:fillRect/>
          </a:stretch>
        </p:blipFill>
        <p:spPr bwMode="auto">
          <a:xfrm>
            <a:off x="7436485" y="0"/>
            <a:ext cx="1707515" cy="1181100"/>
          </a:xfrm>
          <a:prstGeom prst="rect">
            <a:avLst/>
          </a:prstGeom>
          <a:noFill/>
          <a:ln>
            <a:noFill/>
          </a:ln>
        </p:spPr>
      </p:pic>
    </p:spTree>
    <p:extLst>
      <p:ext uri="{BB962C8B-B14F-4D97-AF65-F5344CB8AC3E}">
        <p14:creationId xmlns:p14="http://schemas.microsoft.com/office/powerpoint/2010/main" val="983061141"/>
      </p:ext>
    </p:extLst>
  </p:cSld>
  <p:clrMapOvr>
    <a:masterClrMapping/>
  </p:clrMapOvr>
  <p:timing>
    <p:tnLst>
      <p:par>
        <p:cTn xmlns:p14="http://schemas.microsoft.com/office/powerpoint/2010/mai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Problems with these visualisations</a:t>
            </a:r>
            <a:endParaRPr lang="en-GB" dirty="0"/>
          </a:p>
        </p:txBody>
      </p:sp>
      <p:sp>
        <p:nvSpPr>
          <p:cNvPr id="3" name="Content Placeholder 2"/>
          <p:cNvSpPr>
            <a:spLocks noGrp="1"/>
          </p:cNvSpPr>
          <p:nvPr>
            <p:ph idx="1"/>
          </p:nvPr>
        </p:nvSpPr>
        <p:spPr>
          <a:xfrm>
            <a:off x="457200" y="1600200"/>
            <a:ext cx="4330824" cy="4525963"/>
          </a:xfrm>
        </p:spPr>
        <p:txBody>
          <a:bodyPr/>
          <a:lstStyle/>
          <a:p>
            <a:pPr marL="514350" indent="-514350">
              <a:buFont typeface="+mj-lt"/>
              <a:buAutoNum type="arabicPeriod"/>
            </a:pPr>
            <a:r>
              <a:rPr lang="en-GB" dirty="0" err="1" smtClean="0"/>
              <a:t>Pixelation</a:t>
            </a:r>
            <a:r>
              <a:rPr lang="en-GB" dirty="0" smtClean="0"/>
              <a:t>/ ‘</a:t>
            </a:r>
            <a:r>
              <a:rPr lang="en-GB" dirty="0" err="1" smtClean="0"/>
              <a:t>Blockiness</a:t>
            </a:r>
            <a:r>
              <a:rPr lang="en-GB" dirty="0" smtClean="0"/>
              <a:t>’</a:t>
            </a:r>
          </a:p>
          <a:p>
            <a:pPr marL="914400" lvl="1" indent="-514350"/>
            <a:r>
              <a:rPr lang="en-GB" dirty="0" smtClean="0"/>
              <a:t>Represents something that is continuous as discrete</a:t>
            </a:r>
          </a:p>
          <a:p>
            <a:pPr marL="514350" indent="-514350">
              <a:buFont typeface="+mj-lt"/>
              <a:buAutoNum type="arabicPeriod"/>
            </a:pPr>
            <a:r>
              <a:rPr lang="en-GB" dirty="0" smtClean="0"/>
              <a:t>Misinterpretation: The Checkerboard Illusion </a:t>
            </a:r>
            <a:endParaRPr lang="en-GB" dirty="0"/>
          </a:p>
        </p:txBody>
      </p:sp>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16016" y="2780928"/>
            <a:ext cx="4427984" cy="34439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4" descr="http://the-sra.org.uk/img/sralogo120x83.jpg"/>
          <p:cNvPicPr/>
          <p:nvPr/>
        </p:nvPicPr>
        <p:blipFill>
          <a:blip r:embed="rId4">
            <a:extLst>
              <a:ext uri="{28A0092B-C50C-407E-A947-70E740481C1C}">
                <a14:useLocalDpi xmlns:a14="http://schemas.microsoft.com/office/drawing/2010/main" val="0"/>
              </a:ext>
            </a:extLst>
          </a:blip>
          <a:srcRect/>
          <a:stretch>
            <a:fillRect/>
          </a:stretch>
        </p:blipFill>
        <p:spPr bwMode="auto">
          <a:xfrm>
            <a:off x="7436485" y="0"/>
            <a:ext cx="1707515" cy="1181100"/>
          </a:xfrm>
          <a:prstGeom prst="rect">
            <a:avLst/>
          </a:prstGeom>
          <a:noFill/>
          <a:ln>
            <a:noFill/>
          </a:ln>
        </p:spPr>
      </p:pic>
    </p:spTree>
    <p:extLst>
      <p:ext uri="{BB962C8B-B14F-4D97-AF65-F5344CB8AC3E}">
        <p14:creationId xmlns:p14="http://schemas.microsoft.com/office/powerpoint/2010/main" val="556298758"/>
      </p:ext>
    </p:extLst>
  </p:cSld>
  <p:clrMapOvr>
    <a:masterClrMapping/>
  </p:clrMapOvr>
  <p:timing>
    <p:tnLst>
      <p:par>
        <p:cTn xmlns:p14="http://schemas.microsoft.com/office/powerpoint/2010/mai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X:\1918 Cohort\Manuscripts\2013\24\New Figures\Fig3a.ti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43608" y="15770"/>
            <a:ext cx="6860704" cy="6860705"/>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http://the-sra.org.uk/img/sralogo120x83.jpg"/>
          <p:cNvPicPr/>
          <p:nvPr/>
        </p:nvPicPr>
        <p:blipFill>
          <a:blip r:embed="rId3">
            <a:extLst>
              <a:ext uri="{28A0092B-C50C-407E-A947-70E740481C1C}">
                <a14:useLocalDpi xmlns:a14="http://schemas.microsoft.com/office/drawing/2010/main" val="0"/>
              </a:ext>
            </a:extLst>
          </a:blip>
          <a:srcRect/>
          <a:stretch>
            <a:fillRect/>
          </a:stretch>
        </p:blipFill>
        <p:spPr bwMode="auto">
          <a:xfrm>
            <a:off x="7436485" y="0"/>
            <a:ext cx="1707515" cy="1181100"/>
          </a:xfrm>
          <a:prstGeom prst="rect">
            <a:avLst/>
          </a:prstGeom>
          <a:noFill/>
          <a:ln>
            <a:noFill/>
          </a:ln>
        </p:spPr>
      </p:pic>
    </p:spTree>
    <p:extLst>
      <p:ext uri="{BB962C8B-B14F-4D97-AF65-F5344CB8AC3E}">
        <p14:creationId xmlns:p14="http://schemas.microsoft.com/office/powerpoint/2010/main" val="905054340"/>
      </p:ext>
    </p:extLst>
  </p:cSld>
  <p:clrMapOvr>
    <a:masterClrMapping/>
  </p:clrMapOvr>
  <p:timing>
    <p:tnLst>
      <p:par>
        <p:cTn xmlns:p14="http://schemas.microsoft.com/office/powerpoint/2010/mai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X:\1918 Cohort\Manuscripts\2013\24\New Figures\Fig3b.ti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43608" y="0"/>
            <a:ext cx="6840760" cy="684076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http://the-sra.org.uk/img/sralogo120x83.jpg"/>
          <p:cNvPicPr/>
          <p:nvPr/>
        </p:nvPicPr>
        <p:blipFill>
          <a:blip r:embed="rId3">
            <a:extLst>
              <a:ext uri="{28A0092B-C50C-407E-A947-70E740481C1C}">
                <a14:useLocalDpi xmlns:a14="http://schemas.microsoft.com/office/drawing/2010/main" val="0"/>
              </a:ext>
            </a:extLst>
          </a:blip>
          <a:srcRect/>
          <a:stretch>
            <a:fillRect/>
          </a:stretch>
        </p:blipFill>
        <p:spPr bwMode="auto">
          <a:xfrm>
            <a:off x="7436485" y="0"/>
            <a:ext cx="1707515" cy="1181100"/>
          </a:xfrm>
          <a:prstGeom prst="rect">
            <a:avLst/>
          </a:prstGeom>
          <a:noFill/>
          <a:ln>
            <a:noFill/>
          </a:ln>
        </p:spPr>
      </p:pic>
    </p:spTree>
    <p:extLst>
      <p:ext uri="{BB962C8B-B14F-4D97-AF65-F5344CB8AC3E}">
        <p14:creationId xmlns:p14="http://schemas.microsoft.com/office/powerpoint/2010/main" val="2010437050"/>
      </p:ext>
    </p:extLst>
  </p:cSld>
  <p:clrMapOvr>
    <a:masterClrMapping/>
  </p:clrMapOvr>
  <p:timing>
    <p:tnLst>
      <p:par>
        <p:cTn xmlns:p14="http://schemas.microsoft.com/office/powerpoint/2010/mai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X:\1918 Cohort\Manuscripts\2013\24\New Figures\Fig5.t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3608" y="0"/>
            <a:ext cx="6840760" cy="684076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http://the-sra.org.uk/img/sralogo120x83.jpg"/>
          <p:cNvPicPr/>
          <p:nvPr/>
        </p:nvPicPr>
        <p:blipFill>
          <a:blip r:embed="rId4">
            <a:extLst>
              <a:ext uri="{28A0092B-C50C-407E-A947-70E740481C1C}">
                <a14:useLocalDpi xmlns:a14="http://schemas.microsoft.com/office/drawing/2010/main" val="0"/>
              </a:ext>
            </a:extLst>
          </a:blip>
          <a:srcRect/>
          <a:stretch>
            <a:fillRect/>
          </a:stretch>
        </p:blipFill>
        <p:spPr bwMode="auto">
          <a:xfrm>
            <a:off x="7436485" y="0"/>
            <a:ext cx="1707515" cy="1181100"/>
          </a:xfrm>
          <a:prstGeom prst="rect">
            <a:avLst/>
          </a:prstGeom>
          <a:noFill/>
          <a:ln>
            <a:noFill/>
          </a:ln>
        </p:spPr>
      </p:pic>
    </p:spTree>
    <p:extLst>
      <p:ext uri="{BB962C8B-B14F-4D97-AF65-F5344CB8AC3E}">
        <p14:creationId xmlns:p14="http://schemas.microsoft.com/office/powerpoint/2010/main" val="3113616696"/>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78</TotalTime>
  <Words>3149</Words>
  <Application>Microsoft Macintosh PowerPoint</Application>
  <PresentationFormat>On-screen Show (4:3)</PresentationFormat>
  <Paragraphs>1084</Paragraphs>
  <Slides>108</Slides>
  <Notes>8</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108</vt:i4>
      </vt:variant>
    </vt:vector>
  </HeadingPairs>
  <TitlesOfParts>
    <vt:vector size="110" baseType="lpstr">
      <vt:lpstr>Default Design</vt:lpstr>
      <vt:lpstr>Document</vt:lpstr>
      <vt:lpstr>An Introduction to Data Visualisation Social Research Association Workshop 7 July 2014 Grand Connaught Rooms, London</vt:lpstr>
      <vt:lpstr>Introductions</vt:lpstr>
      <vt:lpstr>Cutting to the Chase:  Main Arguments</vt:lpstr>
      <vt:lpstr>Approach for this workshop</vt:lpstr>
      <vt:lpstr>(Mis)information is Beautiful</vt:lpstr>
      <vt:lpstr>(Mis)information is Beautiful</vt:lpstr>
      <vt:lpstr>My position</vt:lpstr>
      <vt:lpstr>Thought is Visual</vt:lpstr>
      <vt:lpstr>Examples</vt:lpstr>
      <vt:lpstr>Examples</vt:lpstr>
      <vt:lpstr>Time is spatial...</vt:lpstr>
      <vt:lpstr>...but is it cultural?</vt:lpstr>
      <vt:lpstr>Information Visualisation  of this course!</vt:lpstr>
      <vt:lpstr>Statistics and data visualisation</vt:lpstr>
      <vt:lpstr>Statistics is...</vt:lpstr>
      <vt:lpstr>Statistics is...</vt:lpstr>
      <vt:lpstr>Data Visualisation is…</vt:lpstr>
      <vt:lpstr>History of Data Visualisation</vt:lpstr>
      <vt:lpstr>William Playfair</vt:lpstr>
      <vt:lpstr>William Playfair</vt:lpstr>
      <vt:lpstr>William Playfair</vt:lpstr>
      <vt:lpstr>Charles Minard</vt:lpstr>
      <vt:lpstr>Charles Minard</vt:lpstr>
      <vt:lpstr>History of Data Visualisation</vt:lpstr>
      <vt:lpstr>History of Data Visualisation</vt:lpstr>
      <vt:lpstr>John Tukey</vt:lpstr>
      <vt:lpstr>John Tukey</vt:lpstr>
      <vt:lpstr>John Tukey</vt:lpstr>
      <vt:lpstr>Why use visualisation  for  Exploratory Data Analysis?</vt:lpstr>
      <vt:lpstr>Why use visualisation  for  Exploratory Data Analysis?</vt:lpstr>
      <vt:lpstr>History of Data Visualisation</vt:lpstr>
      <vt:lpstr>History of Data Visualisation</vt:lpstr>
      <vt:lpstr>Edward Tufte</vt:lpstr>
      <vt:lpstr>Books by Edward Tufte</vt:lpstr>
      <vt:lpstr>Data Visualisation is…</vt:lpstr>
      <vt:lpstr>Data Visualisation is…</vt:lpstr>
      <vt:lpstr>The Three Hats</vt:lpstr>
      <vt:lpstr>The Three Hats</vt:lpstr>
      <vt:lpstr>The Engineer must have broad shoulders</vt:lpstr>
      <vt:lpstr>Are your visualisations... lying?</vt:lpstr>
      <vt:lpstr>Are your visualisations... Accurately interpretable?</vt:lpstr>
      <vt:lpstr>Are your visualisations... Sensible?</vt:lpstr>
      <vt:lpstr>PowerPoint Presentation</vt:lpstr>
      <vt:lpstr>Why is Facebook blue?</vt:lpstr>
      <vt:lpstr>PowerPoint Presentation</vt:lpstr>
      <vt:lpstr>Circles and Squares: A faultline?</vt:lpstr>
      <vt:lpstr>Data Management</vt:lpstr>
      <vt:lpstr>Tidy Data</vt:lpstr>
      <vt:lpstr>Making Data ‘Tidy’</vt:lpstr>
      <vt:lpstr>Making Data ‘Tidy’</vt:lpstr>
      <vt:lpstr>Keys: Unique identifiers of observations</vt:lpstr>
      <vt:lpstr>Keys: Unique identifiers of observations</vt:lpstr>
      <vt:lpstr>Long format data</vt:lpstr>
      <vt:lpstr>‘Casting’ Data</vt:lpstr>
      <vt:lpstr>Adding Summary Margins</vt:lpstr>
      <vt:lpstr>A Practical</vt:lpstr>
      <vt:lpstr>A Practical</vt:lpstr>
      <vt:lpstr>A Question</vt:lpstr>
      <vt:lpstr>The Answer</vt:lpstr>
      <vt:lpstr>Two types of audience</vt:lpstr>
      <vt:lpstr>The Complexity Challenge</vt:lpstr>
      <vt:lpstr>Data Visualisation is...</vt:lpstr>
      <vt:lpstr>As an example...</vt:lpstr>
      <vt:lpstr>As an example...</vt:lpstr>
      <vt:lpstr>Data Visualisation as Box Wiring</vt:lpstr>
      <vt:lpstr>Data Visualisation as Box Wiring</vt:lpstr>
      <vt:lpstr>Double-Encoding for Emphasis</vt:lpstr>
      <vt:lpstr>An Exercise</vt:lpstr>
      <vt:lpstr>Layers of Data Visualisation</vt:lpstr>
      <vt:lpstr>The Guide Layer: Excel Default</vt:lpstr>
      <vt:lpstr>The Guide Layer: Major Gridlines</vt:lpstr>
      <vt:lpstr>The Guide Layer:  Major and Minor Gridlines</vt:lpstr>
      <vt:lpstr>The Guide Layer:  Major and Minor Gridlines</vt:lpstr>
      <vt:lpstr>The Guide Layer:  Gridlines Removed</vt:lpstr>
      <vt:lpstr>The Guide Layer:  Unit interval tickmarks</vt:lpstr>
      <vt:lpstr>The Guide Layer:  1:1 Ratio</vt:lpstr>
      <vt:lpstr>The Support Layer: Excel Default</vt:lpstr>
      <vt:lpstr>The Geom: Points</vt:lpstr>
      <vt:lpstr>The Geom: Lines</vt:lpstr>
      <vt:lpstr>The Geom: Bars</vt:lpstr>
      <vt:lpstr>The Geom: Area </vt:lpstr>
      <vt:lpstr>The Annotation Layer</vt:lpstr>
      <vt:lpstr>The Annotation Layer</vt:lpstr>
      <vt:lpstr>The Annotation Layer</vt:lpstr>
      <vt:lpstr>The Annotation Layer</vt:lpstr>
      <vt:lpstr>Practical Exercise: Decomposition</vt:lpstr>
      <vt:lpstr>Practical Exercise: Decomposition</vt:lpstr>
      <vt:lpstr>Next Stages</vt:lpstr>
      <vt:lpstr>Where next? Excel and Beyond</vt:lpstr>
      <vt:lpstr>Case Study:  Three dimensional visualisation  of demographic change </vt:lpstr>
      <vt:lpstr>PowerPoint Presentation</vt:lpstr>
      <vt:lpstr>PowerPoint Presentation</vt:lpstr>
      <vt:lpstr>PowerPoint Presentation</vt:lpstr>
      <vt:lpstr>PowerPoint Presentation</vt:lpstr>
      <vt:lpstr>PowerPoint Presentation</vt:lpstr>
      <vt:lpstr>Problems with these visualisations</vt:lpstr>
      <vt:lpstr>PowerPoint Presentation</vt:lpstr>
      <vt:lpstr>PowerPoint Presentation</vt:lpstr>
      <vt:lpstr>PowerPoint Presentation</vt:lpstr>
      <vt:lpstr>PowerPoint Presentation</vt:lpstr>
      <vt:lpstr>PowerPoint Presentation</vt:lpstr>
      <vt:lpstr>PowerPoint Presentation</vt:lpstr>
      <vt:lpstr>3D Visualisation</vt:lpstr>
      <vt:lpstr>RGL</vt:lpstr>
      <vt:lpstr>Italy</vt:lpstr>
      <vt:lpstr>Italy - Logged</vt:lpstr>
      <vt:lpstr>Summary</vt:lpstr>
      <vt:lpstr>Your challenge</vt:lpstr>
    </vt:vector>
  </TitlesOfParts>
  <Company>Desktop Services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adickso5</dc:creator>
  <cp:lastModifiedBy>jm383x</cp:lastModifiedBy>
  <cp:revision>17</cp:revision>
  <dcterms:created xsi:type="dcterms:W3CDTF">2009-11-03T14:27:19Z</dcterms:created>
  <dcterms:modified xsi:type="dcterms:W3CDTF">2014-07-06T17:58:24Z</dcterms:modified>
</cp:coreProperties>
</file>